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8"/>
  </p:notesMasterIdLst>
  <p:sldIdLst>
    <p:sldId id="314" r:id="rId2"/>
    <p:sldId id="382" r:id="rId3"/>
    <p:sldId id="352" r:id="rId4"/>
    <p:sldId id="437" r:id="rId5"/>
    <p:sldId id="305" r:id="rId6"/>
    <p:sldId id="315" r:id="rId7"/>
    <p:sldId id="317" r:id="rId8"/>
    <p:sldId id="316" r:id="rId9"/>
    <p:sldId id="434" r:id="rId10"/>
    <p:sldId id="433" r:id="rId11"/>
    <p:sldId id="257" r:id="rId12"/>
    <p:sldId id="258" r:id="rId13"/>
    <p:sldId id="259" r:id="rId14"/>
    <p:sldId id="435" r:id="rId15"/>
    <p:sldId id="260" r:id="rId16"/>
    <p:sldId id="261" r:id="rId17"/>
    <p:sldId id="262" r:id="rId18"/>
    <p:sldId id="411" r:id="rId19"/>
    <p:sldId id="436" r:id="rId20"/>
    <p:sldId id="422" r:id="rId21"/>
    <p:sldId id="423" r:id="rId22"/>
    <p:sldId id="366" r:id="rId23"/>
    <p:sldId id="412" r:id="rId24"/>
    <p:sldId id="438" r:id="rId25"/>
    <p:sldId id="344" r:id="rId26"/>
    <p:sldId id="343" r:id="rId27"/>
    <p:sldId id="345" r:id="rId28"/>
    <p:sldId id="346" r:id="rId29"/>
    <p:sldId id="347" r:id="rId30"/>
    <p:sldId id="348" r:id="rId31"/>
    <p:sldId id="306" r:id="rId32"/>
    <p:sldId id="264" r:id="rId33"/>
    <p:sldId id="444" r:id="rId34"/>
    <p:sldId id="350" r:id="rId35"/>
    <p:sldId id="351" r:id="rId36"/>
    <p:sldId id="439" r:id="rId37"/>
    <p:sldId id="440" r:id="rId38"/>
    <p:sldId id="441" r:id="rId39"/>
    <p:sldId id="355" r:id="rId40"/>
    <p:sldId id="442" r:id="rId41"/>
    <p:sldId id="416" r:id="rId42"/>
    <p:sldId id="384" r:id="rId43"/>
    <p:sldId id="385" r:id="rId44"/>
    <p:sldId id="356" r:id="rId45"/>
    <p:sldId id="357" r:id="rId46"/>
    <p:sldId id="425" r:id="rId47"/>
    <p:sldId id="428" r:id="rId48"/>
    <p:sldId id="443" r:id="rId49"/>
    <p:sldId id="362" r:id="rId50"/>
    <p:sldId id="474" r:id="rId51"/>
    <p:sldId id="417" r:id="rId52"/>
    <p:sldId id="270" r:id="rId53"/>
    <p:sldId id="271" r:id="rId54"/>
    <p:sldId id="360" r:id="rId55"/>
    <p:sldId id="430" r:id="rId56"/>
    <p:sldId id="432" r:id="rId57"/>
    <p:sldId id="386" r:id="rId58"/>
    <p:sldId id="445" r:id="rId59"/>
    <p:sldId id="446" r:id="rId60"/>
    <p:sldId id="447" r:id="rId61"/>
    <p:sldId id="448" r:id="rId62"/>
    <p:sldId id="449" r:id="rId63"/>
    <p:sldId id="450" r:id="rId64"/>
    <p:sldId id="451" r:id="rId65"/>
    <p:sldId id="452" r:id="rId66"/>
    <p:sldId id="368" r:id="rId67"/>
    <p:sldId id="453" r:id="rId68"/>
    <p:sldId id="454" r:id="rId69"/>
    <p:sldId id="455" r:id="rId70"/>
    <p:sldId id="387" r:id="rId71"/>
    <p:sldId id="456" r:id="rId72"/>
    <p:sldId id="388" r:id="rId73"/>
    <p:sldId id="457" r:id="rId74"/>
    <p:sldId id="431" r:id="rId75"/>
    <p:sldId id="311" r:id="rId76"/>
    <p:sldId id="394" r:id="rId77"/>
    <p:sldId id="389" r:id="rId78"/>
    <p:sldId id="390" r:id="rId79"/>
    <p:sldId id="480" r:id="rId80"/>
    <p:sldId id="391" r:id="rId81"/>
    <p:sldId id="481" r:id="rId82"/>
    <p:sldId id="392" r:id="rId83"/>
    <p:sldId id="479" r:id="rId84"/>
    <p:sldId id="475" r:id="rId85"/>
    <p:sldId id="308" r:id="rId86"/>
    <p:sldId id="458" r:id="rId87"/>
    <p:sldId id="419" r:id="rId88"/>
    <p:sldId id="459" r:id="rId89"/>
    <p:sldId id="471" r:id="rId90"/>
    <p:sldId id="460" r:id="rId91"/>
    <p:sldId id="383" r:id="rId92"/>
    <p:sldId id="461" r:id="rId93"/>
    <p:sldId id="462" r:id="rId94"/>
    <p:sldId id="463" r:id="rId95"/>
    <p:sldId id="280" r:id="rId96"/>
    <p:sldId id="464" r:id="rId97"/>
    <p:sldId id="326" r:id="rId98"/>
    <p:sldId id="327" r:id="rId99"/>
    <p:sldId id="472" r:id="rId100"/>
    <p:sldId id="473" r:id="rId101"/>
    <p:sldId id="367" r:id="rId102"/>
    <p:sldId id="370" r:id="rId103"/>
    <p:sldId id="369" r:id="rId104"/>
    <p:sldId id="371" r:id="rId105"/>
    <p:sldId id="466" r:id="rId106"/>
    <p:sldId id="395" r:id="rId107"/>
    <p:sldId id="467" r:id="rId108"/>
    <p:sldId id="468" r:id="rId109"/>
    <p:sldId id="469" r:id="rId110"/>
    <p:sldId id="283" r:id="rId111"/>
    <p:sldId id="375" r:id="rId112"/>
    <p:sldId id="376" r:id="rId113"/>
    <p:sldId id="284" r:id="rId114"/>
    <p:sldId id="285" r:id="rId115"/>
    <p:sldId id="286" r:id="rId116"/>
    <p:sldId id="470" r:id="rId117"/>
    <p:sldId id="288" r:id="rId118"/>
    <p:sldId id="397" r:id="rId119"/>
    <p:sldId id="398" r:id="rId120"/>
    <p:sldId id="399" r:id="rId121"/>
    <p:sldId id="400" r:id="rId122"/>
    <p:sldId id="401" r:id="rId123"/>
    <p:sldId id="402" r:id="rId124"/>
    <p:sldId id="403" r:id="rId125"/>
    <p:sldId id="404" r:id="rId126"/>
    <p:sldId id="298" r:id="rId127"/>
    <p:sldId id="299" r:id="rId128"/>
    <p:sldId id="405" r:id="rId129"/>
    <p:sldId id="406" r:id="rId130"/>
    <p:sldId id="407" r:id="rId131"/>
    <p:sldId id="408" r:id="rId132"/>
    <p:sldId id="478" r:id="rId133"/>
    <p:sldId id="477" r:id="rId134"/>
    <p:sldId id="303" r:id="rId135"/>
    <p:sldId id="409" r:id="rId136"/>
    <p:sldId id="476" r:id="rId1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2381"/>
  </p:normalViewPr>
  <p:slideViewPr>
    <p:cSldViewPr snapToGrid="0" snapToObjects="1">
      <p:cViewPr varScale="1">
        <p:scale>
          <a:sx n="104" d="100"/>
          <a:sy n="104" d="100"/>
        </p:scale>
        <p:origin x="4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67A41-41D8-4A45-837B-8391AC999DE3}" type="datetimeFigureOut">
              <a:rPr kumimoji="1" lang="zh-CN" altLang="en-US" smtClean="0"/>
              <a:t>2022/9/2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EF3D9-295C-664B-9B8C-33EA1F684E91}" type="slidenum">
              <a:rPr kumimoji="1" lang="zh-CN" altLang="en-US" smtClean="0"/>
              <a:t>‹#›</a:t>
            </a:fld>
            <a:endParaRPr kumimoji="1" lang="zh-CN" altLang="en-US"/>
          </a:p>
        </p:txBody>
      </p:sp>
    </p:spTree>
    <p:extLst>
      <p:ext uri="{BB962C8B-B14F-4D97-AF65-F5344CB8AC3E}">
        <p14:creationId xmlns:p14="http://schemas.microsoft.com/office/powerpoint/2010/main" val="2159348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计算机网络概念</a:t>
            </a:r>
          </a:p>
          <a:p>
            <a:r>
              <a:rPr lang="zh-CN" altLang="zh-CN" sz="1200" kern="1200" dirty="0">
                <a:solidFill>
                  <a:schemeClr val="tx1"/>
                </a:solidFill>
                <a:effectLst/>
                <a:latin typeface="+mn-lt"/>
                <a:ea typeface="+mn-ea"/>
                <a:cs typeface="+mn-cs"/>
              </a:rPr>
              <a:t>分布式系统概念</a:t>
            </a:r>
          </a:p>
          <a:p>
            <a:r>
              <a:rPr lang="zh-CN" altLang="zh-CN" sz="1200" kern="1200" dirty="0">
                <a:solidFill>
                  <a:schemeClr val="tx1"/>
                </a:solidFill>
                <a:effectLst/>
                <a:latin typeface="+mn-lt"/>
                <a:ea typeface="+mn-ea"/>
                <a:cs typeface="+mn-cs"/>
              </a:rPr>
              <a:t>计算机网络的应用、对等通信</a:t>
            </a:r>
          </a:p>
          <a:p>
            <a:r>
              <a:rPr lang="zh-CN" altLang="zh-CN" sz="1200" kern="1200" dirty="0">
                <a:solidFill>
                  <a:schemeClr val="tx1"/>
                </a:solidFill>
                <a:effectLst/>
                <a:latin typeface="+mn-lt"/>
                <a:ea typeface="+mn-ea"/>
                <a:cs typeface="+mn-cs"/>
              </a:rPr>
              <a:t>移动和无线、网络传输技术和距离尺度</a:t>
            </a:r>
          </a:p>
          <a:p>
            <a:r>
              <a:rPr lang="zh-CN" altLang="zh-CN" sz="1200" kern="1200" dirty="0">
                <a:solidFill>
                  <a:schemeClr val="tx1"/>
                </a:solidFill>
                <a:effectLst/>
                <a:latin typeface="+mn-lt"/>
                <a:ea typeface="+mn-ea"/>
                <a:cs typeface="+mn-cs"/>
              </a:rPr>
              <a:t>局域网、城域网、广域网、无线网络、互联网等</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2</a:t>
            </a:fld>
            <a:endParaRPr kumimoji="1" lang="zh-CN" altLang="en-US"/>
          </a:p>
        </p:txBody>
      </p:sp>
    </p:spTree>
    <p:extLst>
      <p:ext uri="{BB962C8B-B14F-4D97-AF65-F5344CB8AC3E}">
        <p14:creationId xmlns:p14="http://schemas.microsoft.com/office/powerpoint/2010/main" val="3894837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p:spPr>
        <p:txBody>
          <a:bodyPr/>
          <a:lstStyle/>
          <a:p>
            <a:r>
              <a:rPr lang="en-US" altLang="zh-CN"/>
              <a:t>Now the company/customer buys service from an ISP who uses its own lines to deliver packets.</a:t>
            </a:r>
          </a:p>
        </p:txBody>
      </p:sp>
      <p:sp>
        <p:nvSpPr>
          <p:cNvPr id="137220"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7BF12374-6764-4FE2-AA09-A39064F310BD}" type="slidenum">
              <a:rPr lang="en-US" altLang="zh-CN" smtClean="0">
                <a:latin typeface="Times New Roman" pitchFamily="18" charset="0"/>
              </a:rPr>
              <a:pPr eaLnBrk="1" hangingPunct="1"/>
              <a:t>42</a:t>
            </a:fld>
            <a:endParaRPr lang="en-US" altLang="zh-CN">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p:spPr>
        <p:txBody>
          <a:bodyPr/>
          <a:lstStyle/>
          <a:p>
            <a:r>
              <a:rPr lang="en-US" altLang="zh-CN"/>
              <a:t>Now the company/customer uses the Internet (might be multiple ISPs) for connectivity. The links are virtual in the sense that they refer to some path via the Internet rather than a particular transmission line.</a:t>
            </a:r>
          </a:p>
        </p:txBody>
      </p:sp>
      <p:sp>
        <p:nvSpPr>
          <p:cNvPr id="138244"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F399B84B-5BAD-44D7-9632-6C5F04FCDBEF}" type="slidenum">
              <a:rPr lang="en-US" altLang="zh-CN" smtClean="0">
                <a:latin typeface="Times New Roman" pitchFamily="18" charset="0"/>
              </a:rPr>
              <a:pPr eaLnBrk="1" hangingPunct="1"/>
              <a:t>43</a:t>
            </a:fld>
            <a:endParaRPr lang="en-US" altLang="zh-CN">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语义。语义是解释控制信息每个部分的意义。它规定了需要发出何种控制信息</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以及完成的动作与做出什么样的响应。 </a:t>
            </a:r>
          </a:p>
          <a:p>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语法。语法是用户数据与控制信息的结构与格式</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以及数据出现的顺序。 </a:t>
            </a:r>
          </a:p>
          <a:p>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时序。时序是对事件发生顺序的详细说明。</a:t>
            </a:r>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65</a:t>
            </a:fld>
            <a:endParaRPr kumimoji="1" lang="zh-CN" altLang="en-US"/>
          </a:p>
        </p:txBody>
      </p:sp>
    </p:spTree>
    <p:extLst>
      <p:ext uri="{BB962C8B-B14F-4D97-AF65-F5344CB8AC3E}">
        <p14:creationId xmlns:p14="http://schemas.microsoft.com/office/powerpoint/2010/main" val="2555062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p:spPr>
        <p:txBody>
          <a:bodyPr/>
          <a:lstStyle/>
          <a:p>
            <a:endParaRPr lang="en-US" altLang="zh-CN"/>
          </a:p>
        </p:txBody>
      </p:sp>
      <p:sp>
        <p:nvSpPr>
          <p:cNvPr id="139268"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050214CC-3BAB-48A8-83CF-FDA164BAA9D2}" type="slidenum">
              <a:rPr lang="en-US" altLang="zh-CN" smtClean="0">
                <a:latin typeface="Times New Roman" pitchFamily="18" charset="0"/>
              </a:rPr>
              <a:pPr eaLnBrk="1" hangingPunct="1"/>
              <a:t>70</a:t>
            </a:fld>
            <a:endParaRPr lang="en-US" altLang="zh-CN">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To</a:t>
            </a:r>
            <a:r>
              <a:rPr kumimoji="1" lang="zh-CN" altLang="en-US" dirty="0"/>
              <a:t> </a:t>
            </a:r>
            <a:r>
              <a:rPr kumimoji="1" lang="en-US" altLang="zh-CN" dirty="0"/>
              <a:t>reduce</a:t>
            </a:r>
            <a:r>
              <a:rPr kumimoji="1" lang="zh-CN" altLang="en-US" dirty="0"/>
              <a:t> </a:t>
            </a:r>
            <a:r>
              <a:rPr kumimoji="1" lang="en-US" altLang="zh-CN" dirty="0"/>
              <a:t>their</a:t>
            </a:r>
            <a:r>
              <a:rPr kumimoji="1" lang="zh-CN" altLang="en-US" dirty="0"/>
              <a:t> </a:t>
            </a:r>
            <a:r>
              <a:rPr kumimoji="1" lang="en-US" altLang="zh-CN" dirty="0"/>
              <a:t>design</a:t>
            </a:r>
            <a:r>
              <a:rPr kumimoji="1" lang="zh-CN" altLang="en-US" dirty="0"/>
              <a:t> </a:t>
            </a:r>
            <a:r>
              <a:rPr kumimoji="1" lang="en-US" altLang="zh-CN" dirty="0"/>
              <a:t>complexity,</a:t>
            </a:r>
            <a:r>
              <a:rPr kumimoji="1" lang="zh-CN" altLang="en-US" dirty="0"/>
              <a:t> </a:t>
            </a:r>
            <a:r>
              <a:rPr kumimoji="1" lang="en-US" altLang="zh-CN" dirty="0"/>
              <a:t>most</a:t>
            </a:r>
            <a:r>
              <a:rPr kumimoji="1" lang="zh-CN" altLang="en-US" dirty="0"/>
              <a:t> </a:t>
            </a:r>
            <a:r>
              <a:rPr kumimoji="1" lang="en-US" altLang="zh-CN" dirty="0"/>
              <a:t>networks</a:t>
            </a:r>
            <a:r>
              <a:rPr kumimoji="1" lang="zh-CN" altLang="en-US" dirty="0"/>
              <a:t> </a:t>
            </a:r>
            <a:r>
              <a:rPr kumimoji="1" lang="en-US" altLang="zh-CN" dirty="0"/>
              <a:t>are</a:t>
            </a:r>
            <a:r>
              <a:rPr kumimoji="1" lang="zh-CN" altLang="en-US" dirty="0"/>
              <a:t> </a:t>
            </a:r>
            <a:r>
              <a:rPr kumimoji="1" lang="en-US" altLang="zh-CN" dirty="0"/>
              <a:t>organized</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stack</a:t>
            </a:r>
            <a:r>
              <a:rPr kumimoji="1" lang="zh-CN" altLang="en-US" dirty="0"/>
              <a:t> </a:t>
            </a:r>
            <a:r>
              <a:rPr kumimoji="1" lang="en-US" altLang="zh-CN" dirty="0"/>
              <a:t>of</a:t>
            </a:r>
            <a:r>
              <a:rPr kumimoji="1" lang="zh-CN" altLang="en-US" dirty="0"/>
              <a:t> </a:t>
            </a:r>
            <a:r>
              <a:rPr kumimoji="1" lang="en-US" altLang="zh-CN" dirty="0"/>
              <a:t>layers</a:t>
            </a:r>
            <a:r>
              <a:rPr kumimoji="1" lang="zh-CN" altLang="en-US" dirty="0"/>
              <a:t> </a:t>
            </a:r>
            <a:r>
              <a:rPr kumimoji="1" lang="en-US" altLang="zh-CN" dirty="0"/>
              <a:t>or</a:t>
            </a:r>
            <a:r>
              <a:rPr kumimoji="1" lang="zh-CN" altLang="en-US" dirty="0"/>
              <a:t> </a:t>
            </a:r>
            <a:r>
              <a:rPr kumimoji="1" lang="en-US" altLang="zh-CN" dirty="0"/>
              <a:t>levels.</a:t>
            </a:r>
          </a:p>
          <a:p>
            <a:pPr marL="228600" indent="-228600">
              <a:buAutoNum type="arabicPeriod"/>
            </a:pPr>
            <a:r>
              <a:rPr kumimoji="1" lang="en-US" altLang="zh-CN" dirty="0"/>
              <a:t>A</a:t>
            </a:r>
            <a:r>
              <a:rPr kumimoji="1" lang="zh-CN" altLang="en-US" dirty="0"/>
              <a:t> </a:t>
            </a:r>
            <a:r>
              <a:rPr kumimoji="1" lang="en-US" altLang="zh-CN" dirty="0"/>
              <a:t>protocol</a:t>
            </a:r>
            <a:r>
              <a:rPr kumimoji="1" lang="zh-CN" altLang="en-US" dirty="0"/>
              <a:t> </a:t>
            </a:r>
            <a:r>
              <a:rPr kumimoji="1" lang="en-US" altLang="zh-CN" dirty="0"/>
              <a:t>is</a:t>
            </a:r>
            <a:r>
              <a:rPr kumimoji="1" lang="zh-CN" altLang="en-US" dirty="0"/>
              <a:t> </a:t>
            </a:r>
            <a:r>
              <a:rPr kumimoji="1" lang="en-US" altLang="zh-CN" dirty="0"/>
              <a:t>an</a:t>
            </a:r>
            <a:r>
              <a:rPr kumimoji="1" lang="zh-CN" altLang="en-US" dirty="0"/>
              <a:t> </a:t>
            </a:r>
            <a:r>
              <a:rPr kumimoji="1" lang="en-US" altLang="zh-CN" dirty="0"/>
              <a:t>agreement</a:t>
            </a:r>
            <a:r>
              <a:rPr kumimoji="1" lang="zh-CN" altLang="en-US" dirty="0"/>
              <a:t> </a:t>
            </a:r>
            <a:r>
              <a:rPr kumimoji="1" lang="en-US" altLang="zh-CN" dirty="0"/>
              <a:t>between</a:t>
            </a:r>
            <a:r>
              <a:rPr kumimoji="1" lang="zh-CN" altLang="en-US" dirty="0"/>
              <a:t> </a:t>
            </a:r>
            <a:r>
              <a:rPr kumimoji="1" lang="en-US" altLang="zh-CN" dirty="0"/>
              <a:t>the</a:t>
            </a:r>
            <a:r>
              <a:rPr kumimoji="1" lang="zh-CN" altLang="en-US" dirty="0"/>
              <a:t> </a:t>
            </a:r>
            <a:r>
              <a:rPr kumimoji="1" lang="en-US" altLang="zh-CN" dirty="0"/>
              <a:t>communicating</a:t>
            </a:r>
            <a:r>
              <a:rPr kumimoji="1" lang="zh-CN" altLang="en-US" dirty="0"/>
              <a:t> </a:t>
            </a:r>
            <a:r>
              <a:rPr kumimoji="1" lang="en-US" altLang="zh-CN" dirty="0"/>
              <a:t>parties</a:t>
            </a:r>
            <a:r>
              <a:rPr kumimoji="1" lang="zh-CN" altLang="en-US" dirty="0"/>
              <a:t> </a:t>
            </a:r>
            <a:r>
              <a:rPr kumimoji="1" lang="en-US" altLang="zh-CN" dirty="0"/>
              <a:t>on</a:t>
            </a:r>
            <a:r>
              <a:rPr kumimoji="1" lang="zh-CN" altLang="en-US" dirty="0"/>
              <a:t> </a:t>
            </a:r>
            <a:r>
              <a:rPr kumimoji="1" lang="en-US" altLang="zh-CN" dirty="0"/>
              <a:t>how</a:t>
            </a:r>
            <a:r>
              <a:rPr kumimoji="1" lang="zh-CN" altLang="en-US" dirty="0"/>
              <a:t> </a:t>
            </a:r>
            <a:r>
              <a:rPr kumimoji="1" lang="en-US" altLang="zh-CN" dirty="0"/>
              <a:t>communication</a:t>
            </a:r>
            <a:r>
              <a:rPr kumimoji="1" lang="zh-CN" altLang="en-US" dirty="0"/>
              <a:t> </a:t>
            </a:r>
            <a:r>
              <a:rPr kumimoji="1" lang="en-US" altLang="zh-CN" dirty="0"/>
              <a:t>is</a:t>
            </a:r>
            <a:r>
              <a:rPr kumimoji="1" lang="zh-CN" altLang="en-US" dirty="0"/>
              <a:t> </a:t>
            </a:r>
            <a:r>
              <a:rPr kumimoji="1" lang="en-US" altLang="zh-CN" dirty="0"/>
              <a:t>processed.</a:t>
            </a:r>
          </a:p>
          <a:p>
            <a:r>
              <a:rPr kumimoji="1" lang="en-US" altLang="zh-CN" dirty="0"/>
              <a:t>3.A</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layers</a:t>
            </a:r>
            <a:r>
              <a:rPr kumimoji="1" lang="zh-CN" altLang="en-US" dirty="0"/>
              <a:t> </a:t>
            </a:r>
            <a:r>
              <a:rPr kumimoji="1" lang="en-US" altLang="zh-CN" dirty="0"/>
              <a:t>and</a:t>
            </a:r>
            <a:r>
              <a:rPr kumimoji="1" lang="zh-CN" altLang="en-US" dirty="0"/>
              <a:t> </a:t>
            </a:r>
            <a:r>
              <a:rPr kumimoji="1" lang="en-US" altLang="zh-CN" dirty="0"/>
              <a:t>protocols</a:t>
            </a:r>
            <a:r>
              <a:rPr kumimoji="1" lang="zh-CN" altLang="en-US" dirty="0"/>
              <a:t> </a:t>
            </a:r>
            <a:r>
              <a:rPr kumimoji="1" lang="en-US" altLang="zh-CN" dirty="0"/>
              <a:t>is</a:t>
            </a:r>
            <a:r>
              <a:rPr kumimoji="1" lang="zh-CN" altLang="en-US" dirty="0"/>
              <a:t> </a:t>
            </a:r>
            <a:r>
              <a:rPr kumimoji="1" lang="en-US" altLang="zh-CN" dirty="0"/>
              <a:t>called</a:t>
            </a:r>
            <a:r>
              <a:rPr kumimoji="1" lang="zh-CN" altLang="en-US" dirty="0"/>
              <a:t> </a:t>
            </a:r>
            <a:r>
              <a:rPr kumimoji="1" lang="en-US" altLang="zh-CN" dirty="0"/>
              <a:t>a</a:t>
            </a:r>
            <a:r>
              <a:rPr kumimoji="1" lang="zh-CN" altLang="en-US" dirty="0"/>
              <a:t> </a:t>
            </a:r>
            <a:r>
              <a:rPr kumimoji="1" lang="en-US" altLang="zh-CN" dirty="0"/>
              <a:t>network</a:t>
            </a:r>
            <a:r>
              <a:rPr kumimoji="1" lang="zh-CN" altLang="en-US" dirty="0"/>
              <a:t> </a:t>
            </a:r>
            <a:r>
              <a:rPr kumimoji="1" lang="en-US" altLang="zh-CN" dirty="0"/>
              <a:t>architecture</a:t>
            </a:r>
            <a:endParaRPr kumimoji="1" lang="zh-CN" altLang="en-US" dirty="0"/>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74</a:t>
            </a:fld>
            <a:endParaRPr kumimoji="1" lang="zh-CN" altLang="en-US"/>
          </a:p>
        </p:txBody>
      </p:sp>
    </p:spTree>
    <p:extLst>
      <p:ext uri="{BB962C8B-B14F-4D97-AF65-F5344CB8AC3E}">
        <p14:creationId xmlns:p14="http://schemas.microsoft.com/office/powerpoint/2010/main" val="455532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p:spPr>
        <p:txBody>
          <a:bodyPr/>
          <a:lstStyle/>
          <a:p>
            <a:r>
              <a:rPr lang="en-US" altLang="zh-CN" dirty="0"/>
              <a:t>The point is that there are some issues that are not wholly the responsibility of any one layer, and they crop up again and again in the text. For example, reliability is often considered a key function of the transport layer (i.e., making transport reliable) yet reliability mechanisms also appear in other layers (error codes in the link layer, routing around failures in the network layer, and replication at the application layer).</a:t>
            </a:r>
          </a:p>
        </p:txBody>
      </p:sp>
      <p:sp>
        <p:nvSpPr>
          <p:cNvPr id="140292"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CBF5E59E-9151-4AD0-9866-770681C487E0}" type="slidenum">
              <a:rPr lang="en-US" altLang="zh-CN" smtClean="0">
                <a:latin typeface="Times New Roman" pitchFamily="18" charset="0"/>
              </a:rPr>
              <a:pPr eaLnBrk="1" hangingPunct="1"/>
              <a:t>76</a:t>
            </a:fld>
            <a:endParaRPr lang="en-US" altLang="zh-CN">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p:spPr>
        <p:txBody>
          <a:bodyPr/>
          <a:lstStyle/>
          <a:p>
            <a:r>
              <a:rPr lang="en-US" altLang="zh-CN"/>
              <a:t>TCP provides a reliable bytestream service at the Transport layer, IP provides unreliable datagram service at the Network layer.</a:t>
            </a:r>
          </a:p>
          <a:p>
            <a:endParaRPr lang="en-US" altLang="zh-CN"/>
          </a:p>
          <a:p>
            <a:r>
              <a:rPr lang="en-US" altLang="zh-CN"/>
              <a:t>More examples: RTP (used to carry VoIP data) provides unreliable connection service; 802.11 (WiFi) provides acknowledged datagram service; Ethernet provides unreliable datagram service.</a:t>
            </a:r>
          </a:p>
        </p:txBody>
      </p:sp>
      <p:sp>
        <p:nvSpPr>
          <p:cNvPr id="141316"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77310963-D6A3-407C-9382-7219DDBF0A05}" type="slidenum">
              <a:rPr lang="en-US" altLang="zh-CN" smtClean="0">
                <a:latin typeface="Times New Roman" pitchFamily="18" charset="0"/>
              </a:rPr>
              <a:pPr eaLnBrk="1" hangingPunct="1"/>
              <a:t>77</a:t>
            </a:fld>
            <a:endParaRPr lang="en-US" altLang="zh-CN">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p:spPr>
        <p:txBody>
          <a:bodyPr/>
          <a:lstStyle/>
          <a:p>
            <a:r>
              <a:rPr lang="en-US" altLang="zh-CN" dirty="0"/>
              <a:t>The primitives are called at the client and server by the higher layer using the service. The layer implements the primitives by sending messages using the services of the lower layer; these messages are assumed to be reliable for simplicity and the lower layer service is not otherwise described.</a:t>
            </a:r>
          </a:p>
          <a:p>
            <a:endParaRPr lang="en-US" altLang="zh-CN" dirty="0"/>
          </a:p>
          <a:p>
            <a:r>
              <a:rPr lang="en-US" altLang="zh-CN" dirty="0"/>
              <a:t>This is similar to the way that simple Web browsers and Web servers work today.</a:t>
            </a:r>
          </a:p>
        </p:txBody>
      </p:sp>
      <p:sp>
        <p:nvSpPr>
          <p:cNvPr id="142340"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265025BA-0DD5-41D5-9371-DB40A090BF0E}" type="slidenum">
              <a:rPr lang="en-US" altLang="zh-CN" smtClean="0">
                <a:latin typeface="Times New Roman" pitchFamily="18" charset="0"/>
              </a:rPr>
              <a:pPr eaLnBrk="1" hangingPunct="1"/>
              <a:t>79</a:t>
            </a:fld>
            <a:endParaRPr lang="en-US" altLang="zh-CN">
              <a:latin typeface="Times New Roman" pitchFamily="18" charset="0"/>
            </a:endParaRPr>
          </a:p>
        </p:txBody>
      </p:sp>
    </p:spTree>
    <p:extLst>
      <p:ext uri="{BB962C8B-B14F-4D97-AF65-F5344CB8AC3E}">
        <p14:creationId xmlns:p14="http://schemas.microsoft.com/office/powerpoint/2010/main" val="1193477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p:spPr>
        <p:txBody>
          <a:bodyPr/>
          <a:lstStyle/>
          <a:p>
            <a:r>
              <a:rPr lang="en-US" altLang="zh-CN"/>
              <a:t>The primitives are called at the client and server by the higher layer using the service. The layer implements the primitives by sending messages using the services of the lower layer; these messages are assumed to be reliable for simplicity and the lower layer service is not otherwise described.</a:t>
            </a:r>
          </a:p>
          <a:p>
            <a:endParaRPr lang="en-US" altLang="zh-CN"/>
          </a:p>
          <a:p>
            <a:r>
              <a:rPr lang="en-US" altLang="zh-CN"/>
              <a:t>This is similar to the way that simple Web browsers and Web servers work today.</a:t>
            </a:r>
          </a:p>
        </p:txBody>
      </p:sp>
      <p:sp>
        <p:nvSpPr>
          <p:cNvPr id="142340"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265025BA-0DD5-41D5-9371-DB40A090BF0E}" type="slidenum">
              <a:rPr lang="en-US" altLang="zh-CN" smtClean="0">
                <a:latin typeface="Times New Roman" pitchFamily="18" charset="0"/>
              </a:rPr>
              <a:pPr eaLnBrk="1" hangingPunct="1"/>
              <a:t>80</a:t>
            </a:fld>
            <a:endParaRPr lang="en-US" altLang="zh-CN">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p:spPr>
        <p:txBody>
          <a:bodyPr/>
          <a:lstStyle/>
          <a:p>
            <a:r>
              <a:rPr lang="en-US" altLang="zh-CN"/>
              <a:t>The primitives are called at the client and server by the higher layer using the service. The layer implements the primitives by sending messages using the services of the lower layer; these messages are assumed to be reliable for simplicity and the lower layer service is not otherwise described.</a:t>
            </a:r>
          </a:p>
          <a:p>
            <a:endParaRPr lang="en-US" altLang="zh-CN"/>
          </a:p>
          <a:p>
            <a:r>
              <a:rPr lang="en-US" altLang="zh-CN"/>
              <a:t>This is similar to the way that simple Web browsers and Web servers work today.</a:t>
            </a:r>
          </a:p>
        </p:txBody>
      </p:sp>
      <p:sp>
        <p:nvSpPr>
          <p:cNvPr id="142340"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265025BA-0DD5-41D5-9371-DB40A090BF0E}" type="slidenum">
              <a:rPr lang="en-US" altLang="zh-CN" smtClean="0">
                <a:latin typeface="Times New Roman" pitchFamily="18" charset="0"/>
              </a:rPr>
              <a:pPr eaLnBrk="1" hangingPunct="1"/>
              <a:t>81</a:t>
            </a:fld>
            <a:endParaRPr lang="en-US" altLang="zh-CN">
              <a:latin typeface="Times New Roman" pitchFamily="18" charset="0"/>
            </a:endParaRPr>
          </a:p>
        </p:txBody>
      </p:sp>
    </p:spTree>
    <p:extLst>
      <p:ext uri="{BB962C8B-B14F-4D97-AF65-F5344CB8AC3E}">
        <p14:creationId xmlns:p14="http://schemas.microsoft.com/office/powerpoint/2010/main" val="419201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3</a:t>
            </a:fld>
            <a:endParaRPr kumimoji="1" lang="zh-CN" altLang="en-US"/>
          </a:p>
        </p:txBody>
      </p:sp>
    </p:spTree>
    <p:extLst>
      <p:ext uri="{BB962C8B-B14F-4D97-AF65-F5344CB8AC3E}">
        <p14:creationId xmlns:p14="http://schemas.microsoft.com/office/powerpoint/2010/main" val="659705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Host</a:t>
            </a:r>
            <a:r>
              <a:rPr kumimoji="1" lang="zh-CN" altLang="en-US" dirty="0"/>
              <a:t>（主机）</a:t>
            </a:r>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95</a:t>
            </a:fld>
            <a:endParaRPr kumimoji="1" lang="zh-CN" altLang="en-US"/>
          </a:p>
        </p:txBody>
      </p:sp>
    </p:spTree>
    <p:extLst>
      <p:ext uri="{BB962C8B-B14F-4D97-AF65-F5344CB8AC3E}">
        <p14:creationId xmlns:p14="http://schemas.microsoft.com/office/powerpoint/2010/main" val="1007203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BA51D8F6-8B20-304E-A670-79877832C2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itchFamily="2" charset="0"/>
                <a:ea typeface="宋体" panose="02010600030101010101" pitchFamily="2" charset="-122"/>
              </a:defRPr>
            </a:lvl1pPr>
            <a:lvl2pPr marL="742950" indent="-285750">
              <a:spcBef>
                <a:spcPct val="30000"/>
              </a:spcBef>
              <a:defRPr sz="1200">
                <a:solidFill>
                  <a:schemeClr val="tx1"/>
                </a:solidFill>
                <a:latin typeface="Times" pitchFamily="2" charset="0"/>
                <a:ea typeface="宋体" panose="02010600030101010101" pitchFamily="2" charset="-122"/>
              </a:defRPr>
            </a:lvl2pPr>
            <a:lvl3pPr marL="1143000" indent="-228600">
              <a:spcBef>
                <a:spcPct val="30000"/>
              </a:spcBef>
              <a:defRPr sz="1200">
                <a:solidFill>
                  <a:schemeClr val="tx1"/>
                </a:solidFill>
                <a:latin typeface="Times" pitchFamily="2" charset="0"/>
                <a:ea typeface="宋体" panose="02010600030101010101" pitchFamily="2" charset="-122"/>
              </a:defRPr>
            </a:lvl3pPr>
            <a:lvl4pPr marL="1600200" indent="-228600">
              <a:spcBef>
                <a:spcPct val="30000"/>
              </a:spcBef>
              <a:defRPr sz="1200">
                <a:solidFill>
                  <a:schemeClr val="tx1"/>
                </a:solidFill>
                <a:latin typeface="Times" pitchFamily="2" charset="0"/>
                <a:ea typeface="宋体" panose="02010600030101010101" pitchFamily="2" charset="-122"/>
              </a:defRPr>
            </a:lvl4pPr>
            <a:lvl5pPr marL="2057400" indent="-228600">
              <a:spcBef>
                <a:spcPct val="30000"/>
              </a:spcBef>
              <a:defRPr sz="1200">
                <a:solidFill>
                  <a:schemeClr val="tx1"/>
                </a:solidFill>
                <a:latin typeface="Times" pitchFamily="2"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itchFamily="2"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itchFamily="2"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itchFamily="2"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itchFamily="2" charset="0"/>
                <a:ea typeface="宋体" panose="02010600030101010101" pitchFamily="2" charset="-122"/>
              </a:defRPr>
            </a:lvl9pPr>
          </a:lstStyle>
          <a:p>
            <a:pPr>
              <a:spcBef>
                <a:spcPct val="0"/>
              </a:spcBef>
            </a:pPr>
            <a:fld id="{67343987-81F2-2D4D-AFA0-62BC8D11626D}" type="slidenum">
              <a:rPr lang="en-US" altLang="zh-CN">
                <a:solidFill>
                  <a:srgbClr val="000000"/>
                </a:solidFill>
                <a:latin typeface="Times New Roman" panose="02020603050405020304" pitchFamily="18" charset="0"/>
              </a:rPr>
              <a:pPr>
                <a:spcBef>
                  <a:spcPct val="0"/>
                </a:spcBef>
              </a:pPr>
              <a:t>99</a:t>
            </a:fld>
            <a:endParaRPr lang="en-US" altLang="zh-CN">
              <a:solidFill>
                <a:srgbClr val="000000"/>
              </a:solidFill>
              <a:latin typeface="Times New Roman" panose="02020603050405020304" pitchFamily="18" charset="0"/>
            </a:endParaRPr>
          </a:p>
        </p:txBody>
      </p:sp>
      <p:sp>
        <p:nvSpPr>
          <p:cNvPr id="89091" name="Rectangle 2">
            <a:extLst>
              <a:ext uri="{FF2B5EF4-FFF2-40B4-BE49-F238E27FC236}">
                <a16:creationId xmlns:a16="http://schemas.microsoft.com/office/drawing/2014/main" id="{18D3A0ED-D637-994E-8843-0E15DD7E46E5}"/>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4FDB8731-F2FC-F044-AF1F-39C9CD3CE6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341510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8A95F23C-30F9-B844-A234-A398EAFCAB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itchFamily="2" charset="0"/>
                <a:ea typeface="宋体" panose="02010600030101010101" pitchFamily="2" charset="-122"/>
              </a:defRPr>
            </a:lvl1pPr>
            <a:lvl2pPr marL="742950" indent="-285750">
              <a:spcBef>
                <a:spcPct val="30000"/>
              </a:spcBef>
              <a:defRPr sz="1200">
                <a:solidFill>
                  <a:schemeClr val="tx1"/>
                </a:solidFill>
                <a:latin typeface="Times" pitchFamily="2" charset="0"/>
                <a:ea typeface="宋体" panose="02010600030101010101" pitchFamily="2" charset="-122"/>
              </a:defRPr>
            </a:lvl2pPr>
            <a:lvl3pPr marL="1143000" indent="-228600">
              <a:spcBef>
                <a:spcPct val="30000"/>
              </a:spcBef>
              <a:defRPr sz="1200">
                <a:solidFill>
                  <a:schemeClr val="tx1"/>
                </a:solidFill>
                <a:latin typeface="Times" pitchFamily="2" charset="0"/>
                <a:ea typeface="宋体" panose="02010600030101010101" pitchFamily="2" charset="-122"/>
              </a:defRPr>
            </a:lvl3pPr>
            <a:lvl4pPr marL="1600200" indent="-228600">
              <a:spcBef>
                <a:spcPct val="30000"/>
              </a:spcBef>
              <a:defRPr sz="1200">
                <a:solidFill>
                  <a:schemeClr val="tx1"/>
                </a:solidFill>
                <a:latin typeface="Times" pitchFamily="2" charset="0"/>
                <a:ea typeface="宋体" panose="02010600030101010101" pitchFamily="2" charset="-122"/>
              </a:defRPr>
            </a:lvl4pPr>
            <a:lvl5pPr marL="2057400" indent="-228600">
              <a:spcBef>
                <a:spcPct val="30000"/>
              </a:spcBef>
              <a:defRPr sz="1200">
                <a:solidFill>
                  <a:schemeClr val="tx1"/>
                </a:solidFill>
                <a:latin typeface="Times" pitchFamily="2"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itchFamily="2"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itchFamily="2"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itchFamily="2"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itchFamily="2" charset="0"/>
                <a:ea typeface="宋体" panose="02010600030101010101" pitchFamily="2" charset="-122"/>
              </a:defRPr>
            </a:lvl9pPr>
          </a:lstStyle>
          <a:p>
            <a:pPr>
              <a:spcBef>
                <a:spcPct val="0"/>
              </a:spcBef>
            </a:pPr>
            <a:fld id="{E60FA268-3A1A-6647-95E1-9591117868C9}" type="slidenum">
              <a:rPr lang="en-US" altLang="zh-CN">
                <a:solidFill>
                  <a:srgbClr val="000000"/>
                </a:solidFill>
                <a:latin typeface="Times New Roman" panose="02020603050405020304" pitchFamily="18" charset="0"/>
              </a:rPr>
              <a:pPr>
                <a:spcBef>
                  <a:spcPct val="0"/>
                </a:spcBef>
              </a:pPr>
              <a:t>100</a:t>
            </a:fld>
            <a:endParaRPr lang="en-US" altLang="zh-CN">
              <a:solidFill>
                <a:srgbClr val="000000"/>
              </a:solidFill>
              <a:latin typeface="Times New Roman" panose="02020603050405020304" pitchFamily="18" charset="0"/>
            </a:endParaRPr>
          </a:p>
        </p:txBody>
      </p:sp>
      <p:sp>
        <p:nvSpPr>
          <p:cNvPr id="91139" name="Rectangle 2">
            <a:extLst>
              <a:ext uri="{FF2B5EF4-FFF2-40B4-BE49-F238E27FC236}">
                <a16:creationId xmlns:a16="http://schemas.microsoft.com/office/drawing/2014/main" id="{D3E4AB01-CD2E-504E-9777-9A0B906B913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EC369883-F675-C74D-AD1F-482DAF914D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2564991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Decentralized or fully distributed is a</a:t>
            </a:r>
            <a:r>
              <a:rPr lang="en-US" baseline="0" dirty="0"/>
              <a:t> contrast to the hierarchical telephone network that came beforehand. Unlike the telephone network, blowing up a single important node will not break the network or large portions of it.</a:t>
            </a:r>
            <a:r>
              <a:rPr lang="en-US" dirty="0"/>
              <a:t> </a:t>
            </a:r>
          </a:p>
        </p:txBody>
      </p:sp>
      <p:sp>
        <p:nvSpPr>
          <p:cNvPr id="4" name="Slide Number Placeholder 3"/>
          <p:cNvSpPr>
            <a:spLocks noGrp="1"/>
          </p:cNvSpPr>
          <p:nvPr>
            <p:ph type="sldNum" sz="quarter" idx="10"/>
          </p:nvPr>
        </p:nvSpPr>
        <p:spPr/>
        <p:txBody>
          <a:bodyPr/>
          <a:lstStyle/>
          <a:p>
            <a:fld id="{F4859117-A06A-4DD6-900B-66B64C869744}" type="slidenum">
              <a:rPr lang="en-US" smtClean="0"/>
              <a:pPr/>
              <a:t>119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NSFNET was an</a:t>
            </a:r>
            <a:r>
              <a:rPr lang="en-US" baseline="0" dirty="0"/>
              <a:t> academic research network growing out of CSNET that was created so that universities without </a:t>
            </a:r>
            <a:r>
              <a:rPr lang="en-US" baseline="0" dirty="0" err="1"/>
              <a:t>DoD</a:t>
            </a:r>
            <a:r>
              <a:rPr lang="en-US" baseline="0" dirty="0"/>
              <a:t> contracts could participate. It was initially connected to the ARPANET by gateways, and later took over the central role as the “backbone of the Internet”, i.e., the network through which packets passed on their way between parties connected to different parts of the Internet.</a:t>
            </a:r>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120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ISP = Internet Service</a:t>
            </a:r>
            <a:r>
              <a:rPr lang="en-US" baseline="0" dirty="0"/>
              <a:t> </a:t>
            </a:r>
            <a:r>
              <a:rPr lang="en-US" baseline="0" dirty="0" err="1"/>
              <a:t>Provicer</a:t>
            </a:r>
            <a:r>
              <a:rPr lang="en-US" baseline="0" dirty="0"/>
              <a:t>, IXP = Internet </a:t>
            </a:r>
            <a:r>
              <a:rPr lang="en-US" baseline="0" dirty="0" err="1"/>
              <a:t>eXchange</a:t>
            </a:r>
            <a:r>
              <a:rPr lang="en-US" baseline="0" dirty="0"/>
              <a:t> Point</a:t>
            </a:r>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121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123</a:t>
            </a:fld>
            <a:endParaRPr kumimoji="1" lang="zh-CN" altLang="en-US"/>
          </a:p>
        </p:txBody>
      </p:sp>
    </p:spTree>
    <p:extLst>
      <p:ext uri="{BB962C8B-B14F-4D97-AF65-F5344CB8AC3E}">
        <p14:creationId xmlns:p14="http://schemas.microsoft.com/office/powerpoint/2010/main" val="2462887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Both</a:t>
            </a:r>
            <a:r>
              <a:rPr lang="en-US" baseline="0" dirty="0"/>
              <a:t> broadcast and different ranges are complications that do not exist for point-to-point wired links.</a:t>
            </a:r>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129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4859117-A06A-4DD6-900B-66B64C869744}" type="slidenum">
              <a:rPr lang="en-US" smtClean="0"/>
              <a:pPr/>
              <a:t>135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下面我们来讲一下计算机网络在社会生活各个方面的使用情况，。。。。移动端的应用，另外我们也将讨论计算机网络的广泛应用所带来的的社会问题。</a:t>
            </a:r>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5</a:t>
            </a:fld>
            <a:endParaRPr kumimoji="1" lang="zh-CN" altLang="en-US"/>
          </a:p>
        </p:txBody>
      </p:sp>
    </p:spTree>
    <p:extLst>
      <p:ext uri="{BB962C8B-B14F-4D97-AF65-F5344CB8AC3E}">
        <p14:creationId xmlns:p14="http://schemas.microsoft.com/office/powerpoint/2010/main" val="189356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具体来说，</a:t>
            </a:r>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6</a:t>
            </a:fld>
            <a:endParaRPr kumimoji="1" lang="zh-CN" altLang="en-US"/>
          </a:p>
        </p:txBody>
      </p:sp>
    </p:spTree>
    <p:extLst>
      <p:ext uri="{BB962C8B-B14F-4D97-AF65-F5344CB8AC3E}">
        <p14:creationId xmlns:p14="http://schemas.microsoft.com/office/powerpoint/2010/main" val="2092250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11</a:t>
            </a:fld>
            <a:endParaRPr kumimoji="1" lang="zh-CN" altLang="en-US"/>
          </a:p>
        </p:txBody>
      </p:sp>
    </p:spTree>
    <p:extLst>
      <p:ext uri="{BB962C8B-B14F-4D97-AF65-F5344CB8AC3E}">
        <p14:creationId xmlns:p14="http://schemas.microsoft.com/office/powerpoint/2010/main" val="16779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对等通信</a:t>
            </a:r>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14</a:t>
            </a:fld>
            <a:endParaRPr kumimoji="1" lang="zh-CN" altLang="en-US"/>
          </a:p>
        </p:txBody>
      </p:sp>
    </p:spTree>
    <p:extLst>
      <p:ext uri="{BB962C8B-B14F-4D97-AF65-F5344CB8AC3E}">
        <p14:creationId xmlns:p14="http://schemas.microsoft.com/office/powerpoint/2010/main" val="417830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Note:</a:t>
            </a:r>
            <a:r>
              <a:rPr kumimoji="1" lang="zh-CN" altLang="en-US" dirty="0"/>
              <a:t> 要注意区分传输链路和数据递交方式。传输方式或传输链路指的是我们在数据传输时可以选择的路径；数据递交方式是指的数据要发送给哪些对象；所以这三种数据递交方式既可以用在</a:t>
            </a:r>
            <a:r>
              <a:rPr kumimoji="1" lang="en-US" altLang="zh-CN" dirty="0"/>
              <a:t>broadcast</a:t>
            </a:r>
            <a:r>
              <a:rPr kumimoji="1" lang="zh-CN" altLang="en-US" dirty="0"/>
              <a:t> </a:t>
            </a:r>
            <a:r>
              <a:rPr kumimoji="1" lang="en-US" altLang="zh-CN" dirty="0"/>
              <a:t>links</a:t>
            </a:r>
            <a:r>
              <a:rPr kumimoji="1" lang="zh-CN" altLang="en-US" dirty="0"/>
              <a:t>也可以用在</a:t>
            </a:r>
            <a:r>
              <a:rPr kumimoji="1" lang="en-US" altLang="zh-CN" dirty="0"/>
              <a:t>point2point</a:t>
            </a:r>
            <a:r>
              <a:rPr kumimoji="1" lang="zh-CN" altLang="en-US" dirty="0"/>
              <a:t> </a:t>
            </a:r>
            <a:r>
              <a:rPr kumimoji="1" lang="en-US" altLang="zh-CN" dirty="0"/>
              <a:t>links</a:t>
            </a:r>
            <a:endParaRPr kumimoji="1" lang="zh-CN" altLang="en-US" dirty="0"/>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28</a:t>
            </a:fld>
            <a:endParaRPr kumimoji="1" lang="zh-CN" altLang="en-US"/>
          </a:p>
        </p:txBody>
      </p:sp>
    </p:spTree>
    <p:extLst>
      <p:ext uri="{BB962C8B-B14F-4D97-AF65-F5344CB8AC3E}">
        <p14:creationId xmlns:p14="http://schemas.microsoft.com/office/powerpoint/2010/main" val="274964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共享式局域网和交换式局域网的区别为：冲突域不同、数据传输不同、连通不同。</a:t>
            </a:r>
          </a:p>
          <a:p>
            <a:r>
              <a:rPr lang="zh-CN" altLang="en-US" dirty="0"/>
              <a:t>一、冲突域不同</a:t>
            </a:r>
          </a:p>
          <a:p>
            <a:r>
              <a:rPr lang="en-US" altLang="zh-CN" dirty="0"/>
              <a:t>1</a:t>
            </a:r>
            <a:r>
              <a:rPr lang="zh-CN" altLang="en-US" dirty="0"/>
              <a:t>、共享式局域网：共享式所有端口均是同一个冲突域。</a:t>
            </a:r>
          </a:p>
          <a:p>
            <a:r>
              <a:rPr lang="en-US" altLang="zh-CN" dirty="0"/>
              <a:t>2</a:t>
            </a:r>
            <a:r>
              <a:rPr lang="zh-CN" altLang="en-US" dirty="0"/>
              <a:t>、交换式局域网：交换式局域网每个端口下是一个独立的冲突域。</a:t>
            </a:r>
          </a:p>
          <a:p>
            <a:r>
              <a:rPr lang="zh-CN" altLang="en-US" dirty="0"/>
              <a:t>二、数据传输不同</a:t>
            </a:r>
          </a:p>
          <a:p>
            <a:r>
              <a:rPr lang="en-US" altLang="zh-CN" dirty="0"/>
              <a:t>1</a:t>
            </a:r>
            <a:r>
              <a:rPr lang="zh-CN" altLang="en-US" dirty="0"/>
              <a:t>、共享式局域网：共享式局域网中所有的用户都依赖单条共享介质，所以在技术上不可能同时发送和接收数据。</a:t>
            </a:r>
          </a:p>
          <a:p>
            <a:r>
              <a:rPr lang="en-US" altLang="zh-CN" dirty="0"/>
              <a:t>2</a:t>
            </a:r>
            <a:r>
              <a:rPr lang="zh-CN" altLang="en-US" dirty="0"/>
              <a:t>、交换式局域网：交换式局域网每个站点可以同时发送和接收数据，一对线用于发送数据，另一对线用于接收数据。</a:t>
            </a:r>
          </a:p>
        </p:txBody>
      </p:sp>
      <p:sp>
        <p:nvSpPr>
          <p:cNvPr id="4" name="灯片编号占位符 3"/>
          <p:cNvSpPr>
            <a:spLocks noGrp="1"/>
          </p:cNvSpPr>
          <p:nvPr>
            <p:ph type="sldNum" sz="quarter" idx="5"/>
          </p:nvPr>
        </p:nvSpPr>
        <p:spPr/>
        <p:txBody>
          <a:bodyPr/>
          <a:lstStyle/>
          <a:p>
            <a:fld id="{A49EF3D9-295C-664B-9B8C-33EA1F684E91}" type="slidenum">
              <a:rPr kumimoji="1" lang="zh-CN" altLang="en-US" smtClean="0"/>
              <a:t>36</a:t>
            </a:fld>
            <a:endParaRPr kumimoji="1" lang="zh-CN" altLang="en-US"/>
          </a:p>
        </p:txBody>
      </p:sp>
    </p:spTree>
    <p:extLst>
      <p:ext uri="{BB962C8B-B14F-4D97-AF65-F5344CB8AC3E}">
        <p14:creationId xmlns:p14="http://schemas.microsoft.com/office/powerpoint/2010/main" val="3602921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p:spPr>
        <p:txBody>
          <a:bodyPr/>
          <a:lstStyle/>
          <a:p>
            <a:r>
              <a:rPr lang="en-US" altLang="zh-CN"/>
              <a:t>The company probably leases the transmission lines (since most companies do not have their own lines).</a:t>
            </a:r>
          </a:p>
        </p:txBody>
      </p:sp>
      <p:sp>
        <p:nvSpPr>
          <p:cNvPr id="136196"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fld id="{B1E8F1C3-7271-4AFC-B743-2B9B2D9CFCAC}" type="slidenum">
              <a:rPr lang="en-US" altLang="zh-CN" smtClean="0">
                <a:latin typeface="Times New Roman" pitchFamily="18" charset="0"/>
              </a:rPr>
              <a:pPr eaLnBrk="1" hangingPunct="1"/>
              <a:t>41</a:t>
            </a:fld>
            <a:endParaRPr lang="en-US" altLang="zh-CN">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D6AE7-E82E-5145-9442-86BE58B1AAA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7DF5317-0B3E-6047-B96B-232BCB9A1A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51CA78E-5048-EE42-B804-5D73E5FB2CF7}"/>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5" name="页脚占位符 4">
            <a:extLst>
              <a:ext uri="{FF2B5EF4-FFF2-40B4-BE49-F238E27FC236}">
                <a16:creationId xmlns:a16="http://schemas.microsoft.com/office/drawing/2014/main" id="{F040EA60-7172-4747-B5A5-794DA472EEB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2A72A22-C240-4B46-8DEE-09DB9F9F8FFF}"/>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3470651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3BD1A-5783-1044-B438-8C532AB09527}"/>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B13F887-4AD1-7942-A5E4-83A27332111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0F6BB62-8329-654D-A0CC-F14C6F0E3A96}"/>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5" name="页脚占位符 4">
            <a:extLst>
              <a:ext uri="{FF2B5EF4-FFF2-40B4-BE49-F238E27FC236}">
                <a16:creationId xmlns:a16="http://schemas.microsoft.com/office/drawing/2014/main" id="{266D4F2C-F5C2-B943-A381-33FC78BC6F9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4DB4F7C-87B5-6D4C-AC3F-E8B30B5BB466}"/>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2426324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AC6BA15-6B28-604D-87CE-9FDFFE111CC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E4FD1DC-9095-AD43-A7A6-0B79D77F730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5871C35-87B0-6045-B264-17248E89C00E}"/>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5" name="页脚占位符 4">
            <a:extLst>
              <a:ext uri="{FF2B5EF4-FFF2-40B4-BE49-F238E27FC236}">
                <a16:creationId xmlns:a16="http://schemas.microsoft.com/office/drawing/2014/main" id="{314FE264-5DF6-3142-B105-6CC5440D7FA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0E88F5C-ACB4-124D-81AA-5CE5AB39A221}"/>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3244572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841500" y="1990725"/>
            <a:ext cx="9753601" cy="40195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0"/>
          </p:nvPr>
        </p:nvSpPr>
        <p:spPr/>
        <p:txBody>
          <a:bodyPr/>
          <a:lstStyle>
            <a:lvl1pPr>
              <a:defRPr sz="800"/>
            </a:lvl1pPr>
          </a:lstStyle>
          <a:p>
            <a:pPr>
              <a:defRPr/>
            </a:pPr>
            <a:r>
              <a:rPr lang="en-US"/>
              <a:t>CN5E by Tanenbaum &amp; Wetherall, © Pearson Education-Prentice Hall and D. Wetherall, 2011</a:t>
            </a:r>
            <a:endParaRPr lang="en-US" dirty="0"/>
          </a:p>
        </p:txBody>
      </p:sp>
    </p:spTree>
    <p:extLst>
      <p:ext uri="{BB962C8B-B14F-4D97-AF65-F5344CB8AC3E}">
        <p14:creationId xmlns:p14="http://schemas.microsoft.com/office/powerpoint/2010/main" val="3839426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609600" y="1143001"/>
            <a:ext cx="10972800" cy="1123950"/>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609600" y="2266950"/>
            <a:ext cx="5486400" cy="3743325"/>
          </a:xfrm>
        </p:spPr>
        <p:txBody>
          <a:bodyPr/>
          <a:lstStyle>
            <a:lvl1pPr>
              <a:buClr>
                <a:srgbClr val="0000FF"/>
              </a:buCl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2"/>
          </p:nvPr>
        </p:nvSpPr>
        <p:spPr/>
        <p:txBody>
          <a:bodyPr/>
          <a:lstStyle>
            <a:lvl1pPr>
              <a:defRPr/>
            </a:lvl1pPr>
          </a:lstStyle>
          <a:p>
            <a:pPr>
              <a:defRPr/>
            </a:pPr>
            <a:r>
              <a:rPr lang="en-US"/>
              <a:t>CN5E by Tanenbaum &amp; Wetherall, © Pearson Education-Prentice Hall and D. Wetherall, 2011</a:t>
            </a:r>
            <a:endParaRPr lang="en-US" dirty="0"/>
          </a:p>
        </p:txBody>
      </p:sp>
    </p:spTree>
    <p:extLst>
      <p:ext uri="{BB962C8B-B14F-4D97-AF65-F5344CB8AC3E}">
        <p14:creationId xmlns:p14="http://schemas.microsoft.com/office/powerpoint/2010/main" val="402621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a:xfrm>
            <a:off x="1219199" y="1610714"/>
            <a:ext cx="10386952" cy="4600081"/>
          </a:xfrm>
        </p:spPr>
        <p:txBody>
          <a:bodyPr/>
          <a:lstStyle>
            <a:lvl1pPr>
              <a:buFont typeface="Arial" pitchFamily="34" charset="0"/>
              <a:buNone/>
              <a:defRPr/>
            </a:lvl1pPr>
            <a:lvl2pPr>
              <a:buClr>
                <a:srgbClr val="0000FF"/>
              </a:buClr>
              <a:defRPr/>
            </a:lvl2pPr>
            <a:lvl3pPr>
              <a:buClr>
                <a:srgbClr val="0000FF"/>
              </a:buClr>
              <a:defRPr/>
            </a:lvl3pPr>
            <a:lvl4pPr>
              <a:buClr>
                <a:srgbClr val="0000FF"/>
              </a:buClr>
              <a:defRPr/>
            </a:lvl4pPr>
            <a:lvl5pPr>
              <a:buClr>
                <a:srgbClr val="0000FF"/>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0"/>
          </p:nvPr>
        </p:nvSpPr>
        <p:spPr/>
        <p:txBody>
          <a:bodyPr/>
          <a:lstStyle>
            <a:lvl1pPr>
              <a:defRPr sz="800"/>
            </a:lvl1pPr>
          </a:lstStyle>
          <a:p>
            <a:pPr>
              <a:defRPr/>
            </a:pPr>
            <a:r>
              <a:rPr lang="en-US"/>
              <a:t>CN5E by Tanenbaum &amp; Wetherall, © Pearson Education-Prentice Hall and D. Wetherall, 2011</a:t>
            </a:r>
            <a:endParaRPr lang="en-US" dirty="0"/>
          </a:p>
        </p:txBody>
      </p:sp>
    </p:spTree>
    <p:extLst>
      <p:ext uri="{BB962C8B-B14F-4D97-AF65-F5344CB8AC3E}">
        <p14:creationId xmlns:p14="http://schemas.microsoft.com/office/powerpoint/2010/main" val="880323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300ED-D8BD-B149-80DB-F1C70048176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B4E047E-90D2-F844-A20A-364B1E21BDD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5DF7522-2DA9-6141-811D-E7914C168EE0}"/>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5" name="页脚占位符 4">
            <a:extLst>
              <a:ext uri="{FF2B5EF4-FFF2-40B4-BE49-F238E27FC236}">
                <a16:creationId xmlns:a16="http://schemas.microsoft.com/office/drawing/2014/main" id="{1EB20DDA-15E0-6E4A-B50C-153AD9D139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2F29099-0C7D-9943-983C-B8F8611EEE02}"/>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1056732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D256D-3FE0-8B4E-9D54-48F57EA8DF7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45F7ED4-8891-0D48-9E75-1671AD3796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7B46C80-9B1A-4F48-8452-EE80C312BBE2}"/>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5" name="页脚占位符 4">
            <a:extLst>
              <a:ext uri="{FF2B5EF4-FFF2-40B4-BE49-F238E27FC236}">
                <a16:creationId xmlns:a16="http://schemas.microsoft.com/office/drawing/2014/main" id="{FAF9F9B1-C3A4-3F44-B9C7-D9E625BCFC1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F04B193-FB02-E34D-B391-B5937EC8B1A0}"/>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91607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90B38-DFAD-BC4A-8957-C342D701C2A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EBB5804-CF66-CC43-8DD8-83C3AC2AFCD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25AC989F-6366-BE4B-8145-4892E5D89632}"/>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4F6542E-0966-9A42-941A-F68977B81961}"/>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6" name="页脚占位符 5">
            <a:extLst>
              <a:ext uri="{FF2B5EF4-FFF2-40B4-BE49-F238E27FC236}">
                <a16:creationId xmlns:a16="http://schemas.microsoft.com/office/drawing/2014/main" id="{DD351560-F187-0444-9036-2E1F365D991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551104D-E807-C445-AD7C-A266169406CA}"/>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1889552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891AA-70FE-CC49-B2C7-F61FBFF6092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5E3BB37-75E5-A942-99A9-0CEAAFC2B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0161984-E6F9-A044-9B9A-19935F26277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C8B1AAE-484B-9B47-8985-074B9585A6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2DA816E-9DD7-D540-8ABB-8463F90B95D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03A1C669-5574-5D49-941A-0E3A204ABBF9}"/>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8" name="页脚占位符 7">
            <a:extLst>
              <a:ext uri="{FF2B5EF4-FFF2-40B4-BE49-F238E27FC236}">
                <a16:creationId xmlns:a16="http://schemas.microsoft.com/office/drawing/2014/main" id="{7AE4BE53-A109-5A43-93D1-699E7DBA488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0A7E197-F6BD-1741-AE7F-2A424D926A77}"/>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1568809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2BC92-4FDD-9844-A562-CC77BB4DC95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8419D78-1B8E-2544-A68A-B4B0F5312DC3}"/>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4" name="页脚占位符 3">
            <a:extLst>
              <a:ext uri="{FF2B5EF4-FFF2-40B4-BE49-F238E27FC236}">
                <a16:creationId xmlns:a16="http://schemas.microsoft.com/office/drawing/2014/main" id="{70ADE6B8-68E4-0748-B60A-A82EFA055B9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78435454-A5F7-FB4A-94FF-45D62A7798C4}"/>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1153709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287A20-79E3-DC4B-98E0-3B95ABC6C797}"/>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3" name="页脚占位符 2">
            <a:extLst>
              <a:ext uri="{FF2B5EF4-FFF2-40B4-BE49-F238E27FC236}">
                <a16:creationId xmlns:a16="http://schemas.microsoft.com/office/drawing/2014/main" id="{3741F132-FB8E-D940-B73B-E1CC55FA64A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488E2E3-41ED-AB43-AC4A-F895D83FF299}"/>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280665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0D901-1CC3-0C44-A654-9982DE3AD21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2328A85-AC94-7444-A848-924B58A48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AD33AD4-4EC4-DB46-9E46-89D240D63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0203A1C-E60C-2546-B9CB-85F8329C1BDF}"/>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6" name="页脚占位符 5">
            <a:extLst>
              <a:ext uri="{FF2B5EF4-FFF2-40B4-BE49-F238E27FC236}">
                <a16:creationId xmlns:a16="http://schemas.microsoft.com/office/drawing/2014/main" id="{E30F843F-7F68-EE4A-88E6-8D04FD6C3AC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D7C640E-CA0F-FD49-A813-E7D2F2049B55}"/>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77873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0E3B2-DB9E-6B4B-9F6C-7E1BE120052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4A6354F4-7E51-3145-85F4-9A0AF38CF3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0681CA4-E485-7148-B8A7-2AEA536DA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C66F326-44C7-704D-9463-B3C653205F3A}"/>
              </a:ext>
            </a:extLst>
          </p:cNvPr>
          <p:cNvSpPr>
            <a:spLocks noGrp="1"/>
          </p:cNvSpPr>
          <p:nvPr>
            <p:ph type="dt" sz="half" idx="10"/>
          </p:nvPr>
        </p:nvSpPr>
        <p:spPr/>
        <p:txBody>
          <a:bodyPr/>
          <a:lstStyle/>
          <a:p>
            <a:fld id="{17A4A9B8-A945-FD48-954E-165E0EF6BBA7}" type="datetimeFigureOut">
              <a:rPr kumimoji="1" lang="zh-CN" altLang="en-US" smtClean="0"/>
              <a:t>2022/9/2</a:t>
            </a:fld>
            <a:endParaRPr kumimoji="1" lang="zh-CN" altLang="en-US"/>
          </a:p>
        </p:txBody>
      </p:sp>
      <p:sp>
        <p:nvSpPr>
          <p:cNvPr id="6" name="页脚占位符 5">
            <a:extLst>
              <a:ext uri="{FF2B5EF4-FFF2-40B4-BE49-F238E27FC236}">
                <a16:creationId xmlns:a16="http://schemas.microsoft.com/office/drawing/2014/main" id="{8663C5F8-FE37-1948-9BE8-FE52A826BC4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6CE81E0-0309-8D42-9E32-AA9493D8B46D}"/>
              </a:ext>
            </a:extLst>
          </p:cNvPr>
          <p:cNvSpPr>
            <a:spLocks noGrp="1"/>
          </p:cNvSpPr>
          <p:nvPr>
            <p:ph type="sldNum" sz="quarter" idx="12"/>
          </p:nvPr>
        </p:nvSpPr>
        <p:spPr/>
        <p:txBody>
          <a:body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273638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FEAFF8C-46D8-9549-85D1-CA5D12083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3866B6B-6C0B-504F-ADF1-D3C1E4550A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5DE6D08-1AF4-E843-9CFC-9FC43FCF6B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4A9B8-A945-FD48-954E-165E0EF6BBA7}" type="datetimeFigureOut">
              <a:rPr kumimoji="1" lang="zh-CN" altLang="en-US" smtClean="0"/>
              <a:t>2022/9/2</a:t>
            </a:fld>
            <a:endParaRPr kumimoji="1" lang="zh-CN" altLang="en-US"/>
          </a:p>
        </p:txBody>
      </p:sp>
      <p:sp>
        <p:nvSpPr>
          <p:cNvPr id="5" name="页脚占位符 4">
            <a:extLst>
              <a:ext uri="{FF2B5EF4-FFF2-40B4-BE49-F238E27FC236}">
                <a16:creationId xmlns:a16="http://schemas.microsoft.com/office/drawing/2014/main" id="{5D84CC00-FA09-3343-9095-C1B5A44EB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EA0D621-168E-9B4B-B11A-2D43EF16CE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39A8A2-3A3C-2743-8584-B89FA9F71B6F}" type="slidenum">
              <a:rPr kumimoji="1" lang="zh-CN" altLang="en-US" smtClean="0"/>
              <a:t>‹#›</a:t>
            </a:fld>
            <a:endParaRPr kumimoji="1" lang="zh-CN" altLang="en-US"/>
          </a:p>
        </p:txBody>
      </p:sp>
    </p:spTree>
    <p:extLst>
      <p:ext uri="{BB962C8B-B14F-4D97-AF65-F5344CB8AC3E}">
        <p14:creationId xmlns:p14="http://schemas.microsoft.com/office/powerpoint/2010/main" val="4115806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oleObject" Target="../embeddings/oleObject9.bin"/><Relationship Id="rId4" Type="http://schemas.openxmlformats.org/officeDocument/2006/relationships/image" Target="../media/image47.emf"/></Relationships>
</file>

<file path=ppt/slides/_rels/slide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8.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10" Type="http://schemas.openxmlformats.org/officeDocument/2006/relationships/image" Target="../media/image24.png"/><Relationship Id="rId4" Type="http://schemas.openxmlformats.org/officeDocument/2006/relationships/image" Target="../media/image19.emf"/><Relationship Id="rId9"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oleObject" Target="../embeddings/oleObject5.bin"/><Relationship Id="rId4" Type="http://schemas.openxmlformats.org/officeDocument/2006/relationships/image" Target="../media/image4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524000" y="0"/>
            <a:ext cx="9144000" cy="838200"/>
          </a:xfrm>
        </p:spPr>
        <p:txBody>
          <a:bodyPr/>
          <a:lstStyle/>
          <a:p>
            <a:pPr algn="ctr" eaLnBrk="1" hangingPunct="1"/>
            <a:r>
              <a:rPr lang="en-US" altLang="zh-CN" sz="3600" dirty="0">
                <a:solidFill>
                  <a:srgbClr val="FF0000"/>
                </a:solidFill>
                <a:latin typeface="Calibri" panose="020F0502020204030204" pitchFamily="34" charset="0"/>
                <a:cs typeface="Calibri" panose="020F0502020204030204" pitchFamily="34" charset="0"/>
              </a:rPr>
              <a:t>Module Information</a:t>
            </a:r>
            <a:endParaRPr lang="zh-CN" altLang="en-US" sz="3600" dirty="0">
              <a:solidFill>
                <a:srgbClr val="FF0000"/>
              </a:solidFill>
              <a:latin typeface="Calibri" panose="020F0502020204030204" pitchFamily="34" charset="0"/>
              <a:cs typeface="Calibri" panose="020F0502020204030204" pitchFamily="34" charset="0"/>
            </a:endParaRPr>
          </a:p>
        </p:txBody>
      </p:sp>
      <p:sp>
        <p:nvSpPr>
          <p:cNvPr id="5123" name="Rectangle 7"/>
          <p:cNvSpPr txBox="1">
            <a:spLocks noChangeArrowheads="1"/>
          </p:cNvSpPr>
          <p:nvPr/>
        </p:nvSpPr>
        <p:spPr bwMode="auto">
          <a:xfrm>
            <a:off x="1858168" y="1013374"/>
            <a:ext cx="8475663" cy="557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3" tIns="45700" rIns="91393" bIns="45700"/>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08585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l" eaLnBrk="1" hangingPunct="1">
              <a:lnSpc>
                <a:spcPct val="60000"/>
              </a:lnSpc>
              <a:spcBef>
                <a:spcPct val="20000"/>
              </a:spcBef>
              <a:buClr>
                <a:srgbClr val="003366"/>
              </a:buClr>
              <a:buFontTx/>
              <a:buChar char="•"/>
            </a:pPr>
            <a:r>
              <a:rPr lang="en-US" altLang="zh-CN" sz="3200" dirty="0">
                <a:solidFill>
                  <a:srgbClr val="000000"/>
                </a:solidFill>
                <a:latin typeface="Calibri" panose="020F0502020204030204" pitchFamily="34" charset="0"/>
                <a:ea typeface="MS PGothic" pitchFamily="34" charset="-128"/>
                <a:cs typeface="Calibri" panose="020F0502020204030204" pitchFamily="34" charset="0"/>
              </a:rPr>
              <a:t>Textbook</a:t>
            </a:r>
          </a:p>
          <a:p>
            <a:pPr marL="0" indent="0" algn="l" eaLnBrk="1" hangingPunct="1">
              <a:lnSpc>
                <a:spcPct val="60000"/>
              </a:lnSpc>
              <a:spcBef>
                <a:spcPct val="20000"/>
              </a:spcBef>
              <a:buClr>
                <a:srgbClr val="003366"/>
              </a:buClr>
            </a:pP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Computer</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Networks,</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Fifth</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Edition</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by</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Andrew</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S.</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Tanenbaum</a:t>
            </a:r>
          </a:p>
          <a:p>
            <a:pPr marL="0" indent="0" algn="l" eaLnBrk="1" hangingPunct="1">
              <a:lnSpc>
                <a:spcPct val="60000"/>
              </a:lnSpc>
              <a:spcBef>
                <a:spcPct val="20000"/>
              </a:spcBef>
              <a:buClr>
                <a:srgbClr val="003366"/>
              </a:buClr>
            </a:pPr>
            <a:endParaRPr lang="en-US" altLang="zh-CN" sz="2800" dirty="0">
              <a:solidFill>
                <a:srgbClr val="000000"/>
              </a:solidFill>
              <a:latin typeface="Calibri" panose="020F0502020204030204" pitchFamily="34" charset="0"/>
              <a:ea typeface="MS PGothic" pitchFamily="34" charset="-128"/>
              <a:cs typeface="Calibri" panose="020F0502020204030204" pitchFamily="34" charset="0"/>
            </a:endParaRPr>
          </a:p>
          <a:p>
            <a:pPr algn="l" eaLnBrk="1" hangingPunct="1">
              <a:lnSpc>
                <a:spcPct val="60000"/>
              </a:lnSpc>
              <a:spcBef>
                <a:spcPct val="20000"/>
              </a:spcBef>
              <a:buClr>
                <a:srgbClr val="003366"/>
              </a:buClr>
              <a:buFontTx/>
              <a:buChar char="•"/>
            </a:pPr>
            <a:r>
              <a:rPr lang="en-US" altLang="zh-CN" sz="3200" dirty="0">
                <a:solidFill>
                  <a:srgbClr val="000000"/>
                </a:solidFill>
                <a:latin typeface="Calibri" panose="020F0502020204030204" pitchFamily="34" charset="0"/>
                <a:ea typeface="MS PGothic" pitchFamily="34" charset="-128"/>
                <a:cs typeface="Calibri" panose="020F0502020204030204" pitchFamily="34" charset="0"/>
              </a:rPr>
              <a:t>Contact</a:t>
            </a:r>
            <a:r>
              <a:rPr lang="zh-CN" altLang="en-US" sz="32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3200" dirty="0">
                <a:solidFill>
                  <a:srgbClr val="000000"/>
                </a:solidFill>
                <a:latin typeface="Calibri" panose="020F0502020204030204" pitchFamily="34" charset="0"/>
                <a:ea typeface="MS PGothic" pitchFamily="34" charset="-128"/>
                <a:cs typeface="Calibri" panose="020F0502020204030204" pitchFamily="34" charset="0"/>
              </a:rPr>
              <a:t>info</a:t>
            </a:r>
          </a:p>
          <a:p>
            <a:pPr lvl="1" algn="l" eaLnBrk="1" hangingPunct="1">
              <a:lnSpc>
                <a:spcPct val="60000"/>
              </a:lnSpc>
              <a:spcBef>
                <a:spcPct val="20000"/>
              </a:spcBef>
              <a:buClr>
                <a:srgbClr val="003366"/>
              </a:buClr>
              <a:buFontTx/>
              <a:buChar char="•"/>
            </a:pPr>
            <a:r>
              <a:rPr lang="en-US" altLang="zh-CN" sz="2800" dirty="0" err="1">
                <a:solidFill>
                  <a:srgbClr val="000000"/>
                </a:solidFill>
                <a:latin typeface="Calibri" panose="020F0502020204030204" pitchFamily="34" charset="0"/>
                <a:ea typeface="MS PGothic" pitchFamily="34" charset="-128"/>
                <a:cs typeface="Calibri" panose="020F0502020204030204" pitchFamily="34" charset="0"/>
              </a:rPr>
              <a:t>Yiran</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Shen</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err="1">
                <a:solidFill>
                  <a:srgbClr val="000000"/>
                </a:solidFill>
                <a:latin typeface="Calibri" panose="020F0502020204030204" pitchFamily="34" charset="0"/>
                <a:ea typeface="MS PGothic" pitchFamily="34" charset="-128"/>
                <a:cs typeface="Calibri" panose="020F0502020204030204" pitchFamily="34" charset="0"/>
              </a:rPr>
              <a:t>Email:</a:t>
            </a:r>
            <a:r>
              <a:rPr lang="en-US" altLang="zh-CN" sz="2400" dirty="0" err="1">
                <a:solidFill>
                  <a:srgbClr val="000000"/>
                </a:solidFill>
                <a:latin typeface="Calibri" panose="020F0502020204030204" pitchFamily="34" charset="0"/>
                <a:ea typeface="MS PGothic" pitchFamily="34" charset="-128"/>
                <a:cs typeface="Calibri" panose="020F0502020204030204" pitchFamily="34" charset="0"/>
              </a:rPr>
              <a:t>yiran.shen@sdu.edu.cn</a:t>
            </a:r>
            <a:endParaRPr lang="en-US" altLang="zh-CN" sz="2400" dirty="0">
              <a:solidFill>
                <a:srgbClr val="000000"/>
              </a:solidFill>
              <a:latin typeface="Calibri" panose="020F0502020204030204" pitchFamily="34" charset="0"/>
              <a:ea typeface="MS PGothic" pitchFamily="34" charset="-128"/>
              <a:cs typeface="Calibri" panose="020F0502020204030204" pitchFamily="34" charset="0"/>
            </a:endParaRPr>
          </a:p>
          <a:p>
            <a:pPr lvl="1" algn="l" eaLnBrk="1" hangingPunct="1">
              <a:lnSpc>
                <a:spcPct val="60000"/>
              </a:lnSpc>
              <a:spcBef>
                <a:spcPct val="20000"/>
              </a:spcBef>
              <a:buClr>
                <a:srgbClr val="003366"/>
              </a:buClr>
              <a:buFontTx/>
              <a:buChar char="•"/>
            </a:pPr>
            <a:endParaRPr lang="en-US" altLang="zh-CN" sz="2400" dirty="0">
              <a:solidFill>
                <a:srgbClr val="000000"/>
              </a:solidFill>
              <a:latin typeface="Calibri" panose="020F0502020204030204" pitchFamily="34" charset="0"/>
              <a:ea typeface="MS PGothic" pitchFamily="34" charset="-128"/>
              <a:cs typeface="Calibri" panose="020F0502020204030204" pitchFamily="34" charset="0"/>
            </a:endParaRPr>
          </a:p>
          <a:p>
            <a:pPr algn="l" eaLnBrk="1" hangingPunct="1">
              <a:lnSpc>
                <a:spcPct val="60000"/>
              </a:lnSpc>
              <a:spcBef>
                <a:spcPct val="20000"/>
              </a:spcBef>
              <a:buClr>
                <a:srgbClr val="003366"/>
              </a:buClr>
              <a:buFontTx/>
              <a:buChar char="•"/>
            </a:pPr>
            <a:r>
              <a:rPr lang="en-US" altLang="zh-CN" sz="3200" dirty="0">
                <a:solidFill>
                  <a:srgbClr val="000000"/>
                </a:solidFill>
                <a:latin typeface="Calibri" panose="020F0502020204030204" pitchFamily="34" charset="0"/>
                <a:ea typeface="MS PGothic" pitchFamily="34" charset="-128"/>
                <a:cs typeface="Calibri" panose="020F0502020204030204" pitchFamily="34" charset="0"/>
              </a:rPr>
              <a:t>Module Schedule</a:t>
            </a:r>
          </a:p>
          <a:p>
            <a:pPr lvl="1" algn="l" eaLnBrk="1" hangingPunct="1">
              <a:lnSpc>
                <a:spcPct val="60000"/>
              </a:lnSpc>
              <a:spcBef>
                <a:spcPct val="20000"/>
              </a:spcBef>
              <a:buClr>
                <a:srgbClr val="003366"/>
              </a:buClr>
              <a:buFontTx/>
              <a:buChar char="•"/>
            </a:pP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2 Lectures per week,</a:t>
            </a:r>
            <a:r>
              <a:rPr lang="zh-CN" altLang="en-US" sz="24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2</a:t>
            </a:r>
            <a:r>
              <a:rPr lang="zh-CN" altLang="en-US" sz="24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hours</a:t>
            </a:r>
            <a:r>
              <a:rPr lang="zh-CN" altLang="en-US" sz="24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per</a:t>
            </a:r>
            <a:r>
              <a:rPr lang="zh-CN" altLang="en-US" sz="24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lecture</a:t>
            </a:r>
          </a:p>
          <a:p>
            <a:pPr lvl="1" algn="l" eaLnBrk="1" hangingPunct="1">
              <a:lnSpc>
                <a:spcPct val="60000"/>
              </a:lnSpc>
              <a:spcBef>
                <a:spcPct val="20000"/>
              </a:spcBef>
              <a:buClr>
                <a:srgbClr val="003366"/>
              </a:buClr>
              <a:buFontTx/>
              <a:buChar char="•"/>
            </a:pP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Lab, weeks</a:t>
            </a:r>
            <a:r>
              <a:rPr lang="zh-CN" altLang="en-US" sz="24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7-14,</a:t>
            </a:r>
            <a:r>
              <a:rPr lang="zh-CN" altLang="en-US" sz="24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18:00-20:00</a:t>
            </a:r>
            <a:r>
              <a:rPr lang="zh-CN" altLang="en-US" sz="24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or</a:t>
            </a:r>
            <a:r>
              <a:rPr lang="zh-CN" altLang="en-US" sz="24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400" dirty="0">
                <a:solidFill>
                  <a:srgbClr val="000000"/>
                </a:solidFill>
                <a:latin typeface="Calibri" panose="020F0502020204030204" pitchFamily="34" charset="0"/>
                <a:ea typeface="MS PGothic" pitchFamily="34" charset="-128"/>
                <a:cs typeface="Calibri" panose="020F0502020204030204" pitchFamily="34" charset="0"/>
              </a:rPr>
              <a:t>20:00-22:00</a:t>
            </a:r>
          </a:p>
          <a:p>
            <a:pPr lvl="1" algn="l" eaLnBrk="1" hangingPunct="1">
              <a:lnSpc>
                <a:spcPct val="60000"/>
              </a:lnSpc>
              <a:spcBef>
                <a:spcPct val="20000"/>
              </a:spcBef>
              <a:buClr>
                <a:srgbClr val="003366"/>
              </a:buClr>
              <a:buFontTx/>
              <a:buChar char="•"/>
            </a:pPr>
            <a:endParaRPr lang="en-US" altLang="zh-CN" sz="2400" dirty="0">
              <a:solidFill>
                <a:srgbClr val="000000"/>
              </a:solidFill>
              <a:latin typeface="Calibri" panose="020F0502020204030204" pitchFamily="34" charset="0"/>
              <a:ea typeface="MS PGothic" pitchFamily="34" charset="-128"/>
              <a:cs typeface="Calibri" panose="020F0502020204030204" pitchFamily="34" charset="0"/>
            </a:endParaRPr>
          </a:p>
          <a:p>
            <a:pPr algn="l" eaLnBrk="1" hangingPunct="1">
              <a:lnSpc>
                <a:spcPct val="60000"/>
              </a:lnSpc>
              <a:spcBef>
                <a:spcPct val="20000"/>
              </a:spcBef>
              <a:buClr>
                <a:srgbClr val="003366"/>
              </a:buClr>
              <a:buFontTx/>
              <a:buChar char="•"/>
            </a:pPr>
            <a:r>
              <a:rPr lang="en-US" altLang="zh-CN" sz="3200" dirty="0">
                <a:solidFill>
                  <a:srgbClr val="000000"/>
                </a:solidFill>
                <a:latin typeface="Calibri" panose="020F0502020204030204" pitchFamily="34" charset="0"/>
                <a:ea typeface="MS PGothic" pitchFamily="34" charset="-128"/>
                <a:cs typeface="Calibri" panose="020F0502020204030204" pitchFamily="34" charset="0"/>
              </a:rPr>
              <a:t>Marks</a:t>
            </a:r>
          </a:p>
          <a:p>
            <a:pPr lvl="1" algn="l" eaLnBrk="1" hangingPunct="1">
              <a:lnSpc>
                <a:spcPct val="60000"/>
              </a:lnSpc>
              <a:spcBef>
                <a:spcPct val="20000"/>
              </a:spcBef>
              <a:buClr>
                <a:srgbClr val="003366"/>
              </a:buClr>
              <a:buFontTx/>
              <a:buChar char="•"/>
            </a:pP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Lecture attendance</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(class</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quiz)</a:t>
            </a:r>
          </a:p>
          <a:p>
            <a:pPr lvl="1" algn="l" eaLnBrk="1" hangingPunct="1">
              <a:lnSpc>
                <a:spcPct val="60000"/>
              </a:lnSpc>
              <a:spcBef>
                <a:spcPct val="20000"/>
              </a:spcBef>
              <a:buClr>
                <a:srgbClr val="003366"/>
              </a:buClr>
              <a:buFontTx/>
              <a:buChar char="•"/>
            </a:pP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Labs</a:t>
            </a:r>
          </a:p>
          <a:p>
            <a:pPr lvl="1" algn="l" eaLnBrk="1" hangingPunct="1">
              <a:lnSpc>
                <a:spcPct val="60000"/>
              </a:lnSpc>
              <a:spcBef>
                <a:spcPct val="20000"/>
              </a:spcBef>
              <a:buClr>
                <a:srgbClr val="003366"/>
              </a:buClr>
              <a:buFontTx/>
              <a:buChar char="•"/>
            </a:pPr>
            <a:r>
              <a:rPr lang="en-US" altLang="zh-CN" sz="2800">
                <a:solidFill>
                  <a:srgbClr val="000000"/>
                </a:solidFill>
                <a:latin typeface="Calibri" panose="020F0502020204030204" pitchFamily="34" charset="0"/>
                <a:ea typeface="MS PGothic" pitchFamily="34" charset="-128"/>
                <a:cs typeface="Calibri" panose="020F0502020204030204" pitchFamily="34" charset="0"/>
              </a:rPr>
              <a:t>Assignment</a:t>
            </a:r>
            <a:endParaRPr lang="en-US" altLang="zh-CN" sz="2800" dirty="0">
              <a:solidFill>
                <a:srgbClr val="000000"/>
              </a:solidFill>
              <a:latin typeface="Calibri" panose="020F0502020204030204" pitchFamily="34" charset="0"/>
              <a:ea typeface="MS PGothic" pitchFamily="34" charset="-128"/>
              <a:cs typeface="Calibri" panose="020F0502020204030204" pitchFamily="34" charset="0"/>
            </a:endParaRPr>
          </a:p>
          <a:p>
            <a:pPr lvl="1" algn="l" eaLnBrk="1" hangingPunct="1">
              <a:lnSpc>
                <a:spcPct val="60000"/>
              </a:lnSpc>
              <a:spcBef>
                <a:spcPct val="20000"/>
              </a:spcBef>
              <a:buClr>
                <a:srgbClr val="003366"/>
              </a:buClr>
              <a:buFontTx/>
              <a:buChar char="•"/>
            </a:pP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Final</a:t>
            </a:r>
            <a:r>
              <a:rPr lang="zh-CN" altLang="en-US" sz="2800" dirty="0">
                <a:solidFill>
                  <a:srgbClr val="000000"/>
                </a:solidFill>
                <a:latin typeface="Calibri" panose="020F0502020204030204" pitchFamily="34" charset="0"/>
                <a:ea typeface="MS PGothic" pitchFamily="34" charset="-128"/>
                <a:cs typeface="Calibri" panose="020F0502020204030204" pitchFamily="34" charset="0"/>
              </a:rPr>
              <a:t> </a:t>
            </a:r>
            <a:r>
              <a:rPr lang="en-US" altLang="zh-CN" sz="2800" dirty="0">
                <a:solidFill>
                  <a:srgbClr val="000000"/>
                </a:solidFill>
                <a:latin typeface="Calibri" panose="020F0502020204030204" pitchFamily="34" charset="0"/>
                <a:ea typeface="MS PGothic" pitchFamily="34" charset="-128"/>
                <a:cs typeface="Calibri" panose="020F0502020204030204" pitchFamily="34" charset="0"/>
              </a:rPr>
              <a:t>examination</a:t>
            </a:r>
          </a:p>
        </p:txBody>
      </p:sp>
    </p:spTree>
  </p:cSld>
  <p:clrMapOvr>
    <a:masterClrMapping/>
  </p:clrMapOvr>
  <mc:AlternateContent xmlns:mc="http://schemas.openxmlformats.org/markup-compatibility/2006" xmlns:p14="http://schemas.microsoft.com/office/powerpoint/2010/main">
    <mc:Choice Requires="p14">
      <p:transition spd="slow" p14:dur="2000" advTm="6356"/>
    </mc:Choice>
    <mc:Fallback xmlns="">
      <p:transition spd="slow" advTm="63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33"/>
          <p:cNvGrpSpPr>
            <a:grpSpLocks/>
          </p:cNvGrpSpPr>
          <p:nvPr/>
        </p:nvGrpSpPr>
        <p:grpSpPr bwMode="auto">
          <a:xfrm>
            <a:off x="2651413" y="2063751"/>
            <a:ext cx="6057900" cy="3339522"/>
            <a:chOff x="1543050" y="2083159"/>
            <a:chExt cx="6057900" cy="3147646"/>
          </a:xfrm>
        </p:grpSpPr>
        <p:pic>
          <p:nvPicPr>
            <p:cNvPr id="133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2083159"/>
              <a:ext cx="6057900" cy="31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35"/>
            <p:cNvSpPr/>
            <p:nvPr/>
          </p:nvSpPr>
          <p:spPr bwMode="auto">
            <a:xfrm>
              <a:off x="3162300" y="2791101"/>
              <a:ext cx="3619500" cy="685720"/>
            </a:xfrm>
            <a:custGeom>
              <a:avLst/>
              <a:gdLst>
                <a:gd name="connsiteX0" fmla="*/ 0 w 3619500"/>
                <a:gd name="connsiteY0" fmla="*/ 0 h 685800"/>
                <a:gd name="connsiteX1" fmla="*/ 1514475 w 3619500"/>
                <a:gd name="connsiteY1" fmla="*/ 571500 h 685800"/>
                <a:gd name="connsiteX2" fmla="*/ 3619500 w 3619500"/>
                <a:gd name="connsiteY2" fmla="*/ 685800 h 685800"/>
              </a:gdLst>
              <a:ahLst/>
              <a:cxnLst>
                <a:cxn ang="0">
                  <a:pos x="connsiteX0" y="connsiteY0"/>
                </a:cxn>
                <a:cxn ang="0">
                  <a:pos x="connsiteX1" y="connsiteY1"/>
                </a:cxn>
                <a:cxn ang="0">
                  <a:pos x="connsiteX2" y="connsiteY2"/>
                </a:cxn>
              </a:cxnLst>
              <a:rect l="l" t="t" r="r" b="b"/>
              <a:pathLst>
                <a:path w="3619500" h="685800">
                  <a:moveTo>
                    <a:pt x="0" y="0"/>
                  </a:moveTo>
                  <a:cubicBezTo>
                    <a:pt x="455612" y="228600"/>
                    <a:pt x="911225" y="457200"/>
                    <a:pt x="1514475" y="571500"/>
                  </a:cubicBezTo>
                  <a:cubicBezTo>
                    <a:pt x="2117725" y="685800"/>
                    <a:pt x="2868612" y="685800"/>
                    <a:pt x="3619500" y="685800"/>
                  </a:cubicBezTo>
                </a:path>
              </a:pathLst>
            </a:custGeom>
            <a:noFill/>
            <a:ln w="28575" cap="flat" cmpd="sng" algn="ctr">
              <a:solidFill>
                <a:srgbClr val="9C007F">
                  <a:lumMod val="60000"/>
                  <a:lumOff val="40000"/>
                </a:srgbClr>
              </a:solidFill>
              <a:prstDash val="solid"/>
              <a:round/>
              <a:headEnd type="none" w="med" len="med"/>
              <a:tailEnd type="triangle" w="lg" len="lg"/>
            </a:ln>
            <a:effectLst/>
          </p:spPr>
          <p:txBody>
            <a:bodyPr/>
            <a:lstStyle/>
            <a:p>
              <a:pPr>
                <a:defRPr/>
              </a:pPr>
              <a:endParaRPr lang="en-US" kern="0">
                <a:solidFill>
                  <a:sysClr val="windowText" lastClr="000000"/>
                </a:solidFill>
                <a:latin typeface="Arial" charset="0"/>
              </a:endParaRPr>
            </a:p>
          </p:txBody>
        </p:sp>
        <p:sp>
          <p:nvSpPr>
            <p:cNvPr id="37" name="Freeform 36"/>
            <p:cNvSpPr/>
            <p:nvPr/>
          </p:nvSpPr>
          <p:spPr bwMode="auto">
            <a:xfrm>
              <a:off x="2981325" y="3267296"/>
              <a:ext cx="3810000" cy="685720"/>
            </a:xfrm>
            <a:custGeom>
              <a:avLst/>
              <a:gdLst>
                <a:gd name="connsiteX0" fmla="*/ 0 w 3619500"/>
                <a:gd name="connsiteY0" fmla="*/ 0 h 685800"/>
                <a:gd name="connsiteX1" fmla="*/ 1514475 w 3619500"/>
                <a:gd name="connsiteY1" fmla="*/ 571500 h 685800"/>
                <a:gd name="connsiteX2" fmla="*/ 3619500 w 3619500"/>
                <a:gd name="connsiteY2" fmla="*/ 685800 h 685800"/>
              </a:gdLst>
              <a:ahLst/>
              <a:cxnLst>
                <a:cxn ang="0">
                  <a:pos x="connsiteX0" y="connsiteY0"/>
                </a:cxn>
                <a:cxn ang="0">
                  <a:pos x="connsiteX1" y="connsiteY1"/>
                </a:cxn>
                <a:cxn ang="0">
                  <a:pos x="connsiteX2" y="connsiteY2"/>
                </a:cxn>
              </a:cxnLst>
              <a:rect l="l" t="t" r="r" b="b"/>
              <a:pathLst>
                <a:path w="3619500" h="685800">
                  <a:moveTo>
                    <a:pt x="0" y="0"/>
                  </a:moveTo>
                  <a:cubicBezTo>
                    <a:pt x="455612" y="228600"/>
                    <a:pt x="911225" y="457200"/>
                    <a:pt x="1514475" y="571500"/>
                  </a:cubicBezTo>
                  <a:cubicBezTo>
                    <a:pt x="2117725" y="685800"/>
                    <a:pt x="2868612" y="685800"/>
                    <a:pt x="3619500" y="685800"/>
                  </a:cubicBezTo>
                </a:path>
              </a:pathLst>
            </a:custGeom>
            <a:noFill/>
            <a:ln w="28575" cap="flat" cmpd="sng" algn="ctr">
              <a:solidFill>
                <a:srgbClr val="9C007F">
                  <a:lumMod val="60000"/>
                  <a:lumOff val="40000"/>
                </a:srgbClr>
              </a:solidFill>
              <a:prstDash val="solid"/>
              <a:round/>
              <a:headEnd type="triangle" w="lg" len="lg"/>
              <a:tailEnd type="none" w="med" len="med"/>
            </a:ln>
            <a:effectLst/>
          </p:spPr>
          <p:txBody>
            <a:bodyPr/>
            <a:lstStyle/>
            <a:p>
              <a:pPr>
                <a:defRPr/>
              </a:pPr>
              <a:endParaRPr lang="en-US" kern="0">
                <a:solidFill>
                  <a:sysClr val="windowText" lastClr="000000"/>
                </a:solidFill>
                <a:latin typeface="Arial" charset="0"/>
              </a:endParaRPr>
            </a:p>
          </p:txBody>
        </p:sp>
        <p:sp>
          <p:nvSpPr>
            <p:cNvPr id="38" name="TextBox 37"/>
            <p:cNvSpPr txBox="1"/>
            <p:nvPr/>
          </p:nvSpPr>
          <p:spPr>
            <a:xfrm>
              <a:off x="5903913" y="3068882"/>
              <a:ext cx="955675" cy="369844"/>
            </a:xfrm>
            <a:prstGeom prst="rect">
              <a:avLst/>
            </a:prstGeom>
            <a:noFill/>
          </p:spPr>
          <p:txBody>
            <a:bodyPr wrap="none">
              <a:spAutoFit/>
            </a:bodyPr>
            <a:lstStyle/>
            <a:p>
              <a:pPr>
                <a:defRPr/>
              </a:pPr>
              <a:r>
                <a:rPr lang="en-US" kern="0" dirty="0">
                  <a:solidFill>
                    <a:sysClr val="windowText" lastClr="000000"/>
                  </a:solidFill>
                </a:rPr>
                <a:t>request</a:t>
              </a:r>
            </a:p>
          </p:txBody>
        </p:sp>
        <p:sp>
          <p:nvSpPr>
            <p:cNvPr id="39" name="TextBox 38"/>
            <p:cNvSpPr txBox="1"/>
            <p:nvPr/>
          </p:nvSpPr>
          <p:spPr>
            <a:xfrm>
              <a:off x="2741613" y="3533965"/>
              <a:ext cx="1082348" cy="369289"/>
            </a:xfrm>
            <a:prstGeom prst="rect">
              <a:avLst/>
            </a:prstGeom>
            <a:noFill/>
          </p:spPr>
          <p:txBody>
            <a:bodyPr wrap="none">
              <a:spAutoFit/>
            </a:bodyPr>
            <a:lstStyle/>
            <a:p>
              <a:pPr>
                <a:defRPr/>
              </a:pPr>
              <a:r>
                <a:rPr lang="en-US" kern="0" dirty="0">
                  <a:solidFill>
                    <a:sysClr val="windowText" lastClr="000000"/>
                  </a:solidFill>
                </a:rPr>
                <a:t>response</a:t>
              </a:r>
            </a:p>
          </p:txBody>
        </p:sp>
      </p:grpSp>
      <p:sp>
        <p:nvSpPr>
          <p:cNvPr id="13315" name="Title 1"/>
          <p:cNvSpPr>
            <a:spLocks noGrp="1"/>
          </p:cNvSpPr>
          <p:nvPr>
            <p:ph type="title"/>
          </p:nvPr>
        </p:nvSpPr>
        <p:spPr/>
        <p:txBody>
          <a:bodyPr/>
          <a:lstStyle/>
          <a:p>
            <a:pPr algn="ctr" eaLnBrk="1" hangingPunct="1"/>
            <a:r>
              <a:rPr lang="en-US" altLang="zh-CN" dirty="0">
                <a:solidFill>
                  <a:srgbClr val="FF0000"/>
                </a:solidFill>
                <a:latin typeface="Calibri" panose="020F0502020204030204" pitchFamily="34" charset="0"/>
                <a:cs typeface="Calibri" panose="020F0502020204030204" pitchFamily="34" charset="0"/>
              </a:rPr>
              <a:t>Business Applications</a:t>
            </a:r>
          </a:p>
        </p:txBody>
      </p:sp>
      <p:sp>
        <p:nvSpPr>
          <p:cNvPr id="13316" name="Content Placeholder 2"/>
          <p:cNvSpPr>
            <a:spLocks noGrp="1"/>
          </p:cNvSpPr>
          <p:nvPr>
            <p:ph idx="1"/>
          </p:nvPr>
        </p:nvSpPr>
        <p:spPr>
          <a:xfrm>
            <a:off x="1780309" y="1454727"/>
            <a:ext cx="8631382" cy="5232400"/>
          </a:xfrm>
        </p:spPr>
        <p:txBody>
          <a:bodyPr>
            <a:normAutofit/>
          </a:bodyPr>
          <a:lstStyle/>
          <a:p>
            <a:pPr marL="0" indent="0">
              <a:spcBef>
                <a:spcPct val="0"/>
              </a:spcBef>
            </a:pPr>
            <a:r>
              <a:rPr lang="en-US" altLang="zh-CN" dirty="0">
                <a:solidFill>
                  <a:srgbClr val="000000"/>
                </a:solidFill>
                <a:latin typeface="Calibri" panose="020F0502020204030204" pitchFamily="34" charset="0"/>
                <a:cs typeface="Calibri" panose="020F0502020204030204" pitchFamily="34" charset="0"/>
              </a:rPr>
              <a:t>Companies use networks and computers for </a:t>
            </a:r>
            <a:r>
              <a:rPr lang="en-US" altLang="zh-CN" u="sng" dirty="0">
                <a:solidFill>
                  <a:srgbClr val="000000"/>
                </a:solidFill>
                <a:latin typeface="Calibri" panose="020F0502020204030204" pitchFamily="34" charset="0"/>
                <a:cs typeface="Calibri" panose="020F0502020204030204" pitchFamily="34" charset="0"/>
              </a:rPr>
              <a:t>resource sharing</a:t>
            </a:r>
            <a:r>
              <a:rPr lang="en-US" altLang="zh-CN" dirty="0">
                <a:solidFill>
                  <a:srgbClr val="000000"/>
                </a:solidFill>
                <a:latin typeface="Calibri" panose="020F0502020204030204" pitchFamily="34" charset="0"/>
                <a:cs typeface="Calibri" panose="020F0502020204030204" pitchFamily="34" charset="0"/>
              </a:rPr>
              <a:t> with the </a:t>
            </a:r>
            <a:r>
              <a:rPr lang="en-US" altLang="zh-CN" u="sng" dirty="0">
                <a:solidFill>
                  <a:srgbClr val="000000"/>
                </a:solidFill>
                <a:latin typeface="Calibri" panose="020F0502020204030204" pitchFamily="34" charset="0"/>
                <a:cs typeface="Calibri" panose="020F0502020204030204" pitchFamily="34" charset="0"/>
              </a:rPr>
              <a:t>client-server</a:t>
            </a:r>
            <a:r>
              <a:rPr lang="en-US" altLang="zh-CN" dirty="0">
                <a:solidFill>
                  <a:srgbClr val="000000"/>
                </a:solidFill>
                <a:latin typeface="Calibri" panose="020F0502020204030204" pitchFamily="34" charset="0"/>
                <a:cs typeface="Calibri" panose="020F0502020204030204" pitchFamily="34" charset="0"/>
              </a:rPr>
              <a:t> model:</a:t>
            </a: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r>
              <a:rPr lang="en-US" altLang="zh-CN" dirty="0">
                <a:solidFill>
                  <a:srgbClr val="000000"/>
                </a:solidFill>
                <a:latin typeface="Calibri" panose="020F0502020204030204" pitchFamily="34" charset="0"/>
                <a:cs typeface="Calibri" panose="020F0502020204030204" pitchFamily="34" charset="0"/>
              </a:rPr>
              <a:t>Other popular uses are communication, e.g., email, VoIP, and e-commerce </a:t>
            </a:r>
          </a:p>
          <a:p>
            <a:pPr marL="0" indent="0">
              <a:spcBef>
                <a:spcPct val="0"/>
              </a:spcBef>
              <a:buNone/>
            </a:pPr>
            <a:r>
              <a:rPr lang="zh-CN" altLang="en-US" i="1" dirty="0">
                <a:solidFill>
                  <a:srgbClr val="00B0F0"/>
                </a:solidFill>
                <a:latin typeface="Calibri" panose="020F0502020204030204" pitchFamily="34" charset="0"/>
                <a:cs typeface="Calibri" panose="020F0502020204030204" pitchFamily="34" charset="0"/>
              </a:rPr>
              <a:t>  </a:t>
            </a:r>
            <a:r>
              <a:rPr lang="en-US" altLang="zh-CN" i="1" dirty="0">
                <a:solidFill>
                  <a:srgbClr val="00B0F0"/>
                </a:solidFill>
                <a:latin typeface="Calibri" panose="020F0502020204030204" pitchFamily="34" charset="0"/>
                <a:cs typeface="Calibri" panose="020F0502020204030204" pitchFamily="34" charset="0"/>
              </a:rPr>
              <a:t>Can you list some examples of sharing resource?</a:t>
            </a:r>
          </a:p>
        </p:txBody>
      </p:sp>
      <p:sp>
        <p:nvSpPr>
          <p:cNvPr id="10" name="AutoShape 15">
            <a:extLst>
              <a:ext uri="{FF2B5EF4-FFF2-40B4-BE49-F238E27FC236}">
                <a16:creationId xmlns:a16="http://schemas.microsoft.com/office/drawing/2014/main" id="{943CCDD0-0AB0-D348-86BF-243F59B1D3F4}"/>
              </a:ext>
            </a:extLst>
          </p:cNvPr>
          <p:cNvSpPr>
            <a:spLocks noChangeArrowheads="1"/>
          </p:cNvSpPr>
          <p:nvPr/>
        </p:nvSpPr>
        <p:spPr bwMode="auto">
          <a:xfrm>
            <a:off x="10508529" y="2273589"/>
            <a:ext cx="1341437" cy="3830637"/>
          </a:xfrm>
          <a:prstGeom prst="accentBorderCallout2">
            <a:avLst>
              <a:gd name="adj1" fmla="val 18750"/>
              <a:gd name="adj2" fmla="val -8333"/>
              <a:gd name="adj3" fmla="val 18750"/>
              <a:gd name="adj4" fmla="val -16667"/>
              <a:gd name="adj5" fmla="val 39890"/>
              <a:gd name="adj6" fmla="val -133909"/>
            </a:avLst>
          </a:prstGeom>
          <a:solidFill>
            <a:srgbClr val="CCFFCC"/>
          </a:solidFill>
          <a:ln w="9525" algn="ctr">
            <a:solidFill>
              <a:srgbClr val="993300"/>
            </a:solidFill>
            <a:miter lim="800000"/>
            <a:headEnd/>
            <a:tailEnd/>
          </a:ln>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itchFamily="2" charset="2"/>
              <a:buNone/>
            </a:pPr>
            <a:r>
              <a:rPr lang="zh-CN" altLang="en-US" sz="2000" b="1" dirty="0"/>
              <a:t>    服务器是一个概念，可以是一台真正的服务器，也可以是一个集群，一个数据中心。</a:t>
            </a:r>
          </a:p>
        </p:txBody>
      </p:sp>
    </p:spTree>
    <p:extLst>
      <p:ext uri="{BB962C8B-B14F-4D97-AF65-F5344CB8AC3E}">
        <p14:creationId xmlns:p14="http://schemas.microsoft.com/office/powerpoint/2010/main" val="5095348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a:extLst>
              <a:ext uri="{FF2B5EF4-FFF2-40B4-BE49-F238E27FC236}">
                <a16:creationId xmlns:a16="http://schemas.microsoft.com/office/drawing/2014/main" id="{55166BB3-D9C6-5447-B370-9AFDB1339B9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2813">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defTabSz="912813">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defTabSz="912813">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defTabSz="912813">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defTabSz="912813">
              <a:spcBef>
                <a:spcPts val="375"/>
              </a:spcBef>
              <a:buClr>
                <a:srgbClr val="A28E6A"/>
              </a:buClr>
              <a:buChar char="o"/>
              <a:defRPr sz="2000">
                <a:solidFill>
                  <a:schemeClr val="tx1"/>
                </a:solidFill>
                <a:latin typeface="Perpetua" panose="02020502060401020303" pitchFamily="18" charset="0"/>
              </a:defRPr>
            </a:lvl5pPr>
            <a:lvl6pPr marL="2514600" indent="-228600" defTabSz="912813"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defTabSz="912813"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defTabSz="912813"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defTabSz="912813"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DF6C1C22-68E8-6A4E-8134-C05C9DC77B24}" type="slidenum">
              <a:rPr lang="en-US" altLang="zh-CN" sz="1400">
                <a:solidFill>
                  <a:srgbClr val="FFFFFF"/>
                </a:solidFill>
                <a:latin typeface="Franklin Gothic Book" panose="020B0503020102020204" pitchFamily="34" charset="0"/>
              </a:rPr>
              <a:pPr>
                <a:spcBef>
                  <a:spcPct val="0"/>
                </a:spcBef>
                <a:buClrTx/>
                <a:buSzTx/>
                <a:buFontTx/>
                <a:buNone/>
              </a:pPr>
              <a:t>100</a:t>
            </a:fld>
            <a:endParaRPr lang="en-US" altLang="zh-CN" sz="1400">
              <a:solidFill>
                <a:srgbClr val="FFFFFF"/>
              </a:solidFill>
              <a:latin typeface="Franklin Gothic Book" panose="020B0503020102020204" pitchFamily="34" charset="0"/>
            </a:endParaRPr>
          </a:p>
        </p:txBody>
      </p:sp>
      <p:sp>
        <p:nvSpPr>
          <p:cNvPr id="90115" name="Rectangle 4">
            <a:extLst>
              <a:ext uri="{FF2B5EF4-FFF2-40B4-BE49-F238E27FC236}">
                <a16:creationId xmlns:a16="http://schemas.microsoft.com/office/drawing/2014/main" id="{FE5495E1-79E4-D644-B0CF-4E09B6FE8BA3}"/>
              </a:ext>
            </a:extLst>
          </p:cNvPr>
          <p:cNvSpPr>
            <a:spLocks noChangeArrowheads="1"/>
          </p:cNvSpPr>
          <p:nvPr/>
        </p:nvSpPr>
        <p:spPr bwMode="auto">
          <a:xfrm>
            <a:off x="1828800" y="13335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zh-CN" altLang="en-US" sz="3200" u="sng" dirty="0">
                <a:solidFill>
                  <a:srgbClr val="C0504D"/>
                </a:solidFill>
                <a:latin typeface="Comic Sans MS" panose="030F0902030302020204" pitchFamily="66" charset="0"/>
              </a:rPr>
              <a:t>端到端的虚拟通信（传输层协议）</a:t>
            </a:r>
            <a:r>
              <a:rPr lang="en-US" altLang="zh-CN" sz="3200" u="sng" dirty="0">
                <a:solidFill>
                  <a:srgbClr val="C0504D"/>
                </a:solidFill>
                <a:latin typeface="Comic Sans MS" panose="030F0902030302020204" pitchFamily="66" charset="0"/>
              </a:rPr>
              <a:t> </a:t>
            </a:r>
            <a:endParaRPr lang="en-US" altLang="zh-CN" sz="4000" u="sng" dirty="0">
              <a:solidFill>
                <a:srgbClr val="C0504D"/>
              </a:solidFill>
              <a:latin typeface="Comic Sans MS" panose="030F0902030302020204" pitchFamily="66" charset="0"/>
            </a:endParaRPr>
          </a:p>
        </p:txBody>
      </p:sp>
      <p:sp>
        <p:nvSpPr>
          <p:cNvPr id="90116" name="Freeform 5">
            <a:extLst>
              <a:ext uri="{FF2B5EF4-FFF2-40B4-BE49-F238E27FC236}">
                <a16:creationId xmlns:a16="http://schemas.microsoft.com/office/drawing/2014/main" id="{B544C3BC-C343-F34A-99E4-48CAFE04433E}"/>
              </a:ext>
            </a:extLst>
          </p:cNvPr>
          <p:cNvSpPr>
            <a:spLocks/>
          </p:cNvSpPr>
          <p:nvPr/>
        </p:nvSpPr>
        <p:spPr bwMode="auto">
          <a:xfrm>
            <a:off x="4525963" y="1601788"/>
            <a:ext cx="5943600" cy="4451350"/>
          </a:xfrm>
          <a:custGeom>
            <a:avLst/>
            <a:gdLst>
              <a:gd name="T0" fmla="*/ 2147483646 w 1340"/>
              <a:gd name="T1" fmla="*/ 2147483646 h 1191"/>
              <a:gd name="T2" fmla="*/ 2147483646 w 1340"/>
              <a:gd name="T3" fmla="*/ 2147483646 h 1191"/>
              <a:gd name="T4" fmla="*/ 2147483646 w 1340"/>
              <a:gd name="T5" fmla="*/ 2147483646 h 1191"/>
              <a:gd name="T6" fmla="*/ 2147483646 w 1340"/>
              <a:gd name="T7" fmla="*/ 2147483646 h 1191"/>
              <a:gd name="T8" fmla="*/ 2147483646 w 1340"/>
              <a:gd name="T9" fmla="*/ 2147483646 h 1191"/>
              <a:gd name="T10" fmla="*/ 2147483646 w 1340"/>
              <a:gd name="T11" fmla="*/ 2147483646 h 1191"/>
              <a:gd name="T12" fmla="*/ 2147483646 w 1340"/>
              <a:gd name="T13" fmla="*/ 2147483646 h 1191"/>
              <a:gd name="T14" fmla="*/ 2147483646 w 1340"/>
              <a:gd name="T15" fmla="*/ 2147483646 h 1191"/>
              <a:gd name="T16" fmla="*/ 2147483646 w 1340"/>
              <a:gd name="T17" fmla="*/ 2147483646 h 1191"/>
              <a:gd name="T18" fmla="*/ 2147483646 w 1340"/>
              <a:gd name="T19" fmla="*/ 2147483646 h 1191"/>
              <a:gd name="T20" fmla="*/ 2147483646 w 1340"/>
              <a:gd name="T21" fmla="*/ 2147483646 h 1191"/>
              <a:gd name="T22" fmla="*/ 2147483646 w 1340"/>
              <a:gd name="T23" fmla="*/ 2147483646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66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aphicFrame>
        <p:nvGraphicFramePr>
          <p:cNvPr id="90117" name="Object 6">
            <a:extLst>
              <a:ext uri="{FF2B5EF4-FFF2-40B4-BE49-F238E27FC236}">
                <a16:creationId xmlns:a16="http://schemas.microsoft.com/office/drawing/2014/main" id="{3E0D5F1D-48D8-F541-B6FA-D676DC4D14D0}"/>
              </a:ext>
            </a:extLst>
          </p:cNvPr>
          <p:cNvGraphicFramePr>
            <a:graphicFrameLocks noChangeAspect="1"/>
          </p:cNvGraphicFramePr>
          <p:nvPr/>
        </p:nvGraphicFramePr>
        <p:xfrm>
          <a:off x="4886326" y="1952626"/>
          <a:ext cx="1323975" cy="892175"/>
        </p:xfrm>
        <a:graphic>
          <a:graphicData uri="http://schemas.openxmlformats.org/presentationml/2006/ole">
            <mc:AlternateContent xmlns:mc="http://schemas.openxmlformats.org/markup-compatibility/2006">
              <mc:Choice xmlns:v="urn:schemas-microsoft-com:vml" Requires="v">
                <p:oleObj name="ClipArt" r:id="rId3" imgW="17462500" imgH="14478000" progId="MS_ClipArt_Gallery.2">
                  <p:embed/>
                </p:oleObj>
              </mc:Choice>
              <mc:Fallback>
                <p:oleObj name="ClipArt" r:id="rId3" imgW="17462500" imgH="14478000" progId="MS_ClipArt_Gallery.2">
                  <p:embed/>
                  <p:pic>
                    <p:nvPicPr>
                      <p:cNvPr id="90117" name="Object 6">
                        <a:extLst>
                          <a:ext uri="{FF2B5EF4-FFF2-40B4-BE49-F238E27FC236}">
                            <a16:creationId xmlns:a16="http://schemas.microsoft.com/office/drawing/2014/main" id="{3E0D5F1D-48D8-F541-B6FA-D676DC4D1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6" y="1952626"/>
                        <a:ext cx="1323975"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18" name="Line 7">
            <a:extLst>
              <a:ext uri="{FF2B5EF4-FFF2-40B4-BE49-F238E27FC236}">
                <a16:creationId xmlns:a16="http://schemas.microsoft.com/office/drawing/2014/main" id="{34318641-E3E7-0248-81E3-71B65EF2FFE2}"/>
              </a:ext>
            </a:extLst>
          </p:cNvPr>
          <p:cNvSpPr>
            <a:spLocks noChangeShapeType="1"/>
          </p:cNvSpPr>
          <p:nvPr/>
        </p:nvSpPr>
        <p:spPr bwMode="auto">
          <a:xfrm flipV="1">
            <a:off x="6178550" y="2628900"/>
            <a:ext cx="363538" cy="79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0119" name="Object 8">
            <a:extLst>
              <a:ext uri="{FF2B5EF4-FFF2-40B4-BE49-F238E27FC236}">
                <a16:creationId xmlns:a16="http://schemas.microsoft.com/office/drawing/2014/main" id="{A94C02A8-6903-0E4F-A1C1-1FB4BD9FBD52}"/>
              </a:ext>
            </a:extLst>
          </p:cNvPr>
          <p:cNvGraphicFramePr>
            <a:graphicFrameLocks noChangeAspect="1"/>
          </p:cNvGraphicFramePr>
          <p:nvPr/>
        </p:nvGraphicFramePr>
        <p:xfrm>
          <a:off x="4886326" y="3619501"/>
          <a:ext cx="1323975" cy="893763"/>
        </p:xfrm>
        <a:graphic>
          <a:graphicData uri="http://schemas.openxmlformats.org/presentationml/2006/ole">
            <mc:AlternateContent xmlns:mc="http://schemas.openxmlformats.org/markup-compatibility/2006">
              <mc:Choice xmlns:v="urn:schemas-microsoft-com:vml" Requires="v">
                <p:oleObj name="ClipArt" r:id="rId5" imgW="17462500" imgH="14478000" progId="MS_ClipArt_Gallery.2">
                  <p:embed/>
                </p:oleObj>
              </mc:Choice>
              <mc:Fallback>
                <p:oleObj name="ClipArt" r:id="rId5" imgW="17462500" imgH="14478000" progId="MS_ClipArt_Gallery.2">
                  <p:embed/>
                  <p:pic>
                    <p:nvPicPr>
                      <p:cNvPr id="90119" name="Object 8">
                        <a:extLst>
                          <a:ext uri="{FF2B5EF4-FFF2-40B4-BE49-F238E27FC236}">
                            <a16:creationId xmlns:a16="http://schemas.microsoft.com/office/drawing/2014/main" id="{A94C02A8-6903-0E4F-A1C1-1FB4BD9FB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6" y="3619501"/>
                        <a:ext cx="1323975"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20" name="Line 9">
            <a:extLst>
              <a:ext uri="{FF2B5EF4-FFF2-40B4-BE49-F238E27FC236}">
                <a16:creationId xmlns:a16="http://schemas.microsoft.com/office/drawing/2014/main" id="{619D5980-633E-EE42-8341-213F03AB27AC}"/>
              </a:ext>
            </a:extLst>
          </p:cNvPr>
          <p:cNvSpPr>
            <a:spLocks noChangeShapeType="1"/>
          </p:cNvSpPr>
          <p:nvPr/>
        </p:nvSpPr>
        <p:spPr bwMode="auto">
          <a:xfrm flipV="1">
            <a:off x="6178550" y="4297363"/>
            <a:ext cx="363538"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0121" name="Group 10">
            <a:extLst>
              <a:ext uri="{FF2B5EF4-FFF2-40B4-BE49-F238E27FC236}">
                <a16:creationId xmlns:a16="http://schemas.microsoft.com/office/drawing/2014/main" id="{6764B646-7C87-2F4F-9AE1-56F4000A9519}"/>
              </a:ext>
            </a:extLst>
          </p:cNvPr>
          <p:cNvGrpSpPr>
            <a:grpSpLocks/>
          </p:cNvGrpSpPr>
          <p:nvPr/>
        </p:nvGrpSpPr>
        <p:grpSpPr bwMode="auto">
          <a:xfrm>
            <a:off x="6586538" y="2995614"/>
            <a:ext cx="165100" cy="600075"/>
            <a:chOff x="3842" y="406"/>
            <a:chExt cx="51" cy="167"/>
          </a:xfrm>
        </p:grpSpPr>
        <p:sp>
          <p:nvSpPr>
            <p:cNvPr id="90225" name="Oval 11">
              <a:extLst>
                <a:ext uri="{FF2B5EF4-FFF2-40B4-BE49-F238E27FC236}">
                  <a16:creationId xmlns:a16="http://schemas.microsoft.com/office/drawing/2014/main" id="{3A54C271-94F9-7945-ABBE-21616BE53958}"/>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26" name="Oval 12">
              <a:extLst>
                <a:ext uri="{FF2B5EF4-FFF2-40B4-BE49-F238E27FC236}">
                  <a16:creationId xmlns:a16="http://schemas.microsoft.com/office/drawing/2014/main" id="{255F87A3-03E8-F744-9E07-DCC55263FEE8}"/>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27" name="Oval 13">
              <a:extLst>
                <a:ext uri="{FF2B5EF4-FFF2-40B4-BE49-F238E27FC236}">
                  <a16:creationId xmlns:a16="http://schemas.microsoft.com/office/drawing/2014/main" id="{D85C27B7-05EC-2E47-A193-7A137B8FCA26}"/>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grpSp>
        <p:nvGrpSpPr>
          <p:cNvPr id="90122" name="Group 14">
            <a:extLst>
              <a:ext uri="{FF2B5EF4-FFF2-40B4-BE49-F238E27FC236}">
                <a16:creationId xmlns:a16="http://schemas.microsoft.com/office/drawing/2014/main" id="{58E9DFEC-BE0F-454C-A1C8-6365804AF798}"/>
              </a:ext>
            </a:extLst>
          </p:cNvPr>
          <p:cNvGrpSpPr>
            <a:grpSpLocks/>
          </p:cNvGrpSpPr>
          <p:nvPr/>
        </p:nvGrpSpPr>
        <p:grpSpPr bwMode="auto">
          <a:xfrm>
            <a:off x="7580313" y="4433889"/>
            <a:ext cx="666750" cy="1106487"/>
            <a:chOff x="4180" y="783"/>
            <a:chExt cx="150" cy="307"/>
          </a:xfrm>
        </p:grpSpPr>
        <p:sp>
          <p:nvSpPr>
            <p:cNvPr id="90217" name="AutoShape 15">
              <a:extLst>
                <a:ext uri="{FF2B5EF4-FFF2-40B4-BE49-F238E27FC236}">
                  <a16:creationId xmlns:a16="http://schemas.microsoft.com/office/drawing/2014/main" id="{B086DCFF-70CD-ED4F-822E-CC88A6D04AE3}"/>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18" name="Rectangle 16">
              <a:extLst>
                <a:ext uri="{FF2B5EF4-FFF2-40B4-BE49-F238E27FC236}">
                  <a16:creationId xmlns:a16="http://schemas.microsoft.com/office/drawing/2014/main" id="{05EF8BF8-26FE-B947-A14B-DECF5EF56912}"/>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19" name="Rectangle 17">
              <a:extLst>
                <a:ext uri="{FF2B5EF4-FFF2-40B4-BE49-F238E27FC236}">
                  <a16:creationId xmlns:a16="http://schemas.microsoft.com/office/drawing/2014/main" id="{DA940BB7-F0D4-4C40-8956-9C030747B218}"/>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20" name="AutoShape 18">
              <a:extLst>
                <a:ext uri="{FF2B5EF4-FFF2-40B4-BE49-F238E27FC236}">
                  <a16:creationId xmlns:a16="http://schemas.microsoft.com/office/drawing/2014/main" id="{86D057BF-5723-4F4B-B2C9-84050C138136}"/>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21" name="Line 19">
              <a:extLst>
                <a:ext uri="{FF2B5EF4-FFF2-40B4-BE49-F238E27FC236}">
                  <a16:creationId xmlns:a16="http://schemas.microsoft.com/office/drawing/2014/main" id="{CB01FCBB-906F-6E40-91F2-DA995A078FFB}"/>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222" name="Line 20">
              <a:extLst>
                <a:ext uri="{FF2B5EF4-FFF2-40B4-BE49-F238E27FC236}">
                  <a16:creationId xmlns:a16="http://schemas.microsoft.com/office/drawing/2014/main" id="{D2F59F79-8641-7E46-B3BC-2AFBF6A49108}"/>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223" name="Rectangle 21">
              <a:extLst>
                <a:ext uri="{FF2B5EF4-FFF2-40B4-BE49-F238E27FC236}">
                  <a16:creationId xmlns:a16="http://schemas.microsoft.com/office/drawing/2014/main" id="{1BBC7449-C84E-F846-89AC-7F55BB10159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24" name="Rectangle 22">
              <a:extLst>
                <a:ext uri="{FF2B5EF4-FFF2-40B4-BE49-F238E27FC236}">
                  <a16:creationId xmlns:a16="http://schemas.microsoft.com/office/drawing/2014/main" id="{1C3D78FF-6F03-0542-8EB4-E145DCA14F88}"/>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grpSp>
        <p:nvGrpSpPr>
          <p:cNvPr id="90123" name="Group 23">
            <a:extLst>
              <a:ext uri="{FF2B5EF4-FFF2-40B4-BE49-F238E27FC236}">
                <a16:creationId xmlns:a16="http://schemas.microsoft.com/office/drawing/2014/main" id="{A1871EDB-9A5A-5443-8731-0AFDE57354D5}"/>
              </a:ext>
            </a:extLst>
          </p:cNvPr>
          <p:cNvGrpSpPr>
            <a:grpSpLocks/>
          </p:cNvGrpSpPr>
          <p:nvPr/>
        </p:nvGrpSpPr>
        <p:grpSpPr bwMode="auto">
          <a:xfrm rot="16200000">
            <a:off x="8590757" y="4606132"/>
            <a:ext cx="227013" cy="742950"/>
            <a:chOff x="3842" y="406"/>
            <a:chExt cx="51" cy="167"/>
          </a:xfrm>
        </p:grpSpPr>
        <p:sp>
          <p:nvSpPr>
            <p:cNvPr id="90214" name="Oval 24">
              <a:extLst>
                <a:ext uri="{FF2B5EF4-FFF2-40B4-BE49-F238E27FC236}">
                  <a16:creationId xmlns:a16="http://schemas.microsoft.com/office/drawing/2014/main" id="{ABCFDE0A-E97D-B94F-9741-BFA70A6D99E5}"/>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15" name="Oval 25">
              <a:extLst>
                <a:ext uri="{FF2B5EF4-FFF2-40B4-BE49-F238E27FC236}">
                  <a16:creationId xmlns:a16="http://schemas.microsoft.com/office/drawing/2014/main" id="{98E1178E-D7AF-4146-98B3-CE1A5308A422}"/>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16" name="Oval 26">
              <a:extLst>
                <a:ext uri="{FF2B5EF4-FFF2-40B4-BE49-F238E27FC236}">
                  <a16:creationId xmlns:a16="http://schemas.microsoft.com/office/drawing/2014/main" id="{68FDB19F-6B70-9A4F-9467-7297E21E150F}"/>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sp>
        <p:nvSpPr>
          <p:cNvPr id="90124" name="Line 27">
            <a:extLst>
              <a:ext uri="{FF2B5EF4-FFF2-40B4-BE49-F238E27FC236}">
                <a16:creationId xmlns:a16="http://schemas.microsoft.com/office/drawing/2014/main" id="{E8FCBC42-55D0-324A-BCA9-ED37F2FCC15E}"/>
              </a:ext>
            </a:extLst>
          </p:cNvPr>
          <p:cNvSpPr>
            <a:spLocks noChangeShapeType="1"/>
          </p:cNvSpPr>
          <p:nvPr/>
        </p:nvSpPr>
        <p:spPr bwMode="auto">
          <a:xfrm>
            <a:off x="8013701" y="4175126"/>
            <a:ext cx="1577975"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5" name="Line 28">
            <a:extLst>
              <a:ext uri="{FF2B5EF4-FFF2-40B4-BE49-F238E27FC236}">
                <a16:creationId xmlns:a16="http://schemas.microsoft.com/office/drawing/2014/main" id="{BBB91853-04C3-3143-9D1F-31BC518BAB26}"/>
              </a:ext>
            </a:extLst>
          </p:cNvPr>
          <p:cNvSpPr>
            <a:spLocks noChangeShapeType="1"/>
          </p:cNvSpPr>
          <p:nvPr/>
        </p:nvSpPr>
        <p:spPr bwMode="auto">
          <a:xfrm>
            <a:off x="8024813" y="4165600"/>
            <a:ext cx="4762" cy="268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6" name="Line 29">
            <a:extLst>
              <a:ext uri="{FF2B5EF4-FFF2-40B4-BE49-F238E27FC236}">
                <a16:creationId xmlns:a16="http://schemas.microsoft.com/office/drawing/2014/main" id="{26EFD533-BA28-0048-AE28-1184D07B0EEE}"/>
              </a:ext>
            </a:extLst>
          </p:cNvPr>
          <p:cNvSpPr>
            <a:spLocks noChangeShapeType="1"/>
          </p:cNvSpPr>
          <p:nvPr/>
        </p:nvSpPr>
        <p:spPr bwMode="auto">
          <a:xfrm>
            <a:off x="9602789" y="4160839"/>
            <a:ext cx="3175" cy="2317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7" name="Line 30">
            <a:extLst>
              <a:ext uri="{FF2B5EF4-FFF2-40B4-BE49-F238E27FC236}">
                <a16:creationId xmlns:a16="http://schemas.microsoft.com/office/drawing/2014/main" id="{03664541-8441-274D-AB1D-11C88A708F89}"/>
              </a:ext>
            </a:extLst>
          </p:cNvPr>
          <p:cNvSpPr>
            <a:spLocks noChangeShapeType="1"/>
          </p:cNvSpPr>
          <p:nvPr/>
        </p:nvSpPr>
        <p:spPr bwMode="auto">
          <a:xfrm>
            <a:off x="7059613" y="2662238"/>
            <a:ext cx="919162" cy="7429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8" name="Line 31">
            <a:extLst>
              <a:ext uri="{FF2B5EF4-FFF2-40B4-BE49-F238E27FC236}">
                <a16:creationId xmlns:a16="http://schemas.microsoft.com/office/drawing/2014/main" id="{A6B60906-2AD9-E242-94F0-95C749B174AA}"/>
              </a:ext>
            </a:extLst>
          </p:cNvPr>
          <p:cNvSpPr>
            <a:spLocks noChangeShapeType="1"/>
          </p:cNvSpPr>
          <p:nvPr/>
        </p:nvSpPr>
        <p:spPr bwMode="auto">
          <a:xfrm flipV="1">
            <a:off x="7099301" y="3463926"/>
            <a:ext cx="879475" cy="923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9" name="Line 32">
            <a:extLst>
              <a:ext uri="{FF2B5EF4-FFF2-40B4-BE49-F238E27FC236}">
                <a16:creationId xmlns:a16="http://schemas.microsoft.com/office/drawing/2014/main" id="{5343D75F-BAF9-4D4B-ADB5-E96EB9659383}"/>
              </a:ext>
            </a:extLst>
          </p:cNvPr>
          <p:cNvSpPr>
            <a:spLocks noChangeShapeType="1"/>
          </p:cNvSpPr>
          <p:nvPr/>
        </p:nvSpPr>
        <p:spPr bwMode="auto">
          <a:xfrm flipV="1">
            <a:off x="8777288" y="3703638"/>
            <a:ext cx="4762"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0130" name="Group 33">
            <a:extLst>
              <a:ext uri="{FF2B5EF4-FFF2-40B4-BE49-F238E27FC236}">
                <a16:creationId xmlns:a16="http://schemas.microsoft.com/office/drawing/2014/main" id="{3E37CCF6-D0F5-4C4C-B20D-43A7479ED91C}"/>
              </a:ext>
            </a:extLst>
          </p:cNvPr>
          <p:cNvGrpSpPr>
            <a:grpSpLocks/>
          </p:cNvGrpSpPr>
          <p:nvPr/>
        </p:nvGrpSpPr>
        <p:grpSpPr bwMode="auto">
          <a:xfrm>
            <a:off x="9186863" y="4397376"/>
            <a:ext cx="666750" cy="1108075"/>
            <a:chOff x="4180" y="783"/>
            <a:chExt cx="150" cy="307"/>
          </a:xfrm>
        </p:grpSpPr>
        <p:sp>
          <p:nvSpPr>
            <p:cNvPr id="90206" name="AutoShape 34">
              <a:extLst>
                <a:ext uri="{FF2B5EF4-FFF2-40B4-BE49-F238E27FC236}">
                  <a16:creationId xmlns:a16="http://schemas.microsoft.com/office/drawing/2014/main" id="{65FD0B5B-C072-A548-9F19-8DD66B2508DD}"/>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07" name="Rectangle 35">
              <a:extLst>
                <a:ext uri="{FF2B5EF4-FFF2-40B4-BE49-F238E27FC236}">
                  <a16:creationId xmlns:a16="http://schemas.microsoft.com/office/drawing/2014/main" id="{F9ACE141-CDD8-0441-B38E-59D47A79828F}"/>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08" name="Rectangle 36">
              <a:extLst>
                <a:ext uri="{FF2B5EF4-FFF2-40B4-BE49-F238E27FC236}">
                  <a16:creationId xmlns:a16="http://schemas.microsoft.com/office/drawing/2014/main" id="{47A30CAA-F0CF-E743-9F7D-70643141F267}"/>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09" name="AutoShape 37">
              <a:extLst>
                <a:ext uri="{FF2B5EF4-FFF2-40B4-BE49-F238E27FC236}">
                  <a16:creationId xmlns:a16="http://schemas.microsoft.com/office/drawing/2014/main" id="{47EC8592-D522-744B-BB54-4ABD0C5E0982}"/>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10" name="Line 38">
              <a:extLst>
                <a:ext uri="{FF2B5EF4-FFF2-40B4-BE49-F238E27FC236}">
                  <a16:creationId xmlns:a16="http://schemas.microsoft.com/office/drawing/2014/main" id="{3FB722F3-7618-ED47-9DC7-CD6BF1728080}"/>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211" name="Line 39">
              <a:extLst>
                <a:ext uri="{FF2B5EF4-FFF2-40B4-BE49-F238E27FC236}">
                  <a16:creationId xmlns:a16="http://schemas.microsoft.com/office/drawing/2014/main" id="{AFD52D42-0305-A24A-9DC8-3E1EE3273B02}"/>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212" name="Rectangle 40">
              <a:extLst>
                <a:ext uri="{FF2B5EF4-FFF2-40B4-BE49-F238E27FC236}">
                  <a16:creationId xmlns:a16="http://schemas.microsoft.com/office/drawing/2014/main" id="{A256F816-E3F1-154B-8608-3C849375E0BD}"/>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213" name="Rectangle 41">
              <a:extLst>
                <a:ext uri="{FF2B5EF4-FFF2-40B4-BE49-F238E27FC236}">
                  <a16:creationId xmlns:a16="http://schemas.microsoft.com/office/drawing/2014/main" id="{CEFC18D6-8110-5249-BDD6-64EB79DE2A2B}"/>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grpSp>
        <p:nvGrpSpPr>
          <p:cNvPr id="90131" name="Group 42">
            <a:extLst>
              <a:ext uri="{FF2B5EF4-FFF2-40B4-BE49-F238E27FC236}">
                <a16:creationId xmlns:a16="http://schemas.microsoft.com/office/drawing/2014/main" id="{B78F97FB-2F9F-B84E-88F3-F1A0D8379B42}"/>
              </a:ext>
            </a:extLst>
          </p:cNvPr>
          <p:cNvGrpSpPr>
            <a:grpSpLocks/>
          </p:cNvGrpSpPr>
          <p:nvPr/>
        </p:nvGrpSpPr>
        <p:grpSpPr bwMode="auto">
          <a:xfrm>
            <a:off x="7932738" y="3076575"/>
            <a:ext cx="1598612" cy="654050"/>
            <a:chOff x="3600" y="219"/>
            <a:chExt cx="360" cy="175"/>
          </a:xfrm>
        </p:grpSpPr>
        <p:sp>
          <p:nvSpPr>
            <p:cNvPr id="90193" name="Oval 43">
              <a:extLst>
                <a:ext uri="{FF2B5EF4-FFF2-40B4-BE49-F238E27FC236}">
                  <a16:creationId xmlns:a16="http://schemas.microsoft.com/office/drawing/2014/main" id="{E4027A7F-C10D-6B40-960B-727A17BD16F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94" name="Line 44">
              <a:extLst>
                <a:ext uri="{FF2B5EF4-FFF2-40B4-BE49-F238E27FC236}">
                  <a16:creationId xmlns:a16="http://schemas.microsoft.com/office/drawing/2014/main" id="{C533D2C3-5F41-7447-9D66-F9F2B270603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95" name="Line 45">
              <a:extLst>
                <a:ext uri="{FF2B5EF4-FFF2-40B4-BE49-F238E27FC236}">
                  <a16:creationId xmlns:a16="http://schemas.microsoft.com/office/drawing/2014/main" id="{AF24E573-609A-3A47-9F6E-7D0C96CEFCA5}"/>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96" name="Rectangle 46">
              <a:extLst>
                <a:ext uri="{FF2B5EF4-FFF2-40B4-BE49-F238E27FC236}">
                  <a16:creationId xmlns:a16="http://schemas.microsoft.com/office/drawing/2014/main" id="{0CBEA675-3BE4-9447-B61E-1ADD7D4A8C4B}"/>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2400">
                <a:solidFill>
                  <a:srgbClr val="000000"/>
                </a:solidFill>
                <a:latin typeface="Arial" panose="020B0604020202020204" pitchFamily="34" charset="0"/>
              </a:endParaRPr>
            </a:p>
          </p:txBody>
        </p:sp>
        <p:sp>
          <p:nvSpPr>
            <p:cNvPr id="90197" name="Oval 47">
              <a:extLst>
                <a:ext uri="{FF2B5EF4-FFF2-40B4-BE49-F238E27FC236}">
                  <a16:creationId xmlns:a16="http://schemas.microsoft.com/office/drawing/2014/main" id="{0ECD6D1B-2FE8-DE40-B323-F28249C82AF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nvGrpSpPr>
            <p:cNvPr id="90198" name="Group 48">
              <a:extLst>
                <a:ext uri="{FF2B5EF4-FFF2-40B4-BE49-F238E27FC236}">
                  <a16:creationId xmlns:a16="http://schemas.microsoft.com/office/drawing/2014/main" id="{403D0B35-B196-9D4E-B970-0080DA3627C9}"/>
                </a:ext>
              </a:extLst>
            </p:cNvPr>
            <p:cNvGrpSpPr>
              <a:grpSpLocks/>
            </p:cNvGrpSpPr>
            <p:nvPr/>
          </p:nvGrpSpPr>
          <p:grpSpPr bwMode="auto">
            <a:xfrm>
              <a:off x="3686" y="244"/>
              <a:ext cx="177" cy="66"/>
              <a:chOff x="2848" y="848"/>
              <a:chExt cx="140" cy="98"/>
            </a:xfrm>
          </p:grpSpPr>
          <p:sp>
            <p:nvSpPr>
              <p:cNvPr id="90203" name="Line 49">
                <a:extLst>
                  <a:ext uri="{FF2B5EF4-FFF2-40B4-BE49-F238E27FC236}">
                    <a16:creationId xmlns:a16="http://schemas.microsoft.com/office/drawing/2014/main" id="{EF9BFEA1-C192-954B-B2EE-67D6006D4A1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204" name="Line 50">
                <a:extLst>
                  <a:ext uri="{FF2B5EF4-FFF2-40B4-BE49-F238E27FC236}">
                    <a16:creationId xmlns:a16="http://schemas.microsoft.com/office/drawing/2014/main" id="{7BED02B1-8E31-BA4E-888D-F3C281D8EAD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205" name="Line 51">
                <a:extLst>
                  <a:ext uri="{FF2B5EF4-FFF2-40B4-BE49-F238E27FC236}">
                    <a16:creationId xmlns:a16="http://schemas.microsoft.com/office/drawing/2014/main" id="{5A7E38C3-B75E-6C46-B172-0262E2461B6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0199" name="Group 52">
              <a:extLst>
                <a:ext uri="{FF2B5EF4-FFF2-40B4-BE49-F238E27FC236}">
                  <a16:creationId xmlns:a16="http://schemas.microsoft.com/office/drawing/2014/main" id="{F04CC7A2-5A42-D24E-ADDD-9DF37D678AB0}"/>
                </a:ext>
              </a:extLst>
            </p:cNvPr>
            <p:cNvGrpSpPr>
              <a:grpSpLocks/>
            </p:cNvGrpSpPr>
            <p:nvPr/>
          </p:nvGrpSpPr>
          <p:grpSpPr bwMode="auto">
            <a:xfrm flipV="1">
              <a:off x="3686" y="243"/>
              <a:ext cx="177" cy="66"/>
              <a:chOff x="2848" y="848"/>
              <a:chExt cx="140" cy="98"/>
            </a:xfrm>
          </p:grpSpPr>
          <p:sp>
            <p:nvSpPr>
              <p:cNvPr id="90200" name="Line 53">
                <a:extLst>
                  <a:ext uri="{FF2B5EF4-FFF2-40B4-BE49-F238E27FC236}">
                    <a16:creationId xmlns:a16="http://schemas.microsoft.com/office/drawing/2014/main" id="{C3944ED0-5A5B-2F46-959E-9F2551AC6D6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201" name="Line 54">
                <a:extLst>
                  <a:ext uri="{FF2B5EF4-FFF2-40B4-BE49-F238E27FC236}">
                    <a16:creationId xmlns:a16="http://schemas.microsoft.com/office/drawing/2014/main" id="{C3FDFEAD-5B62-1F42-8910-82B054B2DB0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202" name="Line 55">
                <a:extLst>
                  <a:ext uri="{FF2B5EF4-FFF2-40B4-BE49-F238E27FC236}">
                    <a16:creationId xmlns:a16="http://schemas.microsoft.com/office/drawing/2014/main" id="{4CDA5564-5A19-B346-9951-58EEDF82FA0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0132" name="Group 56">
            <a:extLst>
              <a:ext uri="{FF2B5EF4-FFF2-40B4-BE49-F238E27FC236}">
                <a16:creationId xmlns:a16="http://schemas.microsoft.com/office/drawing/2014/main" id="{B2EF165A-AD08-334F-8545-1F4B46311139}"/>
              </a:ext>
            </a:extLst>
          </p:cNvPr>
          <p:cNvGrpSpPr>
            <a:grpSpLocks/>
          </p:cNvGrpSpPr>
          <p:nvPr/>
        </p:nvGrpSpPr>
        <p:grpSpPr bwMode="auto">
          <a:xfrm>
            <a:off x="4826001" y="1362075"/>
            <a:ext cx="5514975" cy="4471988"/>
            <a:chOff x="1291" y="897"/>
            <a:chExt cx="3496" cy="2847"/>
          </a:xfrm>
        </p:grpSpPr>
        <p:grpSp>
          <p:nvGrpSpPr>
            <p:cNvPr id="90155" name="Group 57">
              <a:extLst>
                <a:ext uri="{FF2B5EF4-FFF2-40B4-BE49-F238E27FC236}">
                  <a16:creationId xmlns:a16="http://schemas.microsoft.com/office/drawing/2014/main" id="{90E0FC00-95CF-7E4D-B6AE-DC8DC6C5E84C}"/>
                </a:ext>
              </a:extLst>
            </p:cNvPr>
            <p:cNvGrpSpPr>
              <a:grpSpLocks/>
            </p:cNvGrpSpPr>
            <p:nvPr/>
          </p:nvGrpSpPr>
          <p:grpSpPr bwMode="auto">
            <a:xfrm>
              <a:off x="1341" y="897"/>
              <a:ext cx="849" cy="965"/>
              <a:chOff x="186" y="1425"/>
              <a:chExt cx="849" cy="965"/>
            </a:xfrm>
          </p:grpSpPr>
          <p:sp>
            <p:nvSpPr>
              <p:cNvPr id="90186" name="Rectangle 58">
                <a:extLst>
                  <a:ext uri="{FF2B5EF4-FFF2-40B4-BE49-F238E27FC236}">
                    <a16:creationId xmlns:a16="http://schemas.microsoft.com/office/drawing/2014/main" id="{53AA492F-17DB-FB46-8BF0-33E1302DEFA2}"/>
                  </a:ext>
                </a:extLst>
              </p:cNvPr>
              <p:cNvSpPr>
                <a:spLocks noChangeArrowheads="1"/>
              </p:cNvSpPr>
              <p:nvPr/>
            </p:nvSpPr>
            <p:spPr bwMode="auto">
              <a:xfrm>
                <a:off x="237" y="1425"/>
                <a:ext cx="798" cy="9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87" name="Rectangle 59">
                <a:extLst>
                  <a:ext uri="{FF2B5EF4-FFF2-40B4-BE49-F238E27FC236}">
                    <a16:creationId xmlns:a16="http://schemas.microsoft.com/office/drawing/2014/main" id="{51B31CA3-C97E-0D43-8FBF-C7C625F42F6C}"/>
                  </a:ext>
                </a:extLst>
              </p:cNvPr>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88" name="Text Box 60">
                <a:extLst>
                  <a:ext uri="{FF2B5EF4-FFF2-40B4-BE49-F238E27FC236}">
                    <a16:creationId xmlns:a16="http://schemas.microsoft.com/office/drawing/2014/main" id="{D931A16E-49A0-2946-9B6F-84028738D177}"/>
                  </a:ext>
                </a:extLst>
              </p:cNvPr>
              <p:cNvSpPr txBox="1">
                <a:spLocks noChangeArrowheads="1"/>
              </p:cNvSpPr>
              <p:nvPr/>
            </p:nvSpPr>
            <p:spPr bwMode="auto">
              <a:xfrm>
                <a:off x="186" y="1457"/>
                <a:ext cx="836"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application</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transport</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90189" name="Line 61">
                <a:extLst>
                  <a:ext uri="{FF2B5EF4-FFF2-40B4-BE49-F238E27FC236}">
                    <a16:creationId xmlns:a16="http://schemas.microsoft.com/office/drawing/2014/main" id="{574E8564-67D4-3B42-9A11-9C95DF981CBB}"/>
                  </a:ext>
                </a:extLst>
              </p:cNvPr>
              <p:cNvSpPr>
                <a:spLocks noChangeShapeType="1"/>
              </p:cNvSpPr>
              <p:nvPr/>
            </p:nvSpPr>
            <p:spPr bwMode="auto">
              <a:xfrm flipV="1">
                <a:off x="204" y="166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90" name="Line 62">
                <a:extLst>
                  <a:ext uri="{FF2B5EF4-FFF2-40B4-BE49-F238E27FC236}">
                    <a16:creationId xmlns:a16="http://schemas.microsoft.com/office/drawing/2014/main" id="{035F22FE-5122-9C42-A300-A57C215FB98A}"/>
                  </a:ext>
                </a:extLst>
              </p:cNvPr>
              <p:cNvSpPr>
                <a:spLocks noChangeShapeType="1"/>
              </p:cNvSpPr>
              <p:nvPr/>
            </p:nvSpPr>
            <p:spPr bwMode="auto">
              <a:xfrm flipV="1">
                <a:off x="216" y="184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91" name="Line 63">
                <a:extLst>
                  <a:ext uri="{FF2B5EF4-FFF2-40B4-BE49-F238E27FC236}">
                    <a16:creationId xmlns:a16="http://schemas.microsoft.com/office/drawing/2014/main" id="{4A2FFAB6-FE93-7A42-BC6C-60778F71E948}"/>
                  </a:ext>
                </a:extLst>
              </p:cNvPr>
              <p:cNvSpPr>
                <a:spLocks noChangeShapeType="1"/>
              </p:cNvSpPr>
              <p:nvPr/>
            </p:nvSpPr>
            <p:spPr bwMode="auto">
              <a:xfrm flipV="1">
                <a:off x="216" y="2007"/>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92" name="Line 64">
                <a:extLst>
                  <a:ext uri="{FF2B5EF4-FFF2-40B4-BE49-F238E27FC236}">
                    <a16:creationId xmlns:a16="http://schemas.microsoft.com/office/drawing/2014/main" id="{5DF13D87-B92D-DE40-AF15-6D8BE6556188}"/>
                  </a:ext>
                </a:extLst>
              </p:cNvPr>
              <p:cNvSpPr>
                <a:spLocks noChangeShapeType="1"/>
              </p:cNvSpPr>
              <p:nvPr/>
            </p:nvSpPr>
            <p:spPr bwMode="auto">
              <a:xfrm flipV="1">
                <a:off x="201" y="2184"/>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0156" name="Group 65">
              <a:extLst>
                <a:ext uri="{FF2B5EF4-FFF2-40B4-BE49-F238E27FC236}">
                  <a16:creationId xmlns:a16="http://schemas.microsoft.com/office/drawing/2014/main" id="{DFF8DFCB-ED7D-6142-BFBC-3888A994B1BE}"/>
                </a:ext>
              </a:extLst>
            </p:cNvPr>
            <p:cNvGrpSpPr>
              <a:grpSpLocks/>
            </p:cNvGrpSpPr>
            <p:nvPr/>
          </p:nvGrpSpPr>
          <p:grpSpPr bwMode="auto">
            <a:xfrm>
              <a:off x="1291" y="1985"/>
              <a:ext cx="850" cy="967"/>
              <a:chOff x="185" y="1425"/>
              <a:chExt cx="850" cy="967"/>
            </a:xfrm>
          </p:grpSpPr>
          <p:sp>
            <p:nvSpPr>
              <p:cNvPr id="90179" name="Rectangle 66">
                <a:extLst>
                  <a:ext uri="{FF2B5EF4-FFF2-40B4-BE49-F238E27FC236}">
                    <a16:creationId xmlns:a16="http://schemas.microsoft.com/office/drawing/2014/main" id="{BC09D553-AAD3-6340-A3DD-37D1218322BB}"/>
                  </a:ext>
                </a:extLst>
              </p:cNvPr>
              <p:cNvSpPr>
                <a:spLocks noChangeArrowheads="1"/>
              </p:cNvSpPr>
              <p:nvPr/>
            </p:nvSpPr>
            <p:spPr bwMode="auto">
              <a:xfrm>
                <a:off x="237" y="1425"/>
                <a:ext cx="798" cy="9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80" name="Rectangle 67">
                <a:extLst>
                  <a:ext uri="{FF2B5EF4-FFF2-40B4-BE49-F238E27FC236}">
                    <a16:creationId xmlns:a16="http://schemas.microsoft.com/office/drawing/2014/main" id="{34C33513-A56F-9945-9F5B-E4C67E875244}"/>
                  </a:ext>
                </a:extLst>
              </p:cNvPr>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81" name="Text Box 68">
                <a:extLst>
                  <a:ext uri="{FF2B5EF4-FFF2-40B4-BE49-F238E27FC236}">
                    <a16:creationId xmlns:a16="http://schemas.microsoft.com/office/drawing/2014/main" id="{0DBEF8C4-055E-9A49-91E7-F9F8DE1CBE40}"/>
                  </a:ext>
                </a:extLst>
              </p:cNvPr>
              <p:cNvSpPr txBox="1">
                <a:spLocks noChangeArrowheads="1"/>
              </p:cNvSpPr>
              <p:nvPr/>
            </p:nvSpPr>
            <p:spPr bwMode="auto">
              <a:xfrm>
                <a:off x="185" y="1459"/>
                <a:ext cx="835"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application</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transport</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90182" name="Line 69">
                <a:extLst>
                  <a:ext uri="{FF2B5EF4-FFF2-40B4-BE49-F238E27FC236}">
                    <a16:creationId xmlns:a16="http://schemas.microsoft.com/office/drawing/2014/main" id="{270C48DC-D331-B045-BF0E-B40F6C3F9386}"/>
                  </a:ext>
                </a:extLst>
              </p:cNvPr>
              <p:cNvSpPr>
                <a:spLocks noChangeShapeType="1"/>
              </p:cNvSpPr>
              <p:nvPr/>
            </p:nvSpPr>
            <p:spPr bwMode="auto">
              <a:xfrm flipV="1">
                <a:off x="204" y="166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83" name="Line 70">
                <a:extLst>
                  <a:ext uri="{FF2B5EF4-FFF2-40B4-BE49-F238E27FC236}">
                    <a16:creationId xmlns:a16="http://schemas.microsoft.com/office/drawing/2014/main" id="{C15200B3-EA09-824A-B338-29EF48E440EF}"/>
                  </a:ext>
                </a:extLst>
              </p:cNvPr>
              <p:cNvSpPr>
                <a:spLocks noChangeShapeType="1"/>
              </p:cNvSpPr>
              <p:nvPr/>
            </p:nvSpPr>
            <p:spPr bwMode="auto">
              <a:xfrm flipV="1">
                <a:off x="216" y="184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84" name="Line 71">
                <a:extLst>
                  <a:ext uri="{FF2B5EF4-FFF2-40B4-BE49-F238E27FC236}">
                    <a16:creationId xmlns:a16="http://schemas.microsoft.com/office/drawing/2014/main" id="{F91D4A79-082A-3B4D-AD06-E9BA6849D56C}"/>
                  </a:ext>
                </a:extLst>
              </p:cNvPr>
              <p:cNvSpPr>
                <a:spLocks noChangeShapeType="1"/>
              </p:cNvSpPr>
              <p:nvPr/>
            </p:nvSpPr>
            <p:spPr bwMode="auto">
              <a:xfrm flipV="1">
                <a:off x="216" y="2007"/>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85" name="Line 72">
                <a:extLst>
                  <a:ext uri="{FF2B5EF4-FFF2-40B4-BE49-F238E27FC236}">
                    <a16:creationId xmlns:a16="http://schemas.microsoft.com/office/drawing/2014/main" id="{724C4449-D534-F249-A5B4-2F461096E98D}"/>
                  </a:ext>
                </a:extLst>
              </p:cNvPr>
              <p:cNvSpPr>
                <a:spLocks noChangeShapeType="1"/>
              </p:cNvSpPr>
              <p:nvPr/>
            </p:nvSpPr>
            <p:spPr bwMode="auto">
              <a:xfrm flipV="1">
                <a:off x="201" y="2184"/>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0157" name="Group 73">
              <a:extLst>
                <a:ext uri="{FF2B5EF4-FFF2-40B4-BE49-F238E27FC236}">
                  <a16:creationId xmlns:a16="http://schemas.microsoft.com/office/drawing/2014/main" id="{E873270E-6BAB-734F-9B4C-4A53D85AEE57}"/>
                </a:ext>
              </a:extLst>
            </p:cNvPr>
            <p:cNvGrpSpPr>
              <a:grpSpLocks/>
            </p:cNvGrpSpPr>
            <p:nvPr/>
          </p:nvGrpSpPr>
          <p:grpSpPr bwMode="auto">
            <a:xfrm>
              <a:off x="2814" y="2781"/>
              <a:ext cx="850" cy="963"/>
              <a:chOff x="185" y="1425"/>
              <a:chExt cx="850" cy="963"/>
            </a:xfrm>
          </p:grpSpPr>
          <p:sp>
            <p:nvSpPr>
              <p:cNvPr id="90172" name="Rectangle 74">
                <a:extLst>
                  <a:ext uri="{FF2B5EF4-FFF2-40B4-BE49-F238E27FC236}">
                    <a16:creationId xmlns:a16="http://schemas.microsoft.com/office/drawing/2014/main" id="{4FB47FFC-19A7-FA41-8633-8525A0BD7030}"/>
                  </a:ext>
                </a:extLst>
              </p:cNvPr>
              <p:cNvSpPr>
                <a:spLocks noChangeArrowheads="1"/>
              </p:cNvSpPr>
              <p:nvPr/>
            </p:nvSpPr>
            <p:spPr bwMode="auto">
              <a:xfrm>
                <a:off x="237" y="1425"/>
                <a:ext cx="798" cy="9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73" name="Rectangle 75">
                <a:extLst>
                  <a:ext uri="{FF2B5EF4-FFF2-40B4-BE49-F238E27FC236}">
                    <a16:creationId xmlns:a16="http://schemas.microsoft.com/office/drawing/2014/main" id="{7FF99413-84D9-CA4F-BD65-D6E66DE3EAB4}"/>
                  </a:ext>
                </a:extLst>
              </p:cNvPr>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74" name="Text Box 76">
                <a:extLst>
                  <a:ext uri="{FF2B5EF4-FFF2-40B4-BE49-F238E27FC236}">
                    <a16:creationId xmlns:a16="http://schemas.microsoft.com/office/drawing/2014/main" id="{1842ABF9-7C42-5640-BF09-AD576C5905B0}"/>
                  </a:ext>
                </a:extLst>
              </p:cNvPr>
              <p:cNvSpPr txBox="1">
                <a:spLocks noChangeArrowheads="1"/>
              </p:cNvSpPr>
              <p:nvPr/>
            </p:nvSpPr>
            <p:spPr bwMode="auto">
              <a:xfrm>
                <a:off x="185" y="1455"/>
                <a:ext cx="835"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application</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transport</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90175" name="Line 77">
                <a:extLst>
                  <a:ext uri="{FF2B5EF4-FFF2-40B4-BE49-F238E27FC236}">
                    <a16:creationId xmlns:a16="http://schemas.microsoft.com/office/drawing/2014/main" id="{A535E16E-B75B-1246-954D-C5D4991228EE}"/>
                  </a:ext>
                </a:extLst>
              </p:cNvPr>
              <p:cNvSpPr>
                <a:spLocks noChangeShapeType="1"/>
              </p:cNvSpPr>
              <p:nvPr/>
            </p:nvSpPr>
            <p:spPr bwMode="auto">
              <a:xfrm flipV="1">
                <a:off x="204" y="166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76" name="Line 78">
                <a:extLst>
                  <a:ext uri="{FF2B5EF4-FFF2-40B4-BE49-F238E27FC236}">
                    <a16:creationId xmlns:a16="http://schemas.microsoft.com/office/drawing/2014/main" id="{1C1DFF1D-0A3C-3544-84ED-A4F952AEC00C}"/>
                  </a:ext>
                </a:extLst>
              </p:cNvPr>
              <p:cNvSpPr>
                <a:spLocks noChangeShapeType="1"/>
              </p:cNvSpPr>
              <p:nvPr/>
            </p:nvSpPr>
            <p:spPr bwMode="auto">
              <a:xfrm flipV="1">
                <a:off x="216" y="184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77" name="Line 79">
                <a:extLst>
                  <a:ext uri="{FF2B5EF4-FFF2-40B4-BE49-F238E27FC236}">
                    <a16:creationId xmlns:a16="http://schemas.microsoft.com/office/drawing/2014/main" id="{D8DE3BE1-93F1-4D44-8034-40752A9B7B16}"/>
                  </a:ext>
                </a:extLst>
              </p:cNvPr>
              <p:cNvSpPr>
                <a:spLocks noChangeShapeType="1"/>
              </p:cNvSpPr>
              <p:nvPr/>
            </p:nvSpPr>
            <p:spPr bwMode="auto">
              <a:xfrm flipV="1">
                <a:off x="216" y="2007"/>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78" name="Line 80">
                <a:extLst>
                  <a:ext uri="{FF2B5EF4-FFF2-40B4-BE49-F238E27FC236}">
                    <a16:creationId xmlns:a16="http://schemas.microsoft.com/office/drawing/2014/main" id="{B3D5F241-EB29-AA4A-B106-4F1ACAD201F9}"/>
                  </a:ext>
                </a:extLst>
              </p:cNvPr>
              <p:cNvSpPr>
                <a:spLocks noChangeShapeType="1"/>
              </p:cNvSpPr>
              <p:nvPr/>
            </p:nvSpPr>
            <p:spPr bwMode="auto">
              <a:xfrm flipV="1">
                <a:off x="201" y="2184"/>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0158" name="Group 81">
              <a:extLst>
                <a:ext uri="{FF2B5EF4-FFF2-40B4-BE49-F238E27FC236}">
                  <a16:creationId xmlns:a16="http://schemas.microsoft.com/office/drawing/2014/main" id="{2135FDE4-0558-3740-B450-14FC19D94ED8}"/>
                </a:ext>
              </a:extLst>
            </p:cNvPr>
            <p:cNvGrpSpPr>
              <a:grpSpLocks/>
            </p:cNvGrpSpPr>
            <p:nvPr/>
          </p:nvGrpSpPr>
          <p:grpSpPr bwMode="auto">
            <a:xfrm>
              <a:off x="3937" y="2777"/>
              <a:ext cx="850" cy="965"/>
              <a:chOff x="185" y="1425"/>
              <a:chExt cx="850" cy="965"/>
            </a:xfrm>
          </p:grpSpPr>
          <p:sp>
            <p:nvSpPr>
              <p:cNvPr id="90165" name="Rectangle 82">
                <a:extLst>
                  <a:ext uri="{FF2B5EF4-FFF2-40B4-BE49-F238E27FC236}">
                    <a16:creationId xmlns:a16="http://schemas.microsoft.com/office/drawing/2014/main" id="{FA5218B6-DDB7-9342-A4A9-6B25CEBEBD27}"/>
                  </a:ext>
                </a:extLst>
              </p:cNvPr>
              <p:cNvSpPr>
                <a:spLocks noChangeArrowheads="1"/>
              </p:cNvSpPr>
              <p:nvPr/>
            </p:nvSpPr>
            <p:spPr bwMode="auto">
              <a:xfrm>
                <a:off x="237" y="1425"/>
                <a:ext cx="798" cy="9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66" name="Rectangle 83">
                <a:extLst>
                  <a:ext uri="{FF2B5EF4-FFF2-40B4-BE49-F238E27FC236}">
                    <a16:creationId xmlns:a16="http://schemas.microsoft.com/office/drawing/2014/main" id="{1DDC818D-282D-E940-BE48-D0F4870E875F}"/>
                  </a:ext>
                </a:extLst>
              </p:cNvPr>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67" name="Text Box 84">
                <a:extLst>
                  <a:ext uri="{FF2B5EF4-FFF2-40B4-BE49-F238E27FC236}">
                    <a16:creationId xmlns:a16="http://schemas.microsoft.com/office/drawing/2014/main" id="{453B5ABA-0070-744C-BBE9-D70A846E22D5}"/>
                  </a:ext>
                </a:extLst>
              </p:cNvPr>
              <p:cNvSpPr txBox="1">
                <a:spLocks noChangeArrowheads="1"/>
              </p:cNvSpPr>
              <p:nvPr/>
            </p:nvSpPr>
            <p:spPr bwMode="auto">
              <a:xfrm>
                <a:off x="185" y="1457"/>
                <a:ext cx="835"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application</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transport</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90168" name="Line 85">
                <a:extLst>
                  <a:ext uri="{FF2B5EF4-FFF2-40B4-BE49-F238E27FC236}">
                    <a16:creationId xmlns:a16="http://schemas.microsoft.com/office/drawing/2014/main" id="{2066D7B5-6DA9-D94B-95EE-039F22ACA7FA}"/>
                  </a:ext>
                </a:extLst>
              </p:cNvPr>
              <p:cNvSpPr>
                <a:spLocks noChangeShapeType="1"/>
              </p:cNvSpPr>
              <p:nvPr/>
            </p:nvSpPr>
            <p:spPr bwMode="auto">
              <a:xfrm flipV="1">
                <a:off x="204" y="166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69" name="Line 86">
                <a:extLst>
                  <a:ext uri="{FF2B5EF4-FFF2-40B4-BE49-F238E27FC236}">
                    <a16:creationId xmlns:a16="http://schemas.microsoft.com/office/drawing/2014/main" id="{459E084A-DB16-CC48-AE22-9050F23DA8DF}"/>
                  </a:ext>
                </a:extLst>
              </p:cNvPr>
              <p:cNvSpPr>
                <a:spLocks noChangeShapeType="1"/>
              </p:cNvSpPr>
              <p:nvPr/>
            </p:nvSpPr>
            <p:spPr bwMode="auto">
              <a:xfrm flipV="1">
                <a:off x="216" y="184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70" name="Line 87">
                <a:extLst>
                  <a:ext uri="{FF2B5EF4-FFF2-40B4-BE49-F238E27FC236}">
                    <a16:creationId xmlns:a16="http://schemas.microsoft.com/office/drawing/2014/main" id="{6DCB719D-AB3C-7E40-B515-3B4085EB209D}"/>
                  </a:ext>
                </a:extLst>
              </p:cNvPr>
              <p:cNvSpPr>
                <a:spLocks noChangeShapeType="1"/>
              </p:cNvSpPr>
              <p:nvPr/>
            </p:nvSpPr>
            <p:spPr bwMode="auto">
              <a:xfrm flipV="1">
                <a:off x="216" y="2007"/>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71" name="Line 88">
                <a:extLst>
                  <a:ext uri="{FF2B5EF4-FFF2-40B4-BE49-F238E27FC236}">
                    <a16:creationId xmlns:a16="http://schemas.microsoft.com/office/drawing/2014/main" id="{A80398D5-C986-8A49-8B8A-7F7F7FD2A0CC}"/>
                  </a:ext>
                </a:extLst>
              </p:cNvPr>
              <p:cNvSpPr>
                <a:spLocks noChangeShapeType="1"/>
              </p:cNvSpPr>
              <p:nvPr/>
            </p:nvSpPr>
            <p:spPr bwMode="auto">
              <a:xfrm flipV="1">
                <a:off x="201" y="2184"/>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0159" name="Group 89">
              <a:extLst>
                <a:ext uri="{FF2B5EF4-FFF2-40B4-BE49-F238E27FC236}">
                  <a16:creationId xmlns:a16="http://schemas.microsoft.com/office/drawing/2014/main" id="{480F3A31-8526-9147-BF9E-0005919269D4}"/>
                </a:ext>
              </a:extLst>
            </p:cNvPr>
            <p:cNvGrpSpPr>
              <a:grpSpLocks/>
            </p:cNvGrpSpPr>
            <p:nvPr/>
          </p:nvGrpSpPr>
          <p:grpSpPr bwMode="auto">
            <a:xfrm>
              <a:off x="3341" y="1815"/>
              <a:ext cx="832" cy="615"/>
              <a:chOff x="4369" y="791"/>
              <a:chExt cx="832" cy="615"/>
            </a:xfrm>
          </p:grpSpPr>
          <p:sp>
            <p:nvSpPr>
              <p:cNvPr id="90160" name="Rectangle 90">
                <a:extLst>
                  <a:ext uri="{FF2B5EF4-FFF2-40B4-BE49-F238E27FC236}">
                    <a16:creationId xmlns:a16="http://schemas.microsoft.com/office/drawing/2014/main" id="{E63BB6E9-04F4-B74E-9F3B-B171FDFB3190}"/>
                  </a:ext>
                </a:extLst>
              </p:cNvPr>
              <p:cNvSpPr>
                <a:spLocks noChangeArrowheads="1"/>
              </p:cNvSpPr>
              <p:nvPr/>
            </p:nvSpPr>
            <p:spPr bwMode="auto">
              <a:xfrm>
                <a:off x="4403" y="791"/>
                <a:ext cx="798" cy="58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61" name="Rectangle 91">
                <a:extLst>
                  <a:ext uri="{FF2B5EF4-FFF2-40B4-BE49-F238E27FC236}">
                    <a16:creationId xmlns:a16="http://schemas.microsoft.com/office/drawing/2014/main" id="{AC23F7CF-6280-2E43-A5F7-0BD3D3C62334}"/>
                  </a:ext>
                </a:extLst>
              </p:cNvPr>
              <p:cNvSpPr>
                <a:spLocks noChangeArrowheads="1"/>
              </p:cNvSpPr>
              <p:nvPr/>
            </p:nvSpPr>
            <p:spPr bwMode="auto">
              <a:xfrm>
                <a:off x="4369" y="830"/>
                <a:ext cx="798" cy="56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62" name="Text Box 92">
                <a:extLst>
                  <a:ext uri="{FF2B5EF4-FFF2-40B4-BE49-F238E27FC236}">
                    <a16:creationId xmlns:a16="http://schemas.microsoft.com/office/drawing/2014/main" id="{2E65020A-60A7-5143-AE2F-D34B77A660C9}"/>
                  </a:ext>
                </a:extLst>
              </p:cNvPr>
              <p:cNvSpPr txBox="1">
                <a:spLocks noChangeArrowheads="1"/>
              </p:cNvSpPr>
              <p:nvPr/>
            </p:nvSpPr>
            <p:spPr bwMode="auto">
              <a:xfrm>
                <a:off x="4437" y="823"/>
                <a:ext cx="664"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90163" name="Line 93">
                <a:extLst>
                  <a:ext uri="{FF2B5EF4-FFF2-40B4-BE49-F238E27FC236}">
                    <a16:creationId xmlns:a16="http://schemas.microsoft.com/office/drawing/2014/main" id="{DDCADF98-C705-BC42-9EC5-FE354733A2B3}"/>
                  </a:ext>
                </a:extLst>
              </p:cNvPr>
              <p:cNvSpPr>
                <a:spLocks noChangeShapeType="1"/>
              </p:cNvSpPr>
              <p:nvPr/>
            </p:nvSpPr>
            <p:spPr bwMode="auto">
              <a:xfrm flipV="1">
                <a:off x="4370" y="1031"/>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64" name="Line 94">
                <a:extLst>
                  <a:ext uri="{FF2B5EF4-FFF2-40B4-BE49-F238E27FC236}">
                    <a16:creationId xmlns:a16="http://schemas.microsoft.com/office/drawing/2014/main" id="{D198F915-AFCF-7746-8506-9AA2FA6198D6}"/>
                  </a:ext>
                </a:extLst>
              </p:cNvPr>
              <p:cNvSpPr>
                <a:spLocks noChangeShapeType="1"/>
              </p:cNvSpPr>
              <p:nvPr/>
            </p:nvSpPr>
            <p:spPr bwMode="auto">
              <a:xfrm flipV="1">
                <a:off x="4382" y="1211"/>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90133" name="Freeform 95">
            <a:extLst>
              <a:ext uri="{FF2B5EF4-FFF2-40B4-BE49-F238E27FC236}">
                <a16:creationId xmlns:a16="http://schemas.microsoft.com/office/drawing/2014/main" id="{B212AE4B-14C3-524E-AFCC-857567166DD2}"/>
              </a:ext>
            </a:extLst>
          </p:cNvPr>
          <p:cNvSpPr>
            <a:spLocks/>
          </p:cNvSpPr>
          <p:nvPr/>
        </p:nvSpPr>
        <p:spPr bwMode="auto">
          <a:xfrm>
            <a:off x="5353051" y="1514475"/>
            <a:ext cx="3724275" cy="3162300"/>
          </a:xfrm>
          <a:custGeom>
            <a:avLst/>
            <a:gdLst>
              <a:gd name="T0" fmla="*/ 2147483646 w 2346"/>
              <a:gd name="T1" fmla="*/ 0 h 1992"/>
              <a:gd name="T2" fmla="*/ 0 w 2346"/>
              <a:gd name="T3" fmla="*/ 2147483646 h 1992"/>
              <a:gd name="T4" fmla="*/ 2147483646 w 2346"/>
              <a:gd name="T5" fmla="*/ 2147483646 h 1992"/>
              <a:gd name="T6" fmla="*/ 2147483646 w 2346"/>
              <a:gd name="T7" fmla="*/ 2147483646 h 1992"/>
              <a:gd name="T8" fmla="*/ 0 60000 65536"/>
              <a:gd name="T9" fmla="*/ 0 60000 65536"/>
              <a:gd name="T10" fmla="*/ 0 60000 65536"/>
              <a:gd name="T11" fmla="*/ 0 60000 65536"/>
              <a:gd name="T12" fmla="*/ 0 w 2346"/>
              <a:gd name="T13" fmla="*/ 0 h 1992"/>
              <a:gd name="T14" fmla="*/ 2346 w 2346"/>
              <a:gd name="T15" fmla="*/ 1992 h 1992"/>
            </a:gdLst>
            <a:ahLst/>
            <a:cxnLst>
              <a:cxn ang="T8">
                <a:pos x="T0" y="T1"/>
              </a:cxn>
              <a:cxn ang="T9">
                <a:pos x="T2" y="T3"/>
              </a:cxn>
              <a:cxn ang="T10">
                <a:pos x="T4" y="T5"/>
              </a:cxn>
              <a:cxn ang="T11">
                <a:pos x="T6" y="T7"/>
              </a:cxn>
            </a:cxnLst>
            <a:rect l="T12" t="T13" r="T14" b="T15"/>
            <a:pathLst>
              <a:path w="2346" h="1992">
                <a:moveTo>
                  <a:pt x="12" y="0"/>
                </a:moveTo>
                <a:lnTo>
                  <a:pt x="0" y="288"/>
                </a:lnTo>
                <a:lnTo>
                  <a:pt x="2112" y="1812"/>
                </a:lnTo>
                <a:lnTo>
                  <a:pt x="2346" y="1992"/>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0134" name="Group 96">
            <a:extLst>
              <a:ext uri="{FF2B5EF4-FFF2-40B4-BE49-F238E27FC236}">
                <a16:creationId xmlns:a16="http://schemas.microsoft.com/office/drawing/2014/main" id="{A4181153-409A-3544-85A4-BBF1B55E758E}"/>
              </a:ext>
            </a:extLst>
          </p:cNvPr>
          <p:cNvGrpSpPr>
            <a:grpSpLocks/>
          </p:cNvGrpSpPr>
          <p:nvPr/>
        </p:nvGrpSpPr>
        <p:grpSpPr bwMode="auto">
          <a:xfrm>
            <a:off x="9490075" y="4046539"/>
            <a:ext cx="700088" cy="382587"/>
            <a:chOff x="4712" y="2088"/>
            <a:chExt cx="444" cy="244"/>
          </a:xfrm>
        </p:grpSpPr>
        <p:sp>
          <p:nvSpPr>
            <p:cNvPr id="90153" name="Rectangle 97">
              <a:extLst>
                <a:ext uri="{FF2B5EF4-FFF2-40B4-BE49-F238E27FC236}">
                  <a16:creationId xmlns:a16="http://schemas.microsoft.com/office/drawing/2014/main" id="{BC8AD9E5-15BC-F842-95B2-D9F8377F26B9}"/>
                </a:ext>
              </a:extLst>
            </p:cNvPr>
            <p:cNvSpPr>
              <a:spLocks noChangeArrowheads="1"/>
            </p:cNvSpPr>
            <p:nvPr/>
          </p:nvSpPr>
          <p:spPr bwMode="auto">
            <a:xfrm>
              <a:off x="4712" y="2088"/>
              <a:ext cx="444" cy="240"/>
            </a:xfrm>
            <a:prstGeom prst="rect">
              <a:avLst/>
            </a:prstGeom>
            <a:solidFill>
              <a:schemeClr val="bg1"/>
            </a:solidFill>
            <a:ln w="28575">
              <a:solidFill>
                <a:srgbClr val="FF0000"/>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54" name="Text Box 98">
              <a:extLst>
                <a:ext uri="{FF2B5EF4-FFF2-40B4-BE49-F238E27FC236}">
                  <a16:creationId xmlns:a16="http://schemas.microsoft.com/office/drawing/2014/main" id="{3B77C372-0685-A84A-A9C8-07853BBE3D49}"/>
                </a:ext>
              </a:extLst>
            </p:cNvPr>
            <p:cNvSpPr txBox="1">
              <a:spLocks noChangeArrowheads="1"/>
            </p:cNvSpPr>
            <p:nvPr/>
          </p:nvSpPr>
          <p:spPr bwMode="auto">
            <a:xfrm>
              <a:off x="4726" y="2098"/>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zh-CN" sz="1800">
                  <a:solidFill>
                    <a:srgbClr val="FF0000"/>
                  </a:solidFill>
                  <a:latin typeface="Comic Sans MS" panose="030F0902030302020204" pitchFamily="66" charset="0"/>
                </a:rPr>
                <a:t>data</a:t>
              </a:r>
              <a:endParaRPr lang="en-US" altLang="zh-CN" sz="2400">
                <a:solidFill>
                  <a:srgbClr val="000000"/>
                </a:solidFill>
                <a:latin typeface="Arial" panose="020B0604020202020204" pitchFamily="34" charset="0"/>
              </a:endParaRPr>
            </a:p>
          </p:txBody>
        </p:sp>
      </p:grpSp>
      <p:grpSp>
        <p:nvGrpSpPr>
          <p:cNvPr id="90135" name="Group 99">
            <a:extLst>
              <a:ext uri="{FF2B5EF4-FFF2-40B4-BE49-F238E27FC236}">
                <a16:creationId xmlns:a16="http://schemas.microsoft.com/office/drawing/2014/main" id="{C685FDBC-FA1E-A24D-8C28-D9E94FBBF63C}"/>
              </a:ext>
            </a:extLst>
          </p:cNvPr>
          <p:cNvGrpSpPr>
            <a:grpSpLocks/>
          </p:cNvGrpSpPr>
          <p:nvPr/>
        </p:nvGrpSpPr>
        <p:grpSpPr bwMode="auto">
          <a:xfrm>
            <a:off x="4975226" y="1114425"/>
            <a:ext cx="701675" cy="382588"/>
            <a:chOff x="4712" y="2088"/>
            <a:chExt cx="444" cy="244"/>
          </a:xfrm>
        </p:grpSpPr>
        <p:sp>
          <p:nvSpPr>
            <p:cNvPr id="90151" name="Rectangle 100">
              <a:extLst>
                <a:ext uri="{FF2B5EF4-FFF2-40B4-BE49-F238E27FC236}">
                  <a16:creationId xmlns:a16="http://schemas.microsoft.com/office/drawing/2014/main" id="{B7670453-822B-4846-8A3C-F4629215486F}"/>
                </a:ext>
              </a:extLst>
            </p:cNvPr>
            <p:cNvSpPr>
              <a:spLocks noChangeArrowheads="1"/>
            </p:cNvSpPr>
            <p:nvPr/>
          </p:nvSpPr>
          <p:spPr bwMode="auto">
            <a:xfrm>
              <a:off x="4712" y="2088"/>
              <a:ext cx="444" cy="240"/>
            </a:xfrm>
            <a:prstGeom prst="rect">
              <a:avLst/>
            </a:prstGeom>
            <a:solidFill>
              <a:schemeClr val="bg1"/>
            </a:solidFill>
            <a:ln w="28575">
              <a:solidFill>
                <a:srgbClr val="FF0000"/>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52" name="Text Box 101">
              <a:extLst>
                <a:ext uri="{FF2B5EF4-FFF2-40B4-BE49-F238E27FC236}">
                  <a16:creationId xmlns:a16="http://schemas.microsoft.com/office/drawing/2014/main" id="{BA6149DC-FECF-8C4E-9FFB-245A7BADE6FE}"/>
                </a:ext>
              </a:extLst>
            </p:cNvPr>
            <p:cNvSpPr txBox="1">
              <a:spLocks noChangeArrowheads="1"/>
            </p:cNvSpPr>
            <p:nvPr/>
          </p:nvSpPr>
          <p:spPr bwMode="auto">
            <a:xfrm>
              <a:off x="4726" y="2098"/>
              <a:ext cx="41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zh-CN" sz="1800">
                  <a:solidFill>
                    <a:srgbClr val="FF0000"/>
                  </a:solidFill>
                  <a:latin typeface="Comic Sans MS" panose="030F0902030302020204" pitchFamily="66" charset="0"/>
                </a:rPr>
                <a:t>data</a:t>
              </a:r>
              <a:endParaRPr lang="en-US" altLang="zh-CN" sz="2400">
                <a:solidFill>
                  <a:srgbClr val="000000"/>
                </a:solidFill>
                <a:latin typeface="Arial" panose="020B0604020202020204" pitchFamily="34" charset="0"/>
              </a:endParaRPr>
            </a:p>
          </p:txBody>
        </p:sp>
      </p:grpSp>
      <p:sp>
        <p:nvSpPr>
          <p:cNvPr id="90136" name="Rectangle 102">
            <a:extLst>
              <a:ext uri="{FF2B5EF4-FFF2-40B4-BE49-F238E27FC236}">
                <a16:creationId xmlns:a16="http://schemas.microsoft.com/office/drawing/2014/main" id="{7874FA4B-0E0F-2E43-8A25-78BA6AF4609D}"/>
              </a:ext>
            </a:extLst>
          </p:cNvPr>
          <p:cNvSpPr>
            <a:spLocks noChangeArrowheads="1"/>
          </p:cNvSpPr>
          <p:nvPr/>
        </p:nvSpPr>
        <p:spPr bwMode="auto">
          <a:xfrm>
            <a:off x="1778000" y="2235200"/>
            <a:ext cx="281305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
                <a:srgbClr val="C0504D"/>
              </a:buClr>
              <a:buFont typeface="ZapfDingbats" pitchFamily="82" charset="2"/>
              <a:buNone/>
            </a:pPr>
            <a:r>
              <a:rPr lang="en-US" altLang="zh-CN" sz="2400">
                <a:solidFill>
                  <a:srgbClr val="FF0000"/>
                </a:solidFill>
                <a:latin typeface="Comic Sans MS" panose="030F0902030302020204" pitchFamily="66" charset="0"/>
              </a:rPr>
              <a:t>E.g.: transport</a:t>
            </a:r>
            <a:endParaRPr lang="en-US" altLang="zh-CN" sz="2400">
              <a:solidFill>
                <a:srgbClr val="000000"/>
              </a:solidFill>
              <a:latin typeface="Comic Sans MS" panose="030F0902030302020204" pitchFamily="66" charset="0"/>
            </a:endParaRPr>
          </a:p>
          <a:p>
            <a:pPr eaLnBrk="1" hangingPunct="1">
              <a:spcBef>
                <a:spcPct val="20000"/>
              </a:spcBef>
              <a:buClr>
                <a:srgbClr val="C0504D"/>
              </a:buClr>
              <a:buFont typeface="ZapfDingbats" pitchFamily="82" charset="2"/>
              <a:buChar char="r"/>
            </a:pPr>
            <a:r>
              <a:rPr lang="en-US" altLang="zh-CN" sz="2000">
                <a:solidFill>
                  <a:srgbClr val="000000"/>
                </a:solidFill>
                <a:latin typeface="Comic Sans MS" panose="030F0902030302020204" pitchFamily="66" charset="0"/>
              </a:rPr>
              <a:t>take msg from app</a:t>
            </a:r>
          </a:p>
          <a:p>
            <a:pPr eaLnBrk="1" hangingPunct="1">
              <a:spcBef>
                <a:spcPct val="20000"/>
              </a:spcBef>
              <a:buClr>
                <a:srgbClr val="C0504D"/>
              </a:buClr>
              <a:buFont typeface="ZapfDingbats" pitchFamily="82" charset="2"/>
              <a:buChar char="r"/>
            </a:pPr>
            <a:endParaRPr lang="en-US" altLang="zh-CN" sz="2000">
              <a:solidFill>
                <a:srgbClr val="000000"/>
              </a:solidFill>
              <a:latin typeface="Comic Sans MS" panose="030F0902030302020204" pitchFamily="66" charset="0"/>
            </a:endParaRPr>
          </a:p>
          <a:p>
            <a:pPr eaLnBrk="1" hangingPunct="1">
              <a:spcBef>
                <a:spcPct val="20000"/>
              </a:spcBef>
              <a:buClr>
                <a:srgbClr val="C0504D"/>
              </a:buClr>
              <a:buFont typeface="ZapfDingbats" pitchFamily="82" charset="2"/>
              <a:buChar char="r"/>
            </a:pPr>
            <a:r>
              <a:rPr lang="en-US" altLang="zh-CN" sz="2000">
                <a:solidFill>
                  <a:srgbClr val="000000"/>
                </a:solidFill>
                <a:latin typeface="Comic Sans MS" panose="030F0902030302020204" pitchFamily="66" charset="0"/>
              </a:rPr>
              <a:t>Transport protocol</a:t>
            </a:r>
          </a:p>
          <a:p>
            <a:pPr lvl="1" eaLnBrk="1" hangingPunct="1">
              <a:spcBef>
                <a:spcPct val="20000"/>
              </a:spcBef>
              <a:buClr>
                <a:srgbClr val="C0504D"/>
              </a:buClr>
              <a:buSzPct val="75000"/>
              <a:buFont typeface="ZapfDingbats" pitchFamily="82" charset="2"/>
              <a:buChar char="m"/>
            </a:pPr>
            <a:r>
              <a:rPr lang="en-US" altLang="zh-CN" sz="1800">
                <a:solidFill>
                  <a:srgbClr val="000000"/>
                </a:solidFill>
                <a:latin typeface="Comic Sans MS" panose="030F0902030302020204" pitchFamily="66" charset="0"/>
              </a:rPr>
              <a:t>add control info to form “datagram”</a:t>
            </a:r>
          </a:p>
          <a:p>
            <a:pPr lvl="1" eaLnBrk="1" hangingPunct="1">
              <a:spcBef>
                <a:spcPct val="20000"/>
              </a:spcBef>
              <a:buClr>
                <a:srgbClr val="C0504D"/>
              </a:buClr>
              <a:buSzPct val="75000"/>
              <a:buFont typeface="ZapfDingbats" pitchFamily="82" charset="2"/>
              <a:buChar char="m"/>
            </a:pPr>
            <a:r>
              <a:rPr lang="en-US" altLang="zh-CN" sz="1800">
                <a:solidFill>
                  <a:srgbClr val="000000"/>
                </a:solidFill>
                <a:latin typeface="Comic Sans MS" panose="030F0902030302020204" pitchFamily="66" charset="0"/>
              </a:rPr>
              <a:t>send datagram to peer</a:t>
            </a:r>
          </a:p>
          <a:p>
            <a:pPr lvl="1" eaLnBrk="1" hangingPunct="1">
              <a:spcBef>
                <a:spcPct val="20000"/>
              </a:spcBef>
              <a:buClr>
                <a:srgbClr val="C0504D"/>
              </a:buClr>
              <a:buSzPct val="75000"/>
              <a:buFont typeface="ZapfDingbats" pitchFamily="82" charset="2"/>
              <a:buChar char="m"/>
            </a:pPr>
            <a:r>
              <a:rPr lang="en-US" altLang="zh-CN" sz="1800">
                <a:solidFill>
                  <a:srgbClr val="000000"/>
                </a:solidFill>
                <a:latin typeface="Comic Sans MS" panose="030F0902030302020204" pitchFamily="66" charset="0"/>
              </a:rPr>
              <a:t>wait for peer to ack receipt; if no ack, retransmit</a:t>
            </a:r>
          </a:p>
        </p:txBody>
      </p:sp>
      <p:grpSp>
        <p:nvGrpSpPr>
          <p:cNvPr id="90137" name="Group 103">
            <a:extLst>
              <a:ext uri="{FF2B5EF4-FFF2-40B4-BE49-F238E27FC236}">
                <a16:creationId xmlns:a16="http://schemas.microsoft.com/office/drawing/2014/main" id="{211AF967-9BA4-D149-BEA6-EDA0C09115E8}"/>
              </a:ext>
            </a:extLst>
          </p:cNvPr>
          <p:cNvGrpSpPr>
            <a:grpSpLocks/>
          </p:cNvGrpSpPr>
          <p:nvPr/>
        </p:nvGrpSpPr>
        <p:grpSpPr bwMode="auto">
          <a:xfrm>
            <a:off x="6832600" y="3408364"/>
            <a:ext cx="700088" cy="382587"/>
            <a:chOff x="4712" y="2088"/>
            <a:chExt cx="444" cy="244"/>
          </a:xfrm>
        </p:grpSpPr>
        <p:sp>
          <p:nvSpPr>
            <p:cNvPr id="90149" name="Rectangle 104">
              <a:extLst>
                <a:ext uri="{FF2B5EF4-FFF2-40B4-BE49-F238E27FC236}">
                  <a16:creationId xmlns:a16="http://schemas.microsoft.com/office/drawing/2014/main" id="{AE6427B0-5CB3-994A-854A-413EDAC3AB81}"/>
                </a:ext>
              </a:extLst>
            </p:cNvPr>
            <p:cNvSpPr>
              <a:spLocks noChangeArrowheads="1"/>
            </p:cNvSpPr>
            <p:nvPr/>
          </p:nvSpPr>
          <p:spPr bwMode="auto">
            <a:xfrm>
              <a:off x="4712" y="2088"/>
              <a:ext cx="444" cy="240"/>
            </a:xfrm>
            <a:prstGeom prst="rect">
              <a:avLst/>
            </a:prstGeom>
            <a:solidFill>
              <a:schemeClr val="bg1"/>
            </a:solidFill>
            <a:ln w="28575">
              <a:solidFill>
                <a:srgbClr val="FF0000"/>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50" name="Text Box 105">
              <a:extLst>
                <a:ext uri="{FF2B5EF4-FFF2-40B4-BE49-F238E27FC236}">
                  <a16:creationId xmlns:a16="http://schemas.microsoft.com/office/drawing/2014/main" id="{E43306FA-1839-BE4A-8529-471955A718FB}"/>
                </a:ext>
              </a:extLst>
            </p:cNvPr>
            <p:cNvSpPr txBox="1">
              <a:spLocks noChangeArrowheads="1"/>
            </p:cNvSpPr>
            <p:nvPr/>
          </p:nvSpPr>
          <p:spPr bwMode="auto">
            <a:xfrm>
              <a:off x="4726" y="2098"/>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zh-CN" sz="1800">
                  <a:solidFill>
                    <a:srgbClr val="FF0000"/>
                  </a:solidFill>
                  <a:latin typeface="Comic Sans MS" panose="030F0902030302020204" pitchFamily="66" charset="0"/>
                </a:rPr>
                <a:t>data</a:t>
              </a:r>
              <a:endParaRPr lang="en-US" altLang="zh-CN" sz="2400">
                <a:solidFill>
                  <a:srgbClr val="000000"/>
                </a:solidFill>
                <a:latin typeface="Arial" panose="020B0604020202020204" pitchFamily="34" charset="0"/>
              </a:endParaRPr>
            </a:p>
          </p:txBody>
        </p:sp>
      </p:grpSp>
      <p:sp>
        <p:nvSpPr>
          <p:cNvPr id="90138" name="Line 106">
            <a:extLst>
              <a:ext uri="{FF2B5EF4-FFF2-40B4-BE49-F238E27FC236}">
                <a16:creationId xmlns:a16="http://schemas.microsoft.com/office/drawing/2014/main" id="{7CEFC40F-CCD9-FE4C-8A38-638DF85A1CA5}"/>
              </a:ext>
            </a:extLst>
          </p:cNvPr>
          <p:cNvSpPr>
            <a:spLocks noChangeShapeType="1"/>
          </p:cNvSpPr>
          <p:nvPr/>
        </p:nvSpPr>
        <p:spPr bwMode="auto">
          <a:xfrm>
            <a:off x="7543800" y="3752851"/>
            <a:ext cx="285750" cy="2190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9" name="Line 107">
            <a:extLst>
              <a:ext uri="{FF2B5EF4-FFF2-40B4-BE49-F238E27FC236}">
                <a16:creationId xmlns:a16="http://schemas.microsoft.com/office/drawing/2014/main" id="{9A7429F5-62A2-BE45-ABC6-6460C897FC08}"/>
              </a:ext>
            </a:extLst>
          </p:cNvPr>
          <p:cNvSpPr>
            <a:spLocks noChangeShapeType="1"/>
          </p:cNvSpPr>
          <p:nvPr/>
        </p:nvSpPr>
        <p:spPr bwMode="auto">
          <a:xfrm flipH="1" flipV="1">
            <a:off x="6972301" y="2790826"/>
            <a:ext cx="200025" cy="1619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0" name="Rectangle 108">
            <a:extLst>
              <a:ext uri="{FF2B5EF4-FFF2-40B4-BE49-F238E27FC236}">
                <a16:creationId xmlns:a16="http://schemas.microsoft.com/office/drawing/2014/main" id="{F147F7A0-C4F8-5842-9B05-E1A5E688FE10}"/>
              </a:ext>
            </a:extLst>
          </p:cNvPr>
          <p:cNvSpPr>
            <a:spLocks noChangeArrowheads="1"/>
          </p:cNvSpPr>
          <p:nvPr/>
        </p:nvSpPr>
        <p:spPr bwMode="auto">
          <a:xfrm>
            <a:off x="9048750" y="4714876"/>
            <a:ext cx="1257300" cy="276225"/>
          </a:xfrm>
          <a:prstGeom prst="rect">
            <a:avLst/>
          </a:prstGeom>
          <a:solidFill>
            <a:srgbClr val="FF0000"/>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2000">
                <a:solidFill>
                  <a:srgbClr val="FFFFFF"/>
                </a:solidFill>
                <a:latin typeface="Comic Sans MS" panose="030F0902030302020204" pitchFamily="66" charset="0"/>
              </a:rPr>
              <a:t>transport</a:t>
            </a:r>
            <a:endParaRPr lang="en-US" altLang="zh-CN" sz="2400">
              <a:solidFill>
                <a:srgbClr val="000000"/>
              </a:solidFill>
              <a:latin typeface="Arial" panose="020B0604020202020204" pitchFamily="34" charset="0"/>
            </a:endParaRPr>
          </a:p>
        </p:txBody>
      </p:sp>
      <p:sp>
        <p:nvSpPr>
          <p:cNvPr id="90141" name="Rectangle 109">
            <a:extLst>
              <a:ext uri="{FF2B5EF4-FFF2-40B4-BE49-F238E27FC236}">
                <a16:creationId xmlns:a16="http://schemas.microsoft.com/office/drawing/2014/main" id="{9C328947-6E70-CD4A-8241-05647AF1D298}"/>
              </a:ext>
            </a:extLst>
          </p:cNvPr>
          <p:cNvSpPr>
            <a:spLocks noChangeArrowheads="1"/>
          </p:cNvSpPr>
          <p:nvPr/>
        </p:nvSpPr>
        <p:spPr bwMode="auto">
          <a:xfrm>
            <a:off x="4962525" y="1762126"/>
            <a:ext cx="1257300" cy="276225"/>
          </a:xfrm>
          <a:prstGeom prst="rect">
            <a:avLst/>
          </a:prstGeom>
          <a:solidFill>
            <a:srgbClr val="FF0000"/>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2000">
                <a:solidFill>
                  <a:srgbClr val="FFFFFF"/>
                </a:solidFill>
                <a:latin typeface="Comic Sans MS" panose="030F0902030302020204" pitchFamily="66" charset="0"/>
              </a:rPr>
              <a:t>transport</a:t>
            </a:r>
            <a:endParaRPr lang="en-US" altLang="zh-CN" sz="2400">
              <a:solidFill>
                <a:srgbClr val="000000"/>
              </a:solidFill>
              <a:latin typeface="Arial" panose="020B0604020202020204" pitchFamily="34" charset="0"/>
            </a:endParaRPr>
          </a:p>
        </p:txBody>
      </p:sp>
      <p:sp>
        <p:nvSpPr>
          <p:cNvPr id="90142" name="Freeform 110">
            <a:extLst>
              <a:ext uri="{FF2B5EF4-FFF2-40B4-BE49-F238E27FC236}">
                <a16:creationId xmlns:a16="http://schemas.microsoft.com/office/drawing/2014/main" id="{1072338A-2BF0-8D48-B129-D0E80A877E91}"/>
              </a:ext>
            </a:extLst>
          </p:cNvPr>
          <p:cNvSpPr>
            <a:spLocks/>
          </p:cNvSpPr>
          <p:nvPr/>
        </p:nvSpPr>
        <p:spPr bwMode="auto">
          <a:xfrm>
            <a:off x="9963151" y="4419600"/>
            <a:ext cx="9525" cy="361950"/>
          </a:xfrm>
          <a:custGeom>
            <a:avLst/>
            <a:gdLst>
              <a:gd name="T0" fmla="*/ 2147483646 w 6"/>
              <a:gd name="T1" fmla="*/ 2147483646 h 228"/>
              <a:gd name="T2" fmla="*/ 0 w 6"/>
              <a:gd name="T3" fmla="*/ 0 h 228"/>
              <a:gd name="T4" fmla="*/ 0 60000 65536"/>
              <a:gd name="T5" fmla="*/ 0 60000 65536"/>
              <a:gd name="T6" fmla="*/ 0 w 6"/>
              <a:gd name="T7" fmla="*/ 0 h 228"/>
              <a:gd name="T8" fmla="*/ 6 w 6"/>
              <a:gd name="T9" fmla="*/ 228 h 228"/>
            </a:gdLst>
            <a:ahLst/>
            <a:cxnLst>
              <a:cxn ang="T4">
                <a:pos x="T0" y="T1"/>
              </a:cxn>
              <a:cxn ang="T5">
                <a:pos x="T2" y="T3"/>
              </a:cxn>
            </a:cxnLst>
            <a:rect l="T6" t="T7" r="T8" b="T9"/>
            <a:pathLst>
              <a:path w="6" h="228">
                <a:moveTo>
                  <a:pt x="6" y="228"/>
                </a:moveTo>
                <a:lnTo>
                  <a:pt x="0" y="0"/>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0143" name="Freeform 111">
            <a:extLst>
              <a:ext uri="{FF2B5EF4-FFF2-40B4-BE49-F238E27FC236}">
                <a16:creationId xmlns:a16="http://schemas.microsoft.com/office/drawing/2014/main" id="{39643755-D52A-F948-B328-A0B1ECEFF7CB}"/>
              </a:ext>
            </a:extLst>
          </p:cNvPr>
          <p:cNvSpPr>
            <a:spLocks/>
          </p:cNvSpPr>
          <p:nvPr/>
        </p:nvSpPr>
        <p:spPr bwMode="auto">
          <a:xfrm>
            <a:off x="6348414" y="2206626"/>
            <a:ext cx="890587" cy="519113"/>
          </a:xfrm>
          <a:custGeom>
            <a:avLst/>
            <a:gdLst>
              <a:gd name="T0" fmla="*/ 2147483646 w 1122"/>
              <a:gd name="T1" fmla="*/ 2147483646 h 981"/>
              <a:gd name="T2" fmla="*/ 2147483646 w 1122"/>
              <a:gd name="T3" fmla="*/ 2147483646 h 981"/>
              <a:gd name="T4" fmla="*/ 2147483646 w 1122"/>
              <a:gd name="T5" fmla="*/ 0 h 981"/>
              <a:gd name="T6" fmla="*/ 2147483646 w 1122"/>
              <a:gd name="T7" fmla="*/ 2147483646 h 981"/>
              <a:gd name="T8" fmla="*/ 2147483646 w 1122"/>
              <a:gd name="T9" fmla="*/ 2147483646 h 981"/>
              <a:gd name="T10" fmla="*/ 2147483646 w 1122"/>
              <a:gd name="T11" fmla="*/ 2147483646 h 981"/>
              <a:gd name="T12" fmla="*/ 2147483646 w 1122"/>
              <a:gd name="T13" fmla="*/ 2147483646 h 981"/>
              <a:gd name="T14" fmla="*/ 2147483646 w 1122"/>
              <a:gd name="T15" fmla="*/ 2147483646 h 981"/>
              <a:gd name="T16" fmla="*/ 2147483646 w 1122"/>
              <a:gd name="T17" fmla="*/ 2147483646 h 981"/>
              <a:gd name="T18" fmla="*/ 2147483646 w 1122"/>
              <a:gd name="T19" fmla="*/ 2147483646 h 981"/>
              <a:gd name="T20" fmla="*/ 2147483646 w 1122"/>
              <a:gd name="T21" fmla="*/ 2147483646 h 981"/>
              <a:gd name="T22" fmla="*/ 2147483646 w 1122"/>
              <a:gd name="T23" fmla="*/ 2147483646 h 981"/>
              <a:gd name="T24" fmla="*/ 2147483646 w 1122"/>
              <a:gd name="T25" fmla="*/ 2147483646 h 981"/>
              <a:gd name="T26" fmla="*/ 2147483646 w 1122"/>
              <a:gd name="T27" fmla="*/ 2147483646 h 981"/>
              <a:gd name="T28" fmla="*/ 2147483646 w 1122"/>
              <a:gd name="T29" fmla="*/ 2147483646 h 981"/>
              <a:gd name="T30" fmla="*/ 2147483646 w 1122"/>
              <a:gd name="T31" fmla="*/ 2147483646 h 981"/>
              <a:gd name="T32" fmla="*/ 2147483646 w 1122"/>
              <a:gd name="T33" fmla="*/ 2147483646 h 981"/>
              <a:gd name="T34" fmla="*/ 2147483646 w 1122"/>
              <a:gd name="T35" fmla="*/ 2147483646 h 981"/>
              <a:gd name="T36" fmla="*/ 2147483646 w 1122"/>
              <a:gd name="T37" fmla="*/ 2147483646 h 981"/>
              <a:gd name="T38" fmla="*/ 2147483646 w 1122"/>
              <a:gd name="T39" fmla="*/ 2147483646 h 981"/>
              <a:gd name="T40" fmla="*/ 2147483646 w 1122"/>
              <a:gd name="T41" fmla="*/ 2147483646 h 981"/>
              <a:gd name="T42" fmla="*/ 2147483646 w 1122"/>
              <a:gd name="T43" fmla="*/ 2147483646 h 981"/>
              <a:gd name="T44" fmla="*/ 2147483646 w 1122"/>
              <a:gd name="T45" fmla="*/ 2147483646 h 981"/>
              <a:gd name="T46" fmla="*/ 2147483646 w 1122"/>
              <a:gd name="T47" fmla="*/ 2147483646 h 981"/>
              <a:gd name="T48" fmla="*/ 2147483646 w 1122"/>
              <a:gd name="T49" fmla="*/ 2147483646 h 981"/>
              <a:gd name="T50" fmla="*/ 2147483646 w 1122"/>
              <a:gd name="T51" fmla="*/ 2147483646 h 981"/>
              <a:gd name="T52" fmla="*/ 2147483646 w 1122"/>
              <a:gd name="T53" fmla="*/ 2147483646 h 981"/>
              <a:gd name="T54" fmla="*/ 2147483646 w 1122"/>
              <a:gd name="T55" fmla="*/ 2147483646 h 981"/>
              <a:gd name="T56" fmla="*/ 2147483646 w 1122"/>
              <a:gd name="T57" fmla="*/ 2147483646 h 981"/>
              <a:gd name="T58" fmla="*/ 2147483646 w 1122"/>
              <a:gd name="T59" fmla="*/ 2147483646 h 981"/>
              <a:gd name="T60" fmla="*/ 2147483646 w 1122"/>
              <a:gd name="T61" fmla="*/ 2147483646 h 981"/>
              <a:gd name="T62" fmla="*/ 2147483646 w 1122"/>
              <a:gd name="T63" fmla="*/ 2147483646 h 981"/>
              <a:gd name="T64" fmla="*/ 2147483646 w 1122"/>
              <a:gd name="T65" fmla="*/ 2147483646 h 981"/>
              <a:gd name="T66" fmla="*/ 2147483646 w 1122"/>
              <a:gd name="T67" fmla="*/ 2147483646 h 981"/>
              <a:gd name="T68" fmla="*/ 2147483646 w 1122"/>
              <a:gd name="T69" fmla="*/ 2147483646 h 981"/>
              <a:gd name="T70" fmla="*/ 2147483646 w 1122"/>
              <a:gd name="T71" fmla="*/ 2147483646 h 981"/>
              <a:gd name="T72" fmla="*/ 2147483646 w 1122"/>
              <a:gd name="T73" fmla="*/ 2147483646 h 981"/>
              <a:gd name="T74" fmla="*/ 2147483646 w 1122"/>
              <a:gd name="T75" fmla="*/ 2147483646 h 981"/>
              <a:gd name="T76" fmla="*/ 2147483646 w 1122"/>
              <a:gd name="T77" fmla="*/ 2147483646 h 981"/>
              <a:gd name="T78" fmla="*/ 2147483646 w 1122"/>
              <a:gd name="T79" fmla="*/ 2147483646 h 981"/>
              <a:gd name="T80" fmla="*/ 2147483646 w 1122"/>
              <a:gd name="T81" fmla="*/ 2147483646 h 981"/>
              <a:gd name="T82" fmla="*/ 2147483646 w 1122"/>
              <a:gd name="T83" fmla="*/ 2147483646 h 981"/>
              <a:gd name="T84" fmla="*/ 2147483646 w 1122"/>
              <a:gd name="T85" fmla="*/ 2147483646 h 981"/>
              <a:gd name="T86" fmla="*/ 2147483646 w 1122"/>
              <a:gd name="T87" fmla="*/ 2147483646 h 981"/>
              <a:gd name="T88" fmla="*/ 2147483646 w 1122"/>
              <a:gd name="T89" fmla="*/ 2147483646 h 981"/>
              <a:gd name="T90" fmla="*/ 2147483646 w 1122"/>
              <a:gd name="T91" fmla="*/ 2147483646 h 981"/>
              <a:gd name="T92" fmla="*/ 2147483646 w 1122"/>
              <a:gd name="T93" fmla="*/ 2147483646 h 981"/>
              <a:gd name="T94" fmla="*/ 2147483646 w 1122"/>
              <a:gd name="T95" fmla="*/ 2147483646 h 981"/>
              <a:gd name="T96" fmla="*/ 2147483646 w 1122"/>
              <a:gd name="T97" fmla="*/ 2147483646 h 981"/>
              <a:gd name="T98" fmla="*/ 2147483646 w 1122"/>
              <a:gd name="T99" fmla="*/ 2147483646 h 981"/>
              <a:gd name="T100" fmla="*/ 2147483646 w 1122"/>
              <a:gd name="T101" fmla="*/ 2147483646 h 981"/>
              <a:gd name="T102" fmla="*/ 2147483646 w 1122"/>
              <a:gd name="T103" fmla="*/ 2147483646 h 981"/>
              <a:gd name="T104" fmla="*/ 2147483646 w 1122"/>
              <a:gd name="T105" fmla="*/ 2147483646 h 981"/>
              <a:gd name="T106" fmla="*/ 2147483646 w 1122"/>
              <a:gd name="T107" fmla="*/ 2147483646 h 981"/>
              <a:gd name="T108" fmla="*/ 2147483646 w 1122"/>
              <a:gd name="T109" fmla="*/ 2147483646 h 981"/>
              <a:gd name="T110" fmla="*/ 2147483646 w 1122"/>
              <a:gd name="T111" fmla="*/ 2147483646 h 9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22"/>
              <a:gd name="T169" fmla="*/ 0 h 981"/>
              <a:gd name="T170" fmla="*/ 1122 w 1122"/>
              <a:gd name="T171" fmla="*/ 981 h 98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22" h="981">
                <a:moveTo>
                  <a:pt x="986" y="98"/>
                </a:moveTo>
                <a:lnTo>
                  <a:pt x="964" y="84"/>
                </a:lnTo>
                <a:lnTo>
                  <a:pt x="941" y="72"/>
                </a:lnTo>
                <a:lnTo>
                  <a:pt x="918" y="61"/>
                </a:lnTo>
                <a:lnTo>
                  <a:pt x="894" y="52"/>
                </a:lnTo>
                <a:lnTo>
                  <a:pt x="870" y="42"/>
                </a:lnTo>
                <a:lnTo>
                  <a:pt x="847" y="35"/>
                </a:lnTo>
                <a:lnTo>
                  <a:pt x="821" y="28"/>
                </a:lnTo>
                <a:lnTo>
                  <a:pt x="796" y="21"/>
                </a:lnTo>
                <a:lnTo>
                  <a:pt x="770" y="15"/>
                </a:lnTo>
                <a:lnTo>
                  <a:pt x="744" y="11"/>
                </a:lnTo>
                <a:lnTo>
                  <a:pt x="715" y="8"/>
                </a:lnTo>
                <a:lnTo>
                  <a:pt x="687" y="4"/>
                </a:lnTo>
                <a:lnTo>
                  <a:pt x="657" y="3"/>
                </a:lnTo>
                <a:lnTo>
                  <a:pt x="627" y="1"/>
                </a:lnTo>
                <a:lnTo>
                  <a:pt x="594" y="0"/>
                </a:lnTo>
                <a:lnTo>
                  <a:pt x="562" y="0"/>
                </a:lnTo>
                <a:lnTo>
                  <a:pt x="528" y="0"/>
                </a:lnTo>
                <a:lnTo>
                  <a:pt x="496" y="1"/>
                </a:lnTo>
                <a:lnTo>
                  <a:pt x="465" y="3"/>
                </a:lnTo>
                <a:lnTo>
                  <a:pt x="436" y="4"/>
                </a:lnTo>
                <a:lnTo>
                  <a:pt x="407" y="8"/>
                </a:lnTo>
                <a:lnTo>
                  <a:pt x="378" y="11"/>
                </a:lnTo>
                <a:lnTo>
                  <a:pt x="352" y="15"/>
                </a:lnTo>
                <a:lnTo>
                  <a:pt x="326" y="21"/>
                </a:lnTo>
                <a:lnTo>
                  <a:pt x="300" y="28"/>
                </a:lnTo>
                <a:lnTo>
                  <a:pt x="275" y="35"/>
                </a:lnTo>
                <a:lnTo>
                  <a:pt x="252" y="42"/>
                </a:lnTo>
                <a:lnTo>
                  <a:pt x="227" y="52"/>
                </a:lnTo>
                <a:lnTo>
                  <a:pt x="203" y="61"/>
                </a:lnTo>
                <a:lnTo>
                  <a:pt x="181" y="72"/>
                </a:lnTo>
                <a:lnTo>
                  <a:pt x="157" y="84"/>
                </a:lnTo>
                <a:lnTo>
                  <a:pt x="135" y="98"/>
                </a:lnTo>
                <a:lnTo>
                  <a:pt x="94" y="127"/>
                </a:lnTo>
                <a:lnTo>
                  <a:pt x="63" y="160"/>
                </a:lnTo>
                <a:lnTo>
                  <a:pt x="39" y="196"/>
                </a:lnTo>
                <a:lnTo>
                  <a:pt x="22" y="233"/>
                </a:lnTo>
                <a:lnTo>
                  <a:pt x="11" y="269"/>
                </a:lnTo>
                <a:lnTo>
                  <a:pt x="4" y="304"/>
                </a:lnTo>
                <a:lnTo>
                  <a:pt x="1" y="336"/>
                </a:lnTo>
                <a:lnTo>
                  <a:pt x="0" y="364"/>
                </a:lnTo>
                <a:lnTo>
                  <a:pt x="1" y="386"/>
                </a:lnTo>
                <a:lnTo>
                  <a:pt x="6" y="405"/>
                </a:lnTo>
                <a:lnTo>
                  <a:pt x="11" y="421"/>
                </a:lnTo>
                <a:lnTo>
                  <a:pt x="20" y="432"/>
                </a:lnTo>
                <a:lnTo>
                  <a:pt x="30" y="442"/>
                </a:lnTo>
                <a:lnTo>
                  <a:pt x="43" y="447"/>
                </a:lnTo>
                <a:lnTo>
                  <a:pt x="57" y="453"/>
                </a:lnTo>
                <a:lnTo>
                  <a:pt x="73" y="456"/>
                </a:lnTo>
                <a:lnTo>
                  <a:pt x="86" y="457"/>
                </a:lnTo>
                <a:lnTo>
                  <a:pt x="99" y="457"/>
                </a:lnTo>
                <a:lnTo>
                  <a:pt x="113" y="456"/>
                </a:lnTo>
                <a:lnTo>
                  <a:pt x="127" y="453"/>
                </a:lnTo>
                <a:lnTo>
                  <a:pt x="142" y="450"/>
                </a:lnTo>
                <a:lnTo>
                  <a:pt x="155" y="447"/>
                </a:lnTo>
                <a:lnTo>
                  <a:pt x="168" y="442"/>
                </a:lnTo>
                <a:lnTo>
                  <a:pt x="183" y="438"/>
                </a:lnTo>
                <a:lnTo>
                  <a:pt x="195" y="432"/>
                </a:lnTo>
                <a:lnTo>
                  <a:pt x="208" y="426"/>
                </a:lnTo>
                <a:lnTo>
                  <a:pt x="220" y="421"/>
                </a:lnTo>
                <a:lnTo>
                  <a:pt x="231" y="414"/>
                </a:lnTo>
                <a:lnTo>
                  <a:pt x="241" y="408"/>
                </a:lnTo>
                <a:lnTo>
                  <a:pt x="250" y="403"/>
                </a:lnTo>
                <a:lnTo>
                  <a:pt x="258" y="396"/>
                </a:lnTo>
                <a:lnTo>
                  <a:pt x="265" y="390"/>
                </a:lnTo>
                <a:lnTo>
                  <a:pt x="276" y="379"/>
                </a:lnTo>
                <a:lnTo>
                  <a:pt x="286" y="368"/>
                </a:lnTo>
                <a:lnTo>
                  <a:pt x="294" y="357"/>
                </a:lnTo>
                <a:lnTo>
                  <a:pt x="300" y="346"/>
                </a:lnTo>
                <a:lnTo>
                  <a:pt x="304" y="336"/>
                </a:lnTo>
                <a:lnTo>
                  <a:pt x="308" y="325"/>
                </a:lnTo>
                <a:lnTo>
                  <a:pt x="309" y="315"/>
                </a:lnTo>
                <a:lnTo>
                  <a:pt x="308" y="305"/>
                </a:lnTo>
                <a:lnTo>
                  <a:pt x="302" y="283"/>
                </a:lnTo>
                <a:lnTo>
                  <a:pt x="297" y="255"/>
                </a:lnTo>
                <a:lnTo>
                  <a:pt x="294" y="231"/>
                </a:lnTo>
                <a:lnTo>
                  <a:pt x="300" y="216"/>
                </a:lnTo>
                <a:lnTo>
                  <a:pt x="310" y="215"/>
                </a:lnTo>
                <a:lnTo>
                  <a:pt x="318" y="222"/>
                </a:lnTo>
                <a:lnTo>
                  <a:pt x="323" y="237"/>
                </a:lnTo>
                <a:lnTo>
                  <a:pt x="327" y="259"/>
                </a:lnTo>
                <a:lnTo>
                  <a:pt x="328" y="295"/>
                </a:lnTo>
                <a:lnTo>
                  <a:pt x="326" y="332"/>
                </a:lnTo>
                <a:lnTo>
                  <a:pt x="322" y="365"/>
                </a:lnTo>
                <a:lnTo>
                  <a:pt x="317" y="389"/>
                </a:lnTo>
                <a:lnTo>
                  <a:pt x="312" y="401"/>
                </a:lnTo>
                <a:lnTo>
                  <a:pt x="302" y="419"/>
                </a:lnTo>
                <a:lnTo>
                  <a:pt x="290" y="440"/>
                </a:lnTo>
                <a:lnTo>
                  <a:pt x="275" y="464"/>
                </a:lnTo>
                <a:lnTo>
                  <a:pt x="258" y="489"/>
                </a:lnTo>
                <a:lnTo>
                  <a:pt x="243" y="513"/>
                </a:lnTo>
                <a:lnTo>
                  <a:pt x="227" y="535"/>
                </a:lnTo>
                <a:lnTo>
                  <a:pt x="213" y="553"/>
                </a:lnTo>
                <a:lnTo>
                  <a:pt x="200" y="574"/>
                </a:lnTo>
                <a:lnTo>
                  <a:pt x="185" y="606"/>
                </a:lnTo>
                <a:lnTo>
                  <a:pt x="170" y="644"/>
                </a:lnTo>
                <a:lnTo>
                  <a:pt x="154" y="686"/>
                </a:lnTo>
                <a:lnTo>
                  <a:pt x="138" y="730"/>
                </a:lnTo>
                <a:lnTo>
                  <a:pt x="126" y="772"/>
                </a:lnTo>
                <a:lnTo>
                  <a:pt x="116" y="810"/>
                </a:lnTo>
                <a:lnTo>
                  <a:pt x="110" y="840"/>
                </a:lnTo>
                <a:lnTo>
                  <a:pt x="107" y="882"/>
                </a:lnTo>
                <a:lnTo>
                  <a:pt x="108" y="916"/>
                </a:lnTo>
                <a:lnTo>
                  <a:pt x="113" y="941"/>
                </a:lnTo>
                <a:lnTo>
                  <a:pt x="124" y="957"/>
                </a:lnTo>
                <a:lnTo>
                  <a:pt x="139" y="970"/>
                </a:lnTo>
                <a:lnTo>
                  <a:pt x="159" y="977"/>
                </a:lnTo>
                <a:lnTo>
                  <a:pt x="185" y="980"/>
                </a:lnTo>
                <a:lnTo>
                  <a:pt x="217" y="981"/>
                </a:lnTo>
                <a:lnTo>
                  <a:pt x="235" y="981"/>
                </a:lnTo>
                <a:lnTo>
                  <a:pt x="255" y="981"/>
                </a:lnTo>
                <a:lnTo>
                  <a:pt x="277" y="981"/>
                </a:lnTo>
                <a:lnTo>
                  <a:pt x="301" y="981"/>
                </a:lnTo>
                <a:lnTo>
                  <a:pt x="326" y="981"/>
                </a:lnTo>
                <a:lnTo>
                  <a:pt x="352" y="981"/>
                </a:lnTo>
                <a:lnTo>
                  <a:pt x="378" y="981"/>
                </a:lnTo>
                <a:lnTo>
                  <a:pt x="404" y="981"/>
                </a:lnTo>
                <a:lnTo>
                  <a:pt x="430" y="981"/>
                </a:lnTo>
                <a:lnTo>
                  <a:pt x="455" y="981"/>
                </a:lnTo>
                <a:lnTo>
                  <a:pt x="477" y="981"/>
                </a:lnTo>
                <a:lnTo>
                  <a:pt x="499" y="981"/>
                </a:lnTo>
                <a:lnTo>
                  <a:pt x="518" y="981"/>
                </a:lnTo>
                <a:lnTo>
                  <a:pt x="533" y="981"/>
                </a:lnTo>
                <a:lnTo>
                  <a:pt x="546" y="981"/>
                </a:lnTo>
                <a:lnTo>
                  <a:pt x="555" y="981"/>
                </a:lnTo>
                <a:lnTo>
                  <a:pt x="555" y="872"/>
                </a:lnTo>
                <a:lnTo>
                  <a:pt x="535" y="871"/>
                </a:lnTo>
                <a:lnTo>
                  <a:pt x="514" y="867"/>
                </a:lnTo>
                <a:lnTo>
                  <a:pt x="495" y="860"/>
                </a:lnTo>
                <a:lnTo>
                  <a:pt x="477" y="851"/>
                </a:lnTo>
                <a:lnTo>
                  <a:pt x="459" y="842"/>
                </a:lnTo>
                <a:lnTo>
                  <a:pt x="444" y="828"/>
                </a:lnTo>
                <a:lnTo>
                  <a:pt x="428" y="814"/>
                </a:lnTo>
                <a:lnTo>
                  <a:pt x="413" y="797"/>
                </a:lnTo>
                <a:lnTo>
                  <a:pt x="401" y="779"/>
                </a:lnTo>
                <a:lnTo>
                  <a:pt x="389" y="761"/>
                </a:lnTo>
                <a:lnTo>
                  <a:pt x="380" y="740"/>
                </a:lnTo>
                <a:lnTo>
                  <a:pt x="371" y="718"/>
                </a:lnTo>
                <a:lnTo>
                  <a:pt x="364" y="694"/>
                </a:lnTo>
                <a:lnTo>
                  <a:pt x="359" y="670"/>
                </a:lnTo>
                <a:lnTo>
                  <a:pt x="356" y="645"/>
                </a:lnTo>
                <a:lnTo>
                  <a:pt x="355" y="620"/>
                </a:lnTo>
                <a:lnTo>
                  <a:pt x="356" y="595"/>
                </a:lnTo>
                <a:lnTo>
                  <a:pt x="359" y="570"/>
                </a:lnTo>
                <a:lnTo>
                  <a:pt x="364" y="546"/>
                </a:lnTo>
                <a:lnTo>
                  <a:pt x="371" y="523"/>
                </a:lnTo>
                <a:lnTo>
                  <a:pt x="380" y="500"/>
                </a:lnTo>
                <a:lnTo>
                  <a:pt x="389" y="479"/>
                </a:lnTo>
                <a:lnTo>
                  <a:pt x="401" y="461"/>
                </a:lnTo>
                <a:lnTo>
                  <a:pt x="413" y="443"/>
                </a:lnTo>
                <a:lnTo>
                  <a:pt x="428" y="426"/>
                </a:lnTo>
                <a:lnTo>
                  <a:pt x="444" y="412"/>
                </a:lnTo>
                <a:lnTo>
                  <a:pt x="459" y="399"/>
                </a:lnTo>
                <a:lnTo>
                  <a:pt x="477" y="389"/>
                </a:lnTo>
                <a:lnTo>
                  <a:pt x="495" y="380"/>
                </a:lnTo>
                <a:lnTo>
                  <a:pt x="514" y="373"/>
                </a:lnTo>
                <a:lnTo>
                  <a:pt x="535" y="369"/>
                </a:lnTo>
                <a:lnTo>
                  <a:pt x="555" y="368"/>
                </a:lnTo>
                <a:lnTo>
                  <a:pt x="555" y="241"/>
                </a:lnTo>
                <a:lnTo>
                  <a:pt x="546" y="241"/>
                </a:lnTo>
                <a:lnTo>
                  <a:pt x="536" y="241"/>
                </a:lnTo>
                <a:lnTo>
                  <a:pt x="524" y="242"/>
                </a:lnTo>
                <a:lnTo>
                  <a:pt x="513" y="242"/>
                </a:lnTo>
                <a:lnTo>
                  <a:pt x="503" y="242"/>
                </a:lnTo>
                <a:lnTo>
                  <a:pt x="493" y="244"/>
                </a:lnTo>
                <a:lnTo>
                  <a:pt x="484" y="244"/>
                </a:lnTo>
                <a:lnTo>
                  <a:pt x="477" y="244"/>
                </a:lnTo>
                <a:lnTo>
                  <a:pt x="467" y="237"/>
                </a:lnTo>
                <a:lnTo>
                  <a:pt x="462" y="220"/>
                </a:lnTo>
                <a:lnTo>
                  <a:pt x="460" y="203"/>
                </a:lnTo>
                <a:lnTo>
                  <a:pt x="465" y="195"/>
                </a:lnTo>
                <a:lnTo>
                  <a:pt x="471" y="194"/>
                </a:lnTo>
                <a:lnTo>
                  <a:pt x="478" y="194"/>
                </a:lnTo>
                <a:lnTo>
                  <a:pt x="489" y="194"/>
                </a:lnTo>
                <a:lnTo>
                  <a:pt x="501" y="194"/>
                </a:lnTo>
                <a:lnTo>
                  <a:pt x="514" y="194"/>
                </a:lnTo>
                <a:lnTo>
                  <a:pt x="530" y="195"/>
                </a:lnTo>
                <a:lnTo>
                  <a:pt x="546" y="195"/>
                </a:lnTo>
                <a:lnTo>
                  <a:pt x="562" y="195"/>
                </a:lnTo>
                <a:lnTo>
                  <a:pt x="577" y="195"/>
                </a:lnTo>
                <a:lnTo>
                  <a:pt x="593" y="195"/>
                </a:lnTo>
                <a:lnTo>
                  <a:pt x="608" y="194"/>
                </a:lnTo>
                <a:lnTo>
                  <a:pt x="621" y="194"/>
                </a:lnTo>
                <a:lnTo>
                  <a:pt x="633" y="194"/>
                </a:lnTo>
                <a:lnTo>
                  <a:pt x="644" y="194"/>
                </a:lnTo>
                <a:lnTo>
                  <a:pt x="651" y="194"/>
                </a:lnTo>
                <a:lnTo>
                  <a:pt x="657" y="195"/>
                </a:lnTo>
                <a:lnTo>
                  <a:pt x="662" y="203"/>
                </a:lnTo>
                <a:lnTo>
                  <a:pt x="662" y="220"/>
                </a:lnTo>
                <a:lnTo>
                  <a:pt x="655" y="237"/>
                </a:lnTo>
                <a:lnTo>
                  <a:pt x="645" y="244"/>
                </a:lnTo>
                <a:lnTo>
                  <a:pt x="637" y="244"/>
                </a:lnTo>
                <a:lnTo>
                  <a:pt x="628" y="244"/>
                </a:lnTo>
                <a:lnTo>
                  <a:pt x="617" y="242"/>
                </a:lnTo>
                <a:lnTo>
                  <a:pt x="605" y="242"/>
                </a:lnTo>
                <a:lnTo>
                  <a:pt x="593" y="242"/>
                </a:lnTo>
                <a:lnTo>
                  <a:pt x="581" y="241"/>
                </a:lnTo>
                <a:lnTo>
                  <a:pt x="571" y="241"/>
                </a:lnTo>
                <a:lnTo>
                  <a:pt x="562" y="241"/>
                </a:lnTo>
                <a:lnTo>
                  <a:pt x="560" y="241"/>
                </a:lnTo>
                <a:lnTo>
                  <a:pt x="558" y="241"/>
                </a:lnTo>
                <a:lnTo>
                  <a:pt x="557" y="241"/>
                </a:lnTo>
                <a:lnTo>
                  <a:pt x="555" y="241"/>
                </a:lnTo>
                <a:lnTo>
                  <a:pt x="555" y="368"/>
                </a:lnTo>
                <a:lnTo>
                  <a:pt x="556" y="368"/>
                </a:lnTo>
                <a:lnTo>
                  <a:pt x="557" y="368"/>
                </a:lnTo>
                <a:lnTo>
                  <a:pt x="558" y="368"/>
                </a:lnTo>
                <a:lnTo>
                  <a:pt x="580" y="369"/>
                </a:lnTo>
                <a:lnTo>
                  <a:pt x="600" y="373"/>
                </a:lnTo>
                <a:lnTo>
                  <a:pt x="619" y="379"/>
                </a:lnTo>
                <a:lnTo>
                  <a:pt x="638" y="387"/>
                </a:lnTo>
                <a:lnTo>
                  <a:pt x="656" y="399"/>
                </a:lnTo>
                <a:lnTo>
                  <a:pt x="673" y="411"/>
                </a:lnTo>
                <a:lnTo>
                  <a:pt x="688" y="425"/>
                </a:lnTo>
                <a:lnTo>
                  <a:pt x="703" y="442"/>
                </a:lnTo>
                <a:lnTo>
                  <a:pt x="717" y="460"/>
                </a:lnTo>
                <a:lnTo>
                  <a:pt x="728" y="479"/>
                </a:lnTo>
                <a:lnTo>
                  <a:pt x="738" y="500"/>
                </a:lnTo>
                <a:lnTo>
                  <a:pt x="747" y="523"/>
                </a:lnTo>
                <a:lnTo>
                  <a:pt x="754" y="545"/>
                </a:lnTo>
                <a:lnTo>
                  <a:pt x="758" y="570"/>
                </a:lnTo>
                <a:lnTo>
                  <a:pt x="761" y="594"/>
                </a:lnTo>
                <a:lnTo>
                  <a:pt x="763" y="620"/>
                </a:lnTo>
                <a:lnTo>
                  <a:pt x="761" y="647"/>
                </a:lnTo>
                <a:lnTo>
                  <a:pt x="758" y="670"/>
                </a:lnTo>
                <a:lnTo>
                  <a:pt x="754" y="695"/>
                </a:lnTo>
                <a:lnTo>
                  <a:pt x="747" y="718"/>
                </a:lnTo>
                <a:lnTo>
                  <a:pt x="738" y="740"/>
                </a:lnTo>
                <a:lnTo>
                  <a:pt x="728" y="761"/>
                </a:lnTo>
                <a:lnTo>
                  <a:pt x="717" y="780"/>
                </a:lnTo>
                <a:lnTo>
                  <a:pt x="703" y="798"/>
                </a:lnTo>
                <a:lnTo>
                  <a:pt x="688" y="815"/>
                </a:lnTo>
                <a:lnTo>
                  <a:pt x="673" y="829"/>
                </a:lnTo>
                <a:lnTo>
                  <a:pt x="656" y="842"/>
                </a:lnTo>
                <a:lnTo>
                  <a:pt x="638" y="853"/>
                </a:lnTo>
                <a:lnTo>
                  <a:pt x="619" y="861"/>
                </a:lnTo>
                <a:lnTo>
                  <a:pt x="600" y="867"/>
                </a:lnTo>
                <a:lnTo>
                  <a:pt x="580" y="871"/>
                </a:lnTo>
                <a:lnTo>
                  <a:pt x="558" y="872"/>
                </a:lnTo>
                <a:lnTo>
                  <a:pt x="557" y="872"/>
                </a:lnTo>
                <a:lnTo>
                  <a:pt x="556" y="872"/>
                </a:lnTo>
                <a:lnTo>
                  <a:pt x="555" y="872"/>
                </a:lnTo>
                <a:lnTo>
                  <a:pt x="555" y="981"/>
                </a:lnTo>
                <a:lnTo>
                  <a:pt x="558" y="981"/>
                </a:lnTo>
                <a:lnTo>
                  <a:pt x="560" y="981"/>
                </a:lnTo>
                <a:lnTo>
                  <a:pt x="562" y="981"/>
                </a:lnTo>
                <a:lnTo>
                  <a:pt x="564" y="981"/>
                </a:lnTo>
                <a:lnTo>
                  <a:pt x="573" y="981"/>
                </a:lnTo>
                <a:lnTo>
                  <a:pt x="585" y="981"/>
                </a:lnTo>
                <a:lnTo>
                  <a:pt x="602" y="981"/>
                </a:lnTo>
                <a:lnTo>
                  <a:pt x="622" y="981"/>
                </a:lnTo>
                <a:lnTo>
                  <a:pt x="645" y="981"/>
                </a:lnTo>
                <a:lnTo>
                  <a:pt x="671" y="981"/>
                </a:lnTo>
                <a:lnTo>
                  <a:pt x="697" y="981"/>
                </a:lnTo>
                <a:lnTo>
                  <a:pt x="726" y="981"/>
                </a:lnTo>
                <a:lnTo>
                  <a:pt x="754" y="981"/>
                </a:lnTo>
                <a:lnTo>
                  <a:pt x="783" y="981"/>
                </a:lnTo>
                <a:lnTo>
                  <a:pt x="811" y="981"/>
                </a:lnTo>
                <a:lnTo>
                  <a:pt x="838" y="981"/>
                </a:lnTo>
                <a:lnTo>
                  <a:pt x="863" y="981"/>
                </a:lnTo>
                <a:lnTo>
                  <a:pt x="885" y="981"/>
                </a:lnTo>
                <a:lnTo>
                  <a:pt x="905" y="981"/>
                </a:lnTo>
                <a:lnTo>
                  <a:pt x="937" y="980"/>
                </a:lnTo>
                <a:lnTo>
                  <a:pt x="961" y="977"/>
                </a:lnTo>
                <a:lnTo>
                  <a:pt x="983" y="970"/>
                </a:lnTo>
                <a:lnTo>
                  <a:pt x="997" y="957"/>
                </a:lnTo>
                <a:lnTo>
                  <a:pt x="1009" y="941"/>
                </a:lnTo>
                <a:lnTo>
                  <a:pt x="1013" y="916"/>
                </a:lnTo>
                <a:lnTo>
                  <a:pt x="1014" y="882"/>
                </a:lnTo>
                <a:lnTo>
                  <a:pt x="1011" y="840"/>
                </a:lnTo>
                <a:lnTo>
                  <a:pt x="1005" y="810"/>
                </a:lnTo>
                <a:lnTo>
                  <a:pt x="995" y="772"/>
                </a:lnTo>
                <a:lnTo>
                  <a:pt x="983" y="730"/>
                </a:lnTo>
                <a:lnTo>
                  <a:pt x="968" y="686"/>
                </a:lnTo>
                <a:lnTo>
                  <a:pt x="951" y="644"/>
                </a:lnTo>
                <a:lnTo>
                  <a:pt x="936" y="606"/>
                </a:lnTo>
                <a:lnTo>
                  <a:pt x="921" y="574"/>
                </a:lnTo>
                <a:lnTo>
                  <a:pt x="907" y="553"/>
                </a:lnTo>
                <a:lnTo>
                  <a:pt x="894" y="535"/>
                </a:lnTo>
                <a:lnTo>
                  <a:pt x="878" y="513"/>
                </a:lnTo>
                <a:lnTo>
                  <a:pt x="863" y="489"/>
                </a:lnTo>
                <a:lnTo>
                  <a:pt x="846" y="464"/>
                </a:lnTo>
                <a:lnTo>
                  <a:pt x="831" y="440"/>
                </a:lnTo>
                <a:lnTo>
                  <a:pt x="819" y="419"/>
                </a:lnTo>
                <a:lnTo>
                  <a:pt x="809" y="401"/>
                </a:lnTo>
                <a:lnTo>
                  <a:pt x="804" y="389"/>
                </a:lnTo>
                <a:lnTo>
                  <a:pt x="799" y="365"/>
                </a:lnTo>
                <a:lnTo>
                  <a:pt x="795" y="332"/>
                </a:lnTo>
                <a:lnTo>
                  <a:pt x="794" y="295"/>
                </a:lnTo>
                <a:lnTo>
                  <a:pt x="794" y="259"/>
                </a:lnTo>
                <a:lnTo>
                  <a:pt x="797" y="237"/>
                </a:lnTo>
                <a:lnTo>
                  <a:pt x="803" y="222"/>
                </a:lnTo>
                <a:lnTo>
                  <a:pt x="811" y="215"/>
                </a:lnTo>
                <a:lnTo>
                  <a:pt x="821" y="216"/>
                </a:lnTo>
                <a:lnTo>
                  <a:pt x="827" y="231"/>
                </a:lnTo>
                <a:lnTo>
                  <a:pt x="824" y="255"/>
                </a:lnTo>
                <a:lnTo>
                  <a:pt x="819" y="283"/>
                </a:lnTo>
                <a:lnTo>
                  <a:pt x="813" y="305"/>
                </a:lnTo>
                <a:lnTo>
                  <a:pt x="812" y="315"/>
                </a:lnTo>
                <a:lnTo>
                  <a:pt x="813" y="325"/>
                </a:lnTo>
                <a:lnTo>
                  <a:pt x="817" y="336"/>
                </a:lnTo>
                <a:lnTo>
                  <a:pt x="821" y="346"/>
                </a:lnTo>
                <a:lnTo>
                  <a:pt x="827" y="357"/>
                </a:lnTo>
                <a:lnTo>
                  <a:pt x="834" y="368"/>
                </a:lnTo>
                <a:lnTo>
                  <a:pt x="845" y="379"/>
                </a:lnTo>
                <a:lnTo>
                  <a:pt x="856" y="390"/>
                </a:lnTo>
                <a:lnTo>
                  <a:pt x="863" y="396"/>
                </a:lnTo>
                <a:lnTo>
                  <a:pt x="870" y="403"/>
                </a:lnTo>
                <a:lnTo>
                  <a:pt x="879" y="408"/>
                </a:lnTo>
                <a:lnTo>
                  <a:pt x="890" y="414"/>
                </a:lnTo>
                <a:lnTo>
                  <a:pt x="901" y="421"/>
                </a:lnTo>
                <a:lnTo>
                  <a:pt x="913" y="426"/>
                </a:lnTo>
                <a:lnTo>
                  <a:pt x="925" y="432"/>
                </a:lnTo>
                <a:lnTo>
                  <a:pt x="939" y="438"/>
                </a:lnTo>
                <a:lnTo>
                  <a:pt x="952" y="442"/>
                </a:lnTo>
                <a:lnTo>
                  <a:pt x="966" y="447"/>
                </a:lnTo>
                <a:lnTo>
                  <a:pt x="980" y="450"/>
                </a:lnTo>
                <a:lnTo>
                  <a:pt x="994" y="453"/>
                </a:lnTo>
                <a:lnTo>
                  <a:pt x="1009" y="456"/>
                </a:lnTo>
                <a:lnTo>
                  <a:pt x="1022" y="457"/>
                </a:lnTo>
                <a:lnTo>
                  <a:pt x="1036" y="457"/>
                </a:lnTo>
                <a:lnTo>
                  <a:pt x="1048" y="456"/>
                </a:lnTo>
                <a:lnTo>
                  <a:pt x="1064" y="453"/>
                </a:lnTo>
                <a:lnTo>
                  <a:pt x="1078" y="447"/>
                </a:lnTo>
                <a:lnTo>
                  <a:pt x="1091" y="442"/>
                </a:lnTo>
                <a:lnTo>
                  <a:pt x="1102" y="432"/>
                </a:lnTo>
                <a:lnTo>
                  <a:pt x="1110" y="421"/>
                </a:lnTo>
                <a:lnTo>
                  <a:pt x="1116" y="405"/>
                </a:lnTo>
                <a:lnTo>
                  <a:pt x="1121" y="386"/>
                </a:lnTo>
                <a:lnTo>
                  <a:pt x="1122" y="364"/>
                </a:lnTo>
                <a:lnTo>
                  <a:pt x="1121" y="336"/>
                </a:lnTo>
                <a:lnTo>
                  <a:pt x="1118" y="304"/>
                </a:lnTo>
                <a:lnTo>
                  <a:pt x="1111" y="269"/>
                </a:lnTo>
                <a:lnTo>
                  <a:pt x="1100" y="233"/>
                </a:lnTo>
                <a:lnTo>
                  <a:pt x="1082" y="196"/>
                </a:lnTo>
                <a:lnTo>
                  <a:pt x="1058" y="160"/>
                </a:lnTo>
                <a:lnTo>
                  <a:pt x="1027" y="127"/>
                </a:lnTo>
                <a:lnTo>
                  <a:pt x="986" y="9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144" name="Freeform 112">
            <a:extLst>
              <a:ext uri="{FF2B5EF4-FFF2-40B4-BE49-F238E27FC236}">
                <a16:creationId xmlns:a16="http://schemas.microsoft.com/office/drawing/2014/main" id="{8BE863B9-4E40-634B-BB65-32C6A0CF8CE9}"/>
              </a:ext>
            </a:extLst>
          </p:cNvPr>
          <p:cNvSpPr>
            <a:spLocks/>
          </p:cNvSpPr>
          <p:nvPr/>
        </p:nvSpPr>
        <p:spPr bwMode="auto">
          <a:xfrm>
            <a:off x="6019800" y="2047876"/>
            <a:ext cx="3822700" cy="2892425"/>
          </a:xfrm>
          <a:custGeom>
            <a:avLst/>
            <a:gdLst>
              <a:gd name="T0" fmla="*/ 0 w 2408"/>
              <a:gd name="T1" fmla="*/ 0 h 1822"/>
              <a:gd name="T2" fmla="*/ 2147483646 w 2408"/>
              <a:gd name="T3" fmla="*/ 2147483646 h 1822"/>
              <a:gd name="T4" fmla="*/ 2147483646 w 2408"/>
              <a:gd name="T5" fmla="*/ 2147483646 h 1822"/>
              <a:gd name="T6" fmla="*/ 0 60000 65536"/>
              <a:gd name="T7" fmla="*/ 0 60000 65536"/>
              <a:gd name="T8" fmla="*/ 0 60000 65536"/>
              <a:gd name="T9" fmla="*/ 0 w 2408"/>
              <a:gd name="T10" fmla="*/ 0 h 1822"/>
              <a:gd name="T11" fmla="*/ 2408 w 2408"/>
              <a:gd name="T12" fmla="*/ 1822 h 1822"/>
            </a:gdLst>
            <a:ahLst/>
            <a:cxnLst>
              <a:cxn ang="T6">
                <a:pos x="T0" y="T1"/>
              </a:cxn>
              <a:cxn ang="T7">
                <a:pos x="T2" y="T3"/>
              </a:cxn>
              <a:cxn ang="T8">
                <a:pos x="T4" y="T5"/>
              </a:cxn>
            </a:cxnLst>
            <a:rect l="T9" t="T10" r="T11" b="T12"/>
            <a:pathLst>
              <a:path w="2408" h="1822">
                <a:moveTo>
                  <a:pt x="0" y="0"/>
                </a:moveTo>
                <a:lnTo>
                  <a:pt x="6" y="126"/>
                </a:lnTo>
                <a:lnTo>
                  <a:pt x="2408" y="1822"/>
                </a:lnTo>
              </a:path>
            </a:pathLst>
          </a:custGeom>
          <a:noFill/>
          <a:ln w="3810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0145" name="Group 113">
            <a:extLst>
              <a:ext uri="{FF2B5EF4-FFF2-40B4-BE49-F238E27FC236}">
                <a16:creationId xmlns:a16="http://schemas.microsoft.com/office/drawing/2014/main" id="{7E751403-29C3-D44E-A91C-95C0C636B885}"/>
              </a:ext>
            </a:extLst>
          </p:cNvPr>
          <p:cNvGrpSpPr>
            <a:grpSpLocks/>
          </p:cNvGrpSpPr>
          <p:nvPr/>
        </p:nvGrpSpPr>
        <p:grpSpPr bwMode="auto">
          <a:xfrm>
            <a:off x="7194550" y="2836864"/>
            <a:ext cx="700088" cy="382587"/>
            <a:chOff x="4712" y="2088"/>
            <a:chExt cx="444" cy="244"/>
          </a:xfrm>
        </p:grpSpPr>
        <p:sp>
          <p:nvSpPr>
            <p:cNvPr id="90147" name="Rectangle 114">
              <a:extLst>
                <a:ext uri="{FF2B5EF4-FFF2-40B4-BE49-F238E27FC236}">
                  <a16:creationId xmlns:a16="http://schemas.microsoft.com/office/drawing/2014/main" id="{40AF4F12-550C-EA40-8FAB-C68B12A12FED}"/>
                </a:ext>
              </a:extLst>
            </p:cNvPr>
            <p:cNvSpPr>
              <a:spLocks noChangeArrowheads="1"/>
            </p:cNvSpPr>
            <p:nvPr/>
          </p:nvSpPr>
          <p:spPr bwMode="auto">
            <a:xfrm>
              <a:off x="4712" y="2088"/>
              <a:ext cx="444" cy="240"/>
            </a:xfrm>
            <a:prstGeom prst="rect">
              <a:avLst/>
            </a:prstGeom>
            <a:solidFill>
              <a:schemeClr val="bg1"/>
            </a:solidFill>
            <a:ln w="28575">
              <a:solidFill>
                <a:srgbClr val="FF0000"/>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90148" name="Text Box 115">
              <a:extLst>
                <a:ext uri="{FF2B5EF4-FFF2-40B4-BE49-F238E27FC236}">
                  <a16:creationId xmlns:a16="http://schemas.microsoft.com/office/drawing/2014/main" id="{28F18F69-C5FA-5F45-94B2-1EB9708B4A01}"/>
                </a:ext>
              </a:extLst>
            </p:cNvPr>
            <p:cNvSpPr txBox="1">
              <a:spLocks noChangeArrowheads="1"/>
            </p:cNvSpPr>
            <p:nvPr/>
          </p:nvSpPr>
          <p:spPr bwMode="auto">
            <a:xfrm>
              <a:off x="4726" y="2098"/>
              <a:ext cx="34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zh-CN" sz="1800">
                  <a:solidFill>
                    <a:srgbClr val="FF0000"/>
                  </a:solidFill>
                  <a:latin typeface="Comic Sans MS" panose="030F0902030302020204" pitchFamily="66" charset="0"/>
                </a:rPr>
                <a:t>ack</a:t>
              </a:r>
              <a:endParaRPr lang="en-US" altLang="zh-CN" sz="2400">
                <a:solidFill>
                  <a:srgbClr val="000000"/>
                </a:solidFill>
                <a:latin typeface="Arial" panose="020B0604020202020204" pitchFamily="34" charset="0"/>
              </a:endParaRPr>
            </a:p>
          </p:txBody>
        </p:sp>
      </p:grpSp>
      <p:sp>
        <p:nvSpPr>
          <p:cNvPr id="90146" name="Freeform 116">
            <a:extLst>
              <a:ext uri="{FF2B5EF4-FFF2-40B4-BE49-F238E27FC236}">
                <a16:creationId xmlns:a16="http://schemas.microsoft.com/office/drawing/2014/main" id="{D2B892E2-9172-5340-A320-5D838ABF3CEC}"/>
              </a:ext>
            </a:extLst>
          </p:cNvPr>
          <p:cNvSpPr>
            <a:spLocks/>
          </p:cNvSpPr>
          <p:nvPr/>
        </p:nvSpPr>
        <p:spPr bwMode="auto">
          <a:xfrm>
            <a:off x="6367464" y="3911601"/>
            <a:ext cx="890587" cy="519113"/>
          </a:xfrm>
          <a:custGeom>
            <a:avLst/>
            <a:gdLst>
              <a:gd name="T0" fmla="*/ 2147483646 w 1122"/>
              <a:gd name="T1" fmla="*/ 2147483646 h 981"/>
              <a:gd name="T2" fmla="*/ 2147483646 w 1122"/>
              <a:gd name="T3" fmla="*/ 2147483646 h 981"/>
              <a:gd name="T4" fmla="*/ 2147483646 w 1122"/>
              <a:gd name="T5" fmla="*/ 0 h 981"/>
              <a:gd name="T6" fmla="*/ 2147483646 w 1122"/>
              <a:gd name="T7" fmla="*/ 2147483646 h 981"/>
              <a:gd name="T8" fmla="*/ 2147483646 w 1122"/>
              <a:gd name="T9" fmla="*/ 2147483646 h 981"/>
              <a:gd name="T10" fmla="*/ 2147483646 w 1122"/>
              <a:gd name="T11" fmla="*/ 2147483646 h 981"/>
              <a:gd name="T12" fmla="*/ 2147483646 w 1122"/>
              <a:gd name="T13" fmla="*/ 2147483646 h 981"/>
              <a:gd name="T14" fmla="*/ 2147483646 w 1122"/>
              <a:gd name="T15" fmla="*/ 2147483646 h 981"/>
              <a:gd name="T16" fmla="*/ 2147483646 w 1122"/>
              <a:gd name="T17" fmla="*/ 2147483646 h 981"/>
              <a:gd name="T18" fmla="*/ 2147483646 w 1122"/>
              <a:gd name="T19" fmla="*/ 2147483646 h 981"/>
              <a:gd name="T20" fmla="*/ 2147483646 w 1122"/>
              <a:gd name="T21" fmla="*/ 2147483646 h 981"/>
              <a:gd name="T22" fmla="*/ 2147483646 w 1122"/>
              <a:gd name="T23" fmla="*/ 2147483646 h 981"/>
              <a:gd name="T24" fmla="*/ 2147483646 w 1122"/>
              <a:gd name="T25" fmla="*/ 2147483646 h 981"/>
              <a:gd name="T26" fmla="*/ 2147483646 w 1122"/>
              <a:gd name="T27" fmla="*/ 2147483646 h 981"/>
              <a:gd name="T28" fmla="*/ 2147483646 w 1122"/>
              <a:gd name="T29" fmla="*/ 2147483646 h 981"/>
              <a:gd name="T30" fmla="*/ 2147483646 w 1122"/>
              <a:gd name="T31" fmla="*/ 2147483646 h 981"/>
              <a:gd name="T32" fmla="*/ 2147483646 w 1122"/>
              <a:gd name="T33" fmla="*/ 2147483646 h 981"/>
              <a:gd name="T34" fmla="*/ 2147483646 w 1122"/>
              <a:gd name="T35" fmla="*/ 2147483646 h 981"/>
              <a:gd name="T36" fmla="*/ 2147483646 w 1122"/>
              <a:gd name="T37" fmla="*/ 2147483646 h 981"/>
              <a:gd name="T38" fmla="*/ 2147483646 w 1122"/>
              <a:gd name="T39" fmla="*/ 2147483646 h 981"/>
              <a:gd name="T40" fmla="*/ 2147483646 w 1122"/>
              <a:gd name="T41" fmla="*/ 2147483646 h 981"/>
              <a:gd name="T42" fmla="*/ 2147483646 w 1122"/>
              <a:gd name="T43" fmla="*/ 2147483646 h 981"/>
              <a:gd name="T44" fmla="*/ 2147483646 w 1122"/>
              <a:gd name="T45" fmla="*/ 2147483646 h 981"/>
              <a:gd name="T46" fmla="*/ 2147483646 w 1122"/>
              <a:gd name="T47" fmla="*/ 2147483646 h 981"/>
              <a:gd name="T48" fmla="*/ 2147483646 w 1122"/>
              <a:gd name="T49" fmla="*/ 2147483646 h 981"/>
              <a:gd name="T50" fmla="*/ 2147483646 w 1122"/>
              <a:gd name="T51" fmla="*/ 2147483646 h 981"/>
              <a:gd name="T52" fmla="*/ 2147483646 w 1122"/>
              <a:gd name="T53" fmla="*/ 2147483646 h 981"/>
              <a:gd name="T54" fmla="*/ 2147483646 w 1122"/>
              <a:gd name="T55" fmla="*/ 2147483646 h 981"/>
              <a:gd name="T56" fmla="*/ 2147483646 w 1122"/>
              <a:gd name="T57" fmla="*/ 2147483646 h 981"/>
              <a:gd name="T58" fmla="*/ 2147483646 w 1122"/>
              <a:gd name="T59" fmla="*/ 2147483646 h 981"/>
              <a:gd name="T60" fmla="*/ 2147483646 w 1122"/>
              <a:gd name="T61" fmla="*/ 2147483646 h 981"/>
              <a:gd name="T62" fmla="*/ 2147483646 w 1122"/>
              <a:gd name="T63" fmla="*/ 2147483646 h 981"/>
              <a:gd name="T64" fmla="*/ 2147483646 w 1122"/>
              <a:gd name="T65" fmla="*/ 2147483646 h 981"/>
              <a:gd name="T66" fmla="*/ 2147483646 w 1122"/>
              <a:gd name="T67" fmla="*/ 2147483646 h 981"/>
              <a:gd name="T68" fmla="*/ 2147483646 w 1122"/>
              <a:gd name="T69" fmla="*/ 2147483646 h 981"/>
              <a:gd name="T70" fmla="*/ 2147483646 w 1122"/>
              <a:gd name="T71" fmla="*/ 2147483646 h 981"/>
              <a:gd name="T72" fmla="*/ 2147483646 w 1122"/>
              <a:gd name="T73" fmla="*/ 2147483646 h 981"/>
              <a:gd name="T74" fmla="*/ 2147483646 w 1122"/>
              <a:gd name="T75" fmla="*/ 2147483646 h 981"/>
              <a:gd name="T76" fmla="*/ 2147483646 w 1122"/>
              <a:gd name="T77" fmla="*/ 2147483646 h 981"/>
              <a:gd name="T78" fmla="*/ 2147483646 w 1122"/>
              <a:gd name="T79" fmla="*/ 2147483646 h 981"/>
              <a:gd name="T80" fmla="*/ 2147483646 w 1122"/>
              <a:gd name="T81" fmla="*/ 2147483646 h 981"/>
              <a:gd name="T82" fmla="*/ 2147483646 w 1122"/>
              <a:gd name="T83" fmla="*/ 2147483646 h 981"/>
              <a:gd name="T84" fmla="*/ 2147483646 w 1122"/>
              <a:gd name="T85" fmla="*/ 2147483646 h 981"/>
              <a:gd name="T86" fmla="*/ 2147483646 w 1122"/>
              <a:gd name="T87" fmla="*/ 2147483646 h 981"/>
              <a:gd name="T88" fmla="*/ 2147483646 w 1122"/>
              <a:gd name="T89" fmla="*/ 2147483646 h 981"/>
              <a:gd name="T90" fmla="*/ 2147483646 w 1122"/>
              <a:gd name="T91" fmla="*/ 2147483646 h 981"/>
              <a:gd name="T92" fmla="*/ 2147483646 w 1122"/>
              <a:gd name="T93" fmla="*/ 2147483646 h 981"/>
              <a:gd name="T94" fmla="*/ 2147483646 w 1122"/>
              <a:gd name="T95" fmla="*/ 2147483646 h 981"/>
              <a:gd name="T96" fmla="*/ 2147483646 w 1122"/>
              <a:gd name="T97" fmla="*/ 2147483646 h 981"/>
              <a:gd name="T98" fmla="*/ 2147483646 w 1122"/>
              <a:gd name="T99" fmla="*/ 2147483646 h 981"/>
              <a:gd name="T100" fmla="*/ 2147483646 w 1122"/>
              <a:gd name="T101" fmla="*/ 2147483646 h 981"/>
              <a:gd name="T102" fmla="*/ 2147483646 w 1122"/>
              <a:gd name="T103" fmla="*/ 2147483646 h 981"/>
              <a:gd name="T104" fmla="*/ 2147483646 w 1122"/>
              <a:gd name="T105" fmla="*/ 2147483646 h 981"/>
              <a:gd name="T106" fmla="*/ 2147483646 w 1122"/>
              <a:gd name="T107" fmla="*/ 2147483646 h 981"/>
              <a:gd name="T108" fmla="*/ 2147483646 w 1122"/>
              <a:gd name="T109" fmla="*/ 2147483646 h 981"/>
              <a:gd name="T110" fmla="*/ 2147483646 w 1122"/>
              <a:gd name="T111" fmla="*/ 2147483646 h 9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22"/>
              <a:gd name="T169" fmla="*/ 0 h 981"/>
              <a:gd name="T170" fmla="*/ 1122 w 1122"/>
              <a:gd name="T171" fmla="*/ 981 h 98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22" h="981">
                <a:moveTo>
                  <a:pt x="986" y="98"/>
                </a:moveTo>
                <a:lnTo>
                  <a:pt x="964" y="84"/>
                </a:lnTo>
                <a:lnTo>
                  <a:pt x="941" y="72"/>
                </a:lnTo>
                <a:lnTo>
                  <a:pt x="918" y="61"/>
                </a:lnTo>
                <a:lnTo>
                  <a:pt x="894" y="52"/>
                </a:lnTo>
                <a:lnTo>
                  <a:pt x="870" y="42"/>
                </a:lnTo>
                <a:lnTo>
                  <a:pt x="847" y="35"/>
                </a:lnTo>
                <a:lnTo>
                  <a:pt x="821" y="28"/>
                </a:lnTo>
                <a:lnTo>
                  <a:pt x="796" y="21"/>
                </a:lnTo>
                <a:lnTo>
                  <a:pt x="770" y="15"/>
                </a:lnTo>
                <a:lnTo>
                  <a:pt x="744" y="11"/>
                </a:lnTo>
                <a:lnTo>
                  <a:pt x="715" y="8"/>
                </a:lnTo>
                <a:lnTo>
                  <a:pt x="687" y="4"/>
                </a:lnTo>
                <a:lnTo>
                  <a:pt x="657" y="3"/>
                </a:lnTo>
                <a:lnTo>
                  <a:pt x="627" y="1"/>
                </a:lnTo>
                <a:lnTo>
                  <a:pt x="594" y="0"/>
                </a:lnTo>
                <a:lnTo>
                  <a:pt x="562" y="0"/>
                </a:lnTo>
                <a:lnTo>
                  <a:pt x="528" y="0"/>
                </a:lnTo>
                <a:lnTo>
                  <a:pt x="496" y="1"/>
                </a:lnTo>
                <a:lnTo>
                  <a:pt x="465" y="3"/>
                </a:lnTo>
                <a:lnTo>
                  <a:pt x="436" y="4"/>
                </a:lnTo>
                <a:lnTo>
                  <a:pt x="407" y="8"/>
                </a:lnTo>
                <a:lnTo>
                  <a:pt x="378" y="11"/>
                </a:lnTo>
                <a:lnTo>
                  <a:pt x="352" y="15"/>
                </a:lnTo>
                <a:lnTo>
                  <a:pt x="326" y="21"/>
                </a:lnTo>
                <a:lnTo>
                  <a:pt x="300" y="28"/>
                </a:lnTo>
                <a:lnTo>
                  <a:pt x="275" y="35"/>
                </a:lnTo>
                <a:lnTo>
                  <a:pt x="252" y="42"/>
                </a:lnTo>
                <a:lnTo>
                  <a:pt x="227" y="52"/>
                </a:lnTo>
                <a:lnTo>
                  <a:pt x="203" y="61"/>
                </a:lnTo>
                <a:lnTo>
                  <a:pt x="181" y="72"/>
                </a:lnTo>
                <a:lnTo>
                  <a:pt x="157" y="84"/>
                </a:lnTo>
                <a:lnTo>
                  <a:pt x="135" y="98"/>
                </a:lnTo>
                <a:lnTo>
                  <a:pt x="94" y="127"/>
                </a:lnTo>
                <a:lnTo>
                  <a:pt x="63" y="160"/>
                </a:lnTo>
                <a:lnTo>
                  <a:pt x="39" y="196"/>
                </a:lnTo>
                <a:lnTo>
                  <a:pt x="22" y="233"/>
                </a:lnTo>
                <a:lnTo>
                  <a:pt x="11" y="269"/>
                </a:lnTo>
                <a:lnTo>
                  <a:pt x="4" y="304"/>
                </a:lnTo>
                <a:lnTo>
                  <a:pt x="1" y="336"/>
                </a:lnTo>
                <a:lnTo>
                  <a:pt x="0" y="364"/>
                </a:lnTo>
                <a:lnTo>
                  <a:pt x="1" y="386"/>
                </a:lnTo>
                <a:lnTo>
                  <a:pt x="6" y="405"/>
                </a:lnTo>
                <a:lnTo>
                  <a:pt x="11" y="421"/>
                </a:lnTo>
                <a:lnTo>
                  <a:pt x="20" y="432"/>
                </a:lnTo>
                <a:lnTo>
                  <a:pt x="30" y="442"/>
                </a:lnTo>
                <a:lnTo>
                  <a:pt x="43" y="447"/>
                </a:lnTo>
                <a:lnTo>
                  <a:pt x="57" y="453"/>
                </a:lnTo>
                <a:lnTo>
                  <a:pt x="73" y="456"/>
                </a:lnTo>
                <a:lnTo>
                  <a:pt x="86" y="457"/>
                </a:lnTo>
                <a:lnTo>
                  <a:pt x="99" y="457"/>
                </a:lnTo>
                <a:lnTo>
                  <a:pt x="113" y="456"/>
                </a:lnTo>
                <a:lnTo>
                  <a:pt x="127" y="453"/>
                </a:lnTo>
                <a:lnTo>
                  <a:pt x="142" y="450"/>
                </a:lnTo>
                <a:lnTo>
                  <a:pt x="155" y="447"/>
                </a:lnTo>
                <a:lnTo>
                  <a:pt x="168" y="442"/>
                </a:lnTo>
                <a:lnTo>
                  <a:pt x="183" y="438"/>
                </a:lnTo>
                <a:lnTo>
                  <a:pt x="195" y="432"/>
                </a:lnTo>
                <a:lnTo>
                  <a:pt x="208" y="426"/>
                </a:lnTo>
                <a:lnTo>
                  <a:pt x="220" y="421"/>
                </a:lnTo>
                <a:lnTo>
                  <a:pt x="231" y="414"/>
                </a:lnTo>
                <a:lnTo>
                  <a:pt x="241" y="408"/>
                </a:lnTo>
                <a:lnTo>
                  <a:pt x="250" y="403"/>
                </a:lnTo>
                <a:lnTo>
                  <a:pt x="258" y="396"/>
                </a:lnTo>
                <a:lnTo>
                  <a:pt x="265" y="390"/>
                </a:lnTo>
                <a:lnTo>
                  <a:pt x="276" y="379"/>
                </a:lnTo>
                <a:lnTo>
                  <a:pt x="286" y="368"/>
                </a:lnTo>
                <a:lnTo>
                  <a:pt x="294" y="357"/>
                </a:lnTo>
                <a:lnTo>
                  <a:pt x="300" y="346"/>
                </a:lnTo>
                <a:lnTo>
                  <a:pt x="304" y="336"/>
                </a:lnTo>
                <a:lnTo>
                  <a:pt x="308" y="325"/>
                </a:lnTo>
                <a:lnTo>
                  <a:pt x="309" y="315"/>
                </a:lnTo>
                <a:lnTo>
                  <a:pt x="308" y="305"/>
                </a:lnTo>
                <a:lnTo>
                  <a:pt x="302" y="283"/>
                </a:lnTo>
                <a:lnTo>
                  <a:pt x="297" y="255"/>
                </a:lnTo>
                <a:lnTo>
                  <a:pt x="294" y="231"/>
                </a:lnTo>
                <a:lnTo>
                  <a:pt x="300" y="216"/>
                </a:lnTo>
                <a:lnTo>
                  <a:pt x="310" y="215"/>
                </a:lnTo>
                <a:lnTo>
                  <a:pt x="318" y="222"/>
                </a:lnTo>
                <a:lnTo>
                  <a:pt x="323" y="237"/>
                </a:lnTo>
                <a:lnTo>
                  <a:pt x="327" y="259"/>
                </a:lnTo>
                <a:lnTo>
                  <a:pt x="328" y="295"/>
                </a:lnTo>
                <a:lnTo>
                  <a:pt x="326" y="332"/>
                </a:lnTo>
                <a:lnTo>
                  <a:pt x="322" y="365"/>
                </a:lnTo>
                <a:lnTo>
                  <a:pt x="317" y="389"/>
                </a:lnTo>
                <a:lnTo>
                  <a:pt x="312" y="401"/>
                </a:lnTo>
                <a:lnTo>
                  <a:pt x="302" y="419"/>
                </a:lnTo>
                <a:lnTo>
                  <a:pt x="290" y="440"/>
                </a:lnTo>
                <a:lnTo>
                  <a:pt x="275" y="464"/>
                </a:lnTo>
                <a:lnTo>
                  <a:pt x="258" y="489"/>
                </a:lnTo>
                <a:lnTo>
                  <a:pt x="243" y="513"/>
                </a:lnTo>
                <a:lnTo>
                  <a:pt x="227" y="535"/>
                </a:lnTo>
                <a:lnTo>
                  <a:pt x="213" y="553"/>
                </a:lnTo>
                <a:lnTo>
                  <a:pt x="200" y="574"/>
                </a:lnTo>
                <a:lnTo>
                  <a:pt x="185" y="606"/>
                </a:lnTo>
                <a:lnTo>
                  <a:pt x="170" y="644"/>
                </a:lnTo>
                <a:lnTo>
                  <a:pt x="154" y="686"/>
                </a:lnTo>
                <a:lnTo>
                  <a:pt x="138" y="730"/>
                </a:lnTo>
                <a:lnTo>
                  <a:pt x="126" y="772"/>
                </a:lnTo>
                <a:lnTo>
                  <a:pt x="116" y="810"/>
                </a:lnTo>
                <a:lnTo>
                  <a:pt x="110" y="840"/>
                </a:lnTo>
                <a:lnTo>
                  <a:pt x="107" y="882"/>
                </a:lnTo>
                <a:lnTo>
                  <a:pt x="108" y="916"/>
                </a:lnTo>
                <a:lnTo>
                  <a:pt x="113" y="941"/>
                </a:lnTo>
                <a:lnTo>
                  <a:pt x="124" y="957"/>
                </a:lnTo>
                <a:lnTo>
                  <a:pt x="139" y="970"/>
                </a:lnTo>
                <a:lnTo>
                  <a:pt x="159" y="977"/>
                </a:lnTo>
                <a:lnTo>
                  <a:pt x="185" y="980"/>
                </a:lnTo>
                <a:lnTo>
                  <a:pt x="217" y="981"/>
                </a:lnTo>
                <a:lnTo>
                  <a:pt x="235" y="981"/>
                </a:lnTo>
                <a:lnTo>
                  <a:pt x="255" y="981"/>
                </a:lnTo>
                <a:lnTo>
                  <a:pt x="277" y="981"/>
                </a:lnTo>
                <a:lnTo>
                  <a:pt x="301" y="981"/>
                </a:lnTo>
                <a:lnTo>
                  <a:pt x="326" y="981"/>
                </a:lnTo>
                <a:lnTo>
                  <a:pt x="352" y="981"/>
                </a:lnTo>
                <a:lnTo>
                  <a:pt x="378" y="981"/>
                </a:lnTo>
                <a:lnTo>
                  <a:pt x="404" y="981"/>
                </a:lnTo>
                <a:lnTo>
                  <a:pt x="430" y="981"/>
                </a:lnTo>
                <a:lnTo>
                  <a:pt x="455" y="981"/>
                </a:lnTo>
                <a:lnTo>
                  <a:pt x="477" y="981"/>
                </a:lnTo>
                <a:lnTo>
                  <a:pt x="499" y="981"/>
                </a:lnTo>
                <a:lnTo>
                  <a:pt x="518" y="981"/>
                </a:lnTo>
                <a:lnTo>
                  <a:pt x="533" y="981"/>
                </a:lnTo>
                <a:lnTo>
                  <a:pt x="546" y="981"/>
                </a:lnTo>
                <a:lnTo>
                  <a:pt x="555" y="981"/>
                </a:lnTo>
                <a:lnTo>
                  <a:pt x="555" y="872"/>
                </a:lnTo>
                <a:lnTo>
                  <a:pt x="535" y="871"/>
                </a:lnTo>
                <a:lnTo>
                  <a:pt x="514" y="867"/>
                </a:lnTo>
                <a:lnTo>
                  <a:pt x="495" y="860"/>
                </a:lnTo>
                <a:lnTo>
                  <a:pt x="477" y="851"/>
                </a:lnTo>
                <a:lnTo>
                  <a:pt x="459" y="842"/>
                </a:lnTo>
                <a:lnTo>
                  <a:pt x="444" y="828"/>
                </a:lnTo>
                <a:lnTo>
                  <a:pt x="428" y="814"/>
                </a:lnTo>
                <a:lnTo>
                  <a:pt x="413" y="797"/>
                </a:lnTo>
                <a:lnTo>
                  <a:pt x="401" y="779"/>
                </a:lnTo>
                <a:lnTo>
                  <a:pt x="389" y="761"/>
                </a:lnTo>
                <a:lnTo>
                  <a:pt x="380" y="740"/>
                </a:lnTo>
                <a:lnTo>
                  <a:pt x="371" y="718"/>
                </a:lnTo>
                <a:lnTo>
                  <a:pt x="364" y="694"/>
                </a:lnTo>
                <a:lnTo>
                  <a:pt x="359" y="670"/>
                </a:lnTo>
                <a:lnTo>
                  <a:pt x="356" y="645"/>
                </a:lnTo>
                <a:lnTo>
                  <a:pt x="355" y="620"/>
                </a:lnTo>
                <a:lnTo>
                  <a:pt x="356" y="595"/>
                </a:lnTo>
                <a:lnTo>
                  <a:pt x="359" y="570"/>
                </a:lnTo>
                <a:lnTo>
                  <a:pt x="364" y="546"/>
                </a:lnTo>
                <a:lnTo>
                  <a:pt x="371" y="523"/>
                </a:lnTo>
                <a:lnTo>
                  <a:pt x="380" y="500"/>
                </a:lnTo>
                <a:lnTo>
                  <a:pt x="389" y="479"/>
                </a:lnTo>
                <a:lnTo>
                  <a:pt x="401" y="461"/>
                </a:lnTo>
                <a:lnTo>
                  <a:pt x="413" y="443"/>
                </a:lnTo>
                <a:lnTo>
                  <a:pt x="428" y="426"/>
                </a:lnTo>
                <a:lnTo>
                  <a:pt x="444" y="412"/>
                </a:lnTo>
                <a:lnTo>
                  <a:pt x="459" y="399"/>
                </a:lnTo>
                <a:lnTo>
                  <a:pt x="477" y="389"/>
                </a:lnTo>
                <a:lnTo>
                  <a:pt x="495" y="380"/>
                </a:lnTo>
                <a:lnTo>
                  <a:pt x="514" y="373"/>
                </a:lnTo>
                <a:lnTo>
                  <a:pt x="535" y="369"/>
                </a:lnTo>
                <a:lnTo>
                  <a:pt x="555" y="368"/>
                </a:lnTo>
                <a:lnTo>
                  <a:pt x="555" y="241"/>
                </a:lnTo>
                <a:lnTo>
                  <a:pt x="546" y="241"/>
                </a:lnTo>
                <a:lnTo>
                  <a:pt x="536" y="241"/>
                </a:lnTo>
                <a:lnTo>
                  <a:pt x="524" y="242"/>
                </a:lnTo>
                <a:lnTo>
                  <a:pt x="513" y="242"/>
                </a:lnTo>
                <a:lnTo>
                  <a:pt x="503" y="242"/>
                </a:lnTo>
                <a:lnTo>
                  <a:pt x="493" y="244"/>
                </a:lnTo>
                <a:lnTo>
                  <a:pt x="484" y="244"/>
                </a:lnTo>
                <a:lnTo>
                  <a:pt x="477" y="244"/>
                </a:lnTo>
                <a:lnTo>
                  <a:pt x="467" y="237"/>
                </a:lnTo>
                <a:lnTo>
                  <a:pt x="462" y="220"/>
                </a:lnTo>
                <a:lnTo>
                  <a:pt x="460" y="203"/>
                </a:lnTo>
                <a:lnTo>
                  <a:pt x="465" y="195"/>
                </a:lnTo>
                <a:lnTo>
                  <a:pt x="471" y="194"/>
                </a:lnTo>
                <a:lnTo>
                  <a:pt x="478" y="194"/>
                </a:lnTo>
                <a:lnTo>
                  <a:pt x="489" y="194"/>
                </a:lnTo>
                <a:lnTo>
                  <a:pt x="501" y="194"/>
                </a:lnTo>
                <a:lnTo>
                  <a:pt x="514" y="194"/>
                </a:lnTo>
                <a:lnTo>
                  <a:pt x="530" y="195"/>
                </a:lnTo>
                <a:lnTo>
                  <a:pt x="546" y="195"/>
                </a:lnTo>
                <a:lnTo>
                  <a:pt x="562" y="195"/>
                </a:lnTo>
                <a:lnTo>
                  <a:pt x="577" y="195"/>
                </a:lnTo>
                <a:lnTo>
                  <a:pt x="593" y="195"/>
                </a:lnTo>
                <a:lnTo>
                  <a:pt x="608" y="194"/>
                </a:lnTo>
                <a:lnTo>
                  <a:pt x="621" y="194"/>
                </a:lnTo>
                <a:lnTo>
                  <a:pt x="633" y="194"/>
                </a:lnTo>
                <a:lnTo>
                  <a:pt x="644" y="194"/>
                </a:lnTo>
                <a:lnTo>
                  <a:pt x="651" y="194"/>
                </a:lnTo>
                <a:lnTo>
                  <a:pt x="657" y="195"/>
                </a:lnTo>
                <a:lnTo>
                  <a:pt x="662" y="203"/>
                </a:lnTo>
                <a:lnTo>
                  <a:pt x="662" y="220"/>
                </a:lnTo>
                <a:lnTo>
                  <a:pt x="655" y="237"/>
                </a:lnTo>
                <a:lnTo>
                  <a:pt x="645" y="244"/>
                </a:lnTo>
                <a:lnTo>
                  <a:pt x="637" y="244"/>
                </a:lnTo>
                <a:lnTo>
                  <a:pt x="628" y="244"/>
                </a:lnTo>
                <a:lnTo>
                  <a:pt x="617" y="242"/>
                </a:lnTo>
                <a:lnTo>
                  <a:pt x="605" y="242"/>
                </a:lnTo>
                <a:lnTo>
                  <a:pt x="593" y="242"/>
                </a:lnTo>
                <a:lnTo>
                  <a:pt x="581" y="241"/>
                </a:lnTo>
                <a:lnTo>
                  <a:pt x="571" y="241"/>
                </a:lnTo>
                <a:lnTo>
                  <a:pt x="562" y="241"/>
                </a:lnTo>
                <a:lnTo>
                  <a:pt x="560" y="241"/>
                </a:lnTo>
                <a:lnTo>
                  <a:pt x="558" y="241"/>
                </a:lnTo>
                <a:lnTo>
                  <a:pt x="557" y="241"/>
                </a:lnTo>
                <a:lnTo>
                  <a:pt x="555" y="241"/>
                </a:lnTo>
                <a:lnTo>
                  <a:pt x="555" y="368"/>
                </a:lnTo>
                <a:lnTo>
                  <a:pt x="556" y="368"/>
                </a:lnTo>
                <a:lnTo>
                  <a:pt x="557" y="368"/>
                </a:lnTo>
                <a:lnTo>
                  <a:pt x="558" y="368"/>
                </a:lnTo>
                <a:lnTo>
                  <a:pt x="580" y="369"/>
                </a:lnTo>
                <a:lnTo>
                  <a:pt x="600" y="373"/>
                </a:lnTo>
                <a:lnTo>
                  <a:pt x="619" y="379"/>
                </a:lnTo>
                <a:lnTo>
                  <a:pt x="638" y="387"/>
                </a:lnTo>
                <a:lnTo>
                  <a:pt x="656" y="399"/>
                </a:lnTo>
                <a:lnTo>
                  <a:pt x="673" y="411"/>
                </a:lnTo>
                <a:lnTo>
                  <a:pt x="688" y="425"/>
                </a:lnTo>
                <a:lnTo>
                  <a:pt x="703" y="442"/>
                </a:lnTo>
                <a:lnTo>
                  <a:pt x="717" y="460"/>
                </a:lnTo>
                <a:lnTo>
                  <a:pt x="728" y="479"/>
                </a:lnTo>
                <a:lnTo>
                  <a:pt x="738" y="500"/>
                </a:lnTo>
                <a:lnTo>
                  <a:pt x="747" y="523"/>
                </a:lnTo>
                <a:lnTo>
                  <a:pt x="754" y="545"/>
                </a:lnTo>
                <a:lnTo>
                  <a:pt x="758" y="570"/>
                </a:lnTo>
                <a:lnTo>
                  <a:pt x="761" y="594"/>
                </a:lnTo>
                <a:lnTo>
                  <a:pt x="763" y="620"/>
                </a:lnTo>
                <a:lnTo>
                  <a:pt x="761" y="647"/>
                </a:lnTo>
                <a:lnTo>
                  <a:pt x="758" y="670"/>
                </a:lnTo>
                <a:lnTo>
                  <a:pt x="754" y="695"/>
                </a:lnTo>
                <a:lnTo>
                  <a:pt x="747" y="718"/>
                </a:lnTo>
                <a:lnTo>
                  <a:pt x="738" y="740"/>
                </a:lnTo>
                <a:lnTo>
                  <a:pt x="728" y="761"/>
                </a:lnTo>
                <a:lnTo>
                  <a:pt x="717" y="780"/>
                </a:lnTo>
                <a:lnTo>
                  <a:pt x="703" y="798"/>
                </a:lnTo>
                <a:lnTo>
                  <a:pt x="688" y="815"/>
                </a:lnTo>
                <a:lnTo>
                  <a:pt x="673" y="829"/>
                </a:lnTo>
                <a:lnTo>
                  <a:pt x="656" y="842"/>
                </a:lnTo>
                <a:lnTo>
                  <a:pt x="638" y="853"/>
                </a:lnTo>
                <a:lnTo>
                  <a:pt x="619" y="861"/>
                </a:lnTo>
                <a:lnTo>
                  <a:pt x="600" y="867"/>
                </a:lnTo>
                <a:lnTo>
                  <a:pt x="580" y="871"/>
                </a:lnTo>
                <a:lnTo>
                  <a:pt x="558" y="872"/>
                </a:lnTo>
                <a:lnTo>
                  <a:pt x="557" y="872"/>
                </a:lnTo>
                <a:lnTo>
                  <a:pt x="556" y="872"/>
                </a:lnTo>
                <a:lnTo>
                  <a:pt x="555" y="872"/>
                </a:lnTo>
                <a:lnTo>
                  <a:pt x="555" y="981"/>
                </a:lnTo>
                <a:lnTo>
                  <a:pt x="558" y="981"/>
                </a:lnTo>
                <a:lnTo>
                  <a:pt x="560" y="981"/>
                </a:lnTo>
                <a:lnTo>
                  <a:pt x="562" y="981"/>
                </a:lnTo>
                <a:lnTo>
                  <a:pt x="564" y="981"/>
                </a:lnTo>
                <a:lnTo>
                  <a:pt x="573" y="981"/>
                </a:lnTo>
                <a:lnTo>
                  <a:pt x="585" y="981"/>
                </a:lnTo>
                <a:lnTo>
                  <a:pt x="602" y="981"/>
                </a:lnTo>
                <a:lnTo>
                  <a:pt x="622" y="981"/>
                </a:lnTo>
                <a:lnTo>
                  <a:pt x="645" y="981"/>
                </a:lnTo>
                <a:lnTo>
                  <a:pt x="671" y="981"/>
                </a:lnTo>
                <a:lnTo>
                  <a:pt x="697" y="981"/>
                </a:lnTo>
                <a:lnTo>
                  <a:pt x="726" y="981"/>
                </a:lnTo>
                <a:lnTo>
                  <a:pt x="754" y="981"/>
                </a:lnTo>
                <a:lnTo>
                  <a:pt x="783" y="981"/>
                </a:lnTo>
                <a:lnTo>
                  <a:pt x="811" y="981"/>
                </a:lnTo>
                <a:lnTo>
                  <a:pt x="838" y="981"/>
                </a:lnTo>
                <a:lnTo>
                  <a:pt x="863" y="981"/>
                </a:lnTo>
                <a:lnTo>
                  <a:pt x="885" y="981"/>
                </a:lnTo>
                <a:lnTo>
                  <a:pt x="905" y="981"/>
                </a:lnTo>
                <a:lnTo>
                  <a:pt x="937" y="980"/>
                </a:lnTo>
                <a:lnTo>
                  <a:pt x="961" y="977"/>
                </a:lnTo>
                <a:lnTo>
                  <a:pt x="983" y="970"/>
                </a:lnTo>
                <a:lnTo>
                  <a:pt x="997" y="957"/>
                </a:lnTo>
                <a:lnTo>
                  <a:pt x="1009" y="941"/>
                </a:lnTo>
                <a:lnTo>
                  <a:pt x="1013" y="916"/>
                </a:lnTo>
                <a:lnTo>
                  <a:pt x="1014" y="882"/>
                </a:lnTo>
                <a:lnTo>
                  <a:pt x="1011" y="840"/>
                </a:lnTo>
                <a:lnTo>
                  <a:pt x="1005" y="810"/>
                </a:lnTo>
                <a:lnTo>
                  <a:pt x="995" y="772"/>
                </a:lnTo>
                <a:lnTo>
                  <a:pt x="983" y="730"/>
                </a:lnTo>
                <a:lnTo>
                  <a:pt x="968" y="686"/>
                </a:lnTo>
                <a:lnTo>
                  <a:pt x="951" y="644"/>
                </a:lnTo>
                <a:lnTo>
                  <a:pt x="936" y="606"/>
                </a:lnTo>
                <a:lnTo>
                  <a:pt x="921" y="574"/>
                </a:lnTo>
                <a:lnTo>
                  <a:pt x="907" y="553"/>
                </a:lnTo>
                <a:lnTo>
                  <a:pt x="894" y="535"/>
                </a:lnTo>
                <a:lnTo>
                  <a:pt x="878" y="513"/>
                </a:lnTo>
                <a:lnTo>
                  <a:pt x="863" y="489"/>
                </a:lnTo>
                <a:lnTo>
                  <a:pt x="846" y="464"/>
                </a:lnTo>
                <a:lnTo>
                  <a:pt x="831" y="440"/>
                </a:lnTo>
                <a:lnTo>
                  <a:pt x="819" y="419"/>
                </a:lnTo>
                <a:lnTo>
                  <a:pt x="809" y="401"/>
                </a:lnTo>
                <a:lnTo>
                  <a:pt x="804" y="389"/>
                </a:lnTo>
                <a:lnTo>
                  <a:pt x="799" y="365"/>
                </a:lnTo>
                <a:lnTo>
                  <a:pt x="795" y="332"/>
                </a:lnTo>
                <a:lnTo>
                  <a:pt x="794" y="295"/>
                </a:lnTo>
                <a:lnTo>
                  <a:pt x="794" y="259"/>
                </a:lnTo>
                <a:lnTo>
                  <a:pt x="797" y="237"/>
                </a:lnTo>
                <a:lnTo>
                  <a:pt x="803" y="222"/>
                </a:lnTo>
                <a:lnTo>
                  <a:pt x="811" y="215"/>
                </a:lnTo>
                <a:lnTo>
                  <a:pt x="821" y="216"/>
                </a:lnTo>
                <a:lnTo>
                  <a:pt x="827" y="231"/>
                </a:lnTo>
                <a:lnTo>
                  <a:pt x="824" y="255"/>
                </a:lnTo>
                <a:lnTo>
                  <a:pt x="819" y="283"/>
                </a:lnTo>
                <a:lnTo>
                  <a:pt x="813" y="305"/>
                </a:lnTo>
                <a:lnTo>
                  <a:pt x="812" y="315"/>
                </a:lnTo>
                <a:lnTo>
                  <a:pt x="813" y="325"/>
                </a:lnTo>
                <a:lnTo>
                  <a:pt x="817" y="336"/>
                </a:lnTo>
                <a:lnTo>
                  <a:pt x="821" y="346"/>
                </a:lnTo>
                <a:lnTo>
                  <a:pt x="827" y="357"/>
                </a:lnTo>
                <a:lnTo>
                  <a:pt x="834" y="368"/>
                </a:lnTo>
                <a:lnTo>
                  <a:pt x="845" y="379"/>
                </a:lnTo>
                <a:lnTo>
                  <a:pt x="856" y="390"/>
                </a:lnTo>
                <a:lnTo>
                  <a:pt x="863" y="396"/>
                </a:lnTo>
                <a:lnTo>
                  <a:pt x="870" y="403"/>
                </a:lnTo>
                <a:lnTo>
                  <a:pt x="879" y="408"/>
                </a:lnTo>
                <a:lnTo>
                  <a:pt x="890" y="414"/>
                </a:lnTo>
                <a:lnTo>
                  <a:pt x="901" y="421"/>
                </a:lnTo>
                <a:lnTo>
                  <a:pt x="913" y="426"/>
                </a:lnTo>
                <a:lnTo>
                  <a:pt x="925" y="432"/>
                </a:lnTo>
                <a:lnTo>
                  <a:pt x="939" y="438"/>
                </a:lnTo>
                <a:lnTo>
                  <a:pt x="952" y="442"/>
                </a:lnTo>
                <a:lnTo>
                  <a:pt x="966" y="447"/>
                </a:lnTo>
                <a:lnTo>
                  <a:pt x="980" y="450"/>
                </a:lnTo>
                <a:lnTo>
                  <a:pt x="994" y="453"/>
                </a:lnTo>
                <a:lnTo>
                  <a:pt x="1009" y="456"/>
                </a:lnTo>
                <a:lnTo>
                  <a:pt x="1022" y="457"/>
                </a:lnTo>
                <a:lnTo>
                  <a:pt x="1036" y="457"/>
                </a:lnTo>
                <a:lnTo>
                  <a:pt x="1048" y="456"/>
                </a:lnTo>
                <a:lnTo>
                  <a:pt x="1064" y="453"/>
                </a:lnTo>
                <a:lnTo>
                  <a:pt x="1078" y="447"/>
                </a:lnTo>
                <a:lnTo>
                  <a:pt x="1091" y="442"/>
                </a:lnTo>
                <a:lnTo>
                  <a:pt x="1102" y="432"/>
                </a:lnTo>
                <a:lnTo>
                  <a:pt x="1110" y="421"/>
                </a:lnTo>
                <a:lnTo>
                  <a:pt x="1116" y="405"/>
                </a:lnTo>
                <a:lnTo>
                  <a:pt x="1121" y="386"/>
                </a:lnTo>
                <a:lnTo>
                  <a:pt x="1122" y="364"/>
                </a:lnTo>
                <a:lnTo>
                  <a:pt x="1121" y="336"/>
                </a:lnTo>
                <a:lnTo>
                  <a:pt x="1118" y="304"/>
                </a:lnTo>
                <a:lnTo>
                  <a:pt x="1111" y="269"/>
                </a:lnTo>
                <a:lnTo>
                  <a:pt x="1100" y="233"/>
                </a:lnTo>
                <a:lnTo>
                  <a:pt x="1082" y="196"/>
                </a:lnTo>
                <a:lnTo>
                  <a:pt x="1058" y="160"/>
                </a:lnTo>
                <a:lnTo>
                  <a:pt x="1027" y="127"/>
                </a:lnTo>
                <a:lnTo>
                  <a:pt x="986" y="98"/>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4201608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26"/>
          <p:cNvSpPr>
            <a:spLocks noGrp="1" noChangeArrowheads="1"/>
          </p:cNvSpPr>
          <p:nvPr>
            <p:ph type="title"/>
          </p:nvPr>
        </p:nvSpPr>
        <p:spPr>
          <a:xfrm>
            <a:off x="1524000" y="0"/>
            <a:ext cx="9144000" cy="1055688"/>
          </a:xfrm>
        </p:spPr>
        <p:txBody>
          <a:bodyPr/>
          <a:lstStyle/>
          <a:p>
            <a:pPr algn="ctr" eaLnBrk="1" hangingPunct="1"/>
            <a:r>
              <a:rPr lang="en-US" altLang="zh-CN" sz="4000" dirty="0">
                <a:solidFill>
                  <a:srgbClr val="FF0000"/>
                </a:solidFill>
              </a:rPr>
              <a:t>Lecture Review</a:t>
            </a:r>
            <a:r>
              <a:rPr lang="zh-CN" altLang="en-US" dirty="0">
                <a:solidFill>
                  <a:srgbClr val="FF0000"/>
                </a:solidFill>
              </a:rPr>
              <a:t> </a:t>
            </a:r>
          </a:p>
        </p:txBody>
      </p:sp>
      <p:sp>
        <p:nvSpPr>
          <p:cNvPr id="72707" name="Rectangle 1027"/>
          <p:cNvSpPr>
            <a:spLocks noGrp="1" noChangeArrowheads="1"/>
          </p:cNvSpPr>
          <p:nvPr>
            <p:ph idx="1"/>
          </p:nvPr>
        </p:nvSpPr>
        <p:spPr>
          <a:xfrm>
            <a:off x="2209800" y="1447800"/>
            <a:ext cx="7772400" cy="4876800"/>
          </a:xfrm>
        </p:spPr>
        <p:txBody>
          <a:bodyPr/>
          <a:lstStyle/>
          <a:p>
            <a:pPr algn="l" eaLnBrk="1" hangingPunct="1">
              <a:buFont typeface="Wingdings" pitchFamily="2" charset="2"/>
              <a:buChar char="v"/>
            </a:pPr>
            <a:r>
              <a:rPr lang="en-US" altLang="zh-CN" sz="3600" dirty="0"/>
              <a:t>Connection oriented and connectionless service</a:t>
            </a:r>
          </a:p>
          <a:p>
            <a:pPr algn="l" eaLnBrk="1" hangingPunct="1">
              <a:buFont typeface="Wingdings" pitchFamily="2" charset="2"/>
              <a:buChar char="v"/>
            </a:pPr>
            <a:r>
              <a:rPr lang="en-US" altLang="zh-CN" sz="3600" dirty="0"/>
              <a:t>Layers, protocols and interfaces</a:t>
            </a:r>
          </a:p>
          <a:p>
            <a:pPr algn="l" eaLnBrk="1" hangingPunct="1">
              <a:buFont typeface="Wingdings" pitchFamily="2" charset="2"/>
              <a:buChar char="v"/>
            </a:pPr>
            <a:r>
              <a:rPr lang="en-US" altLang="zh-CN" sz="3600" dirty="0"/>
              <a:t>Service primitives – examples</a:t>
            </a:r>
          </a:p>
          <a:p>
            <a:pPr algn="l" eaLnBrk="1" hangingPunct="1">
              <a:buFont typeface="Wingdings" pitchFamily="2" charset="2"/>
              <a:buChar char="v"/>
            </a:pPr>
            <a:r>
              <a:rPr lang="en-US" altLang="zh-CN" sz="3600" dirty="0"/>
              <a:t>Distinguish service and protocols</a:t>
            </a:r>
          </a:p>
          <a:p>
            <a:pPr algn="l" eaLnBrk="1" hangingPunct="1">
              <a:buFont typeface="Wingdings" pitchFamily="2" charset="2"/>
              <a:buChar char="v"/>
            </a:pPr>
            <a:r>
              <a:rPr lang="en-US" altLang="zh-CN" sz="3600" dirty="0"/>
              <a:t>7 layers of the OSI\RM</a:t>
            </a:r>
          </a:p>
          <a:p>
            <a:pPr algn="l" eaLnBrk="1" hangingPunct="1">
              <a:buFont typeface="Wingdings" pitchFamily="2" charset="2"/>
              <a:buChar char="v"/>
            </a:pPr>
            <a:r>
              <a:rPr lang="en-US" altLang="zh-CN" sz="3600" dirty="0"/>
              <a:t>Media layers and host layers</a:t>
            </a:r>
            <a:endParaRPr lang="zh-CN" altLang="en-US" sz="3600"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sz="1800" b="1" dirty="0">
              <a:ea typeface="楷体_GB2312" pitchFamily="49" charset="-122"/>
            </a:endParaRPr>
          </a:p>
          <a:p>
            <a:pPr eaLnBrk="1" hangingPunct="1"/>
            <a:endParaRPr lang="zh-CN" altLang="en-US" sz="1800" b="1" dirty="0">
              <a:ea typeface="楷体_GB2312" pitchFamily="49" charset="-122"/>
            </a:endParaRPr>
          </a:p>
          <a:p>
            <a:pPr eaLnBrk="1" hangingPunct="1"/>
            <a:endParaRPr lang="zh-CN" altLang="en-US" sz="1800" b="1" dirty="0">
              <a:ea typeface="楷体_GB2312" pitchFamily="49" charset="-122"/>
            </a:endParaRPr>
          </a:p>
        </p:txBody>
      </p:sp>
      <p:sp>
        <p:nvSpPr>
          <p:cNvPr id="72708" name="Rectangle 1028"/>
          <p:cNvSpPr>
            <a:spLocks noChangeArrowheads="1"/>
          </p:cNvSpPr>
          <p:nvPr/>
        </p:nvSpPr>
        <p:spPr bwMode="auto">
          <a:xfrm>
            <a:off x="3957638" y="20907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
        <p:nvSpPr>
          <p:cNvPr id="72709" name="Rectangle 1029"/>
          <p:cNvSpPr>
            <a:spLocks noChangeArrowheads="1"/>
          </p:cNvSpPr>
          <p:nvPr/>
        </p:nvSpPr>
        <p:spPr bwMode="auto">
          <a:xfrm>
            <a:off x="3890963" y="20335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pic>
        <p:nvPicPr>
          <p:cNvPr id="727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3850" y="100013"/>
            <a:ext cx="10287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26"/>
          <p:cNvSpPr>
            <a:spLocks noGrp="1" noChangeArrowheads="1"/>
          </p:cNvSpPr>
          <p:nvPr>
            <p:ph type="title"/>
          </p:nvPr>
        </p:nvSpPr>
        <p:spPr>
          <a:xfrm>
            <a:off x="1524000" y="0"/>
            <a:ext cx="9144000" cy="1055688"/>
          </a:xfrm>
        </p:spPr>
        <p:txBody>
          <a:bodyPr/>
          <a:lstStyle/>
          <a:p>
            <a:pPr algn="ctr" eaLnBrk="1" hangingPunct="1"/>
            <a:r>
              <a:rPr lang="en-US" altLang="zh-CN" sz="4000" dirty="0">
                <a:solidFill>
                  <a:srgbClr val="FF0000"/>
                </a:solidFill>
              </a:rPr>
              <a:t>Lecture Review</a:t>
            </a:r>
            <a:r>
              <a:rPr lang="zh-CN" altLang="en-US" dirty="0">
                <a:solidFill>
                  <a:srgbClr val="FF0000"/>
                </a:solidFill>
              </a:rPr>
              <a:t> </a:t>
            </a:r>
          </a:p>
        </p:txBody>
      </p:sp>
      <p:sp>
        <p:nvSpPr>
          <p:cNvPr id="73731" name="Rectangle 1028"/>
          <p:cNvSpPr>
            <a:spLocks noChangeArrowheads="1"/>
          </p:cNvSpPr>
          <p:nvPr/>
        </p:nvSpPr>
        <p:spPr bwMode="auto">
          <a:xfrm>
            <a:off x="3957638" y="20907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
        <p:nvSpPr>
          <p:cNvPr id="73732" name="Rectangle 1029"/>
          <p:cNvSpPr>
            <a:spLocks noChangeArrowheads="1"/>
          </p:cNvSpPr>
          <p:nvPr/>
        </p:nvSpPr>
        <p:spPr bwMode="auto">
          <a:xfrm>
            <a:off x="3890963" y="20335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pic>
        <p:nvPicPr>
          <p:cNvPr id="7373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3850" y="100013"/>
            <a:ext cx="10287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9BCEB8C6-463B-3348-8BC8-EA7D07640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888" y="1182770"/>
            <a:ext cx="7041039" cy="528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6"/>
          <p:cNvSpPr>
            <a:spLocks noGrp="1" noChangeArrowheads="1"/>
          </p:cNvSpPr>
          <p:nvPr>
            <p:ph type="title"/>
          </p:nvPr>
        </p:nvSpPr>
        <p:spPr>
          <a:xfrm>
            <a:off x="1524000" y="0"/>
            <a:ext cx="9144000" cy="1055688"/>
          </a:xfrm>
        </p:spPr>
        <p:txBody>
          <a:bodyPr/>
          <a:lstStyle/>
          <a:p>
            <a:pPr algn="ctr" eaLnBrk="1" hangingPunct="1"/>
            <a:r>
              <a:rPr lang="en-US" altLang="zh-CN" sz="4000" dirty="0">
                <a:solidFill>
                  <a:srgbClr val="FF0000"/>
                </a:solidFill>
              </a:rPr>
              <a:t>Lecture Review</a:t>
            </a:r>
            <a:r>
              <a:rPr lang="zh-CN" altLang="en-US" dirty="0">
                <a:solidFill>
                  <a:srgbClr val="FF0000"/>
                </a:solidFill>
              </a:rPr>
              <a:t> </a:t>
            </a:r>
          </a:p>
        </p:txBody>
      </p:sp>
      <p:sp>
        <p:nvSpPr>
          <p:cNvPr id="74755" name="Rectangle 1028"/>
          <p:cNvSpPr>
            <a:spLocks noChangeArrowheads="1"/>
          </p:cNvSpPr>
          <p:nvPr/>
        </p:nvSpPr>
        <p:spPr bwMode="auto">
          <a:xfrm>
            <a:off x="3957638" y="20907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
        <p:nvSpPr>
          <p:cNvPr id="74756" name="Rectangle 1029"/>
          <p:cNvSpPr>
            <a:spLocks noChangeArrowheads="1"/>
          </p:cNvSpPr>
          <p:nvPr/>
        </p:nvSpPr>
        <p:spPr bwMode="auto">
          <a:xfrm>
            <a:off x="3890963" y="20335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pic>
        <p:nvPicPr>
          <p:cNvPr id="7475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7334" y="1408907"/>
            <a:ext cx="4465637"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Rounded Rectangle 8"/>
          <p:cNvSpPr>
            <a:spLocks noChangeArrowheads="1"/>
          </p:cNvSpPr>
          <p:nvPr/>
        </p:nvSpPr>
        <p:spPr bwMode="auto">
          <a:xfrm>
            <a:off x="6132514" y="6111876"/>
            <a:ext cx="4535487" cy="746125"/>
          </a:xfrm>
          <a:prstGeom prst="roundRect">
            <a:avLst>
              <a:gd name="adj" fmla="val 16667"/>
            </a:avLst>
          </a:prstGeom>
          <a:solidFill>
            <a:schemeClr val="bg1"/>
          </a:solidFill>
          <a:ln w="9525" algn="ctr">
            <a:solidFill>
              <a:schemeClr val="tx1"/>
            </a:solidFill>
            <a:round/>
            <a:headEnd/>
            <a:tailEnd/>
          </a:ln>
        </p:spPr>
        <p:txBody>
          <a:bodyPr/>
          <a:lstStyle/>
          <a:p>
            <a:r>
              <a:rPr lang="zh-CN" altLang="en-US" b="1"/>
              <a:t>物理层的特征参数包括电压、数据传输率、最大传输距离和物理连接介质等。</a:t>
            </a:r>
          </a:p>
          <a:p>
            <a:endParaRPr lang="en-US" altLang="zh-CN"/>
          </a:p>
        </p:txBody>
      </p:sp>
      <p:sp>
        <p:nvSpPr>
          <p:cNvPr id="74759" name="Rounded Rectangle 9"/>
          <p:cNvSpPr>
            <a:spLocks noChangeArrowheads="1"/>
          </p:cNvSpPr>
          <p:nvPr/>
        </p:nvSpPr>
        <p:spPr bwMode="auto">
          <a:xfrm>
            <a:off x="6132514" y="5194301"/>
            <a:ext cx="4535487" cy="917575"/>
          </a:xfrm>
          <a:prstGeom prst="roundRect">
            <a:avLst>
              <a:gd name="adj" fmla="val 16667"/>
            </a:avLst>
          </a:prstGeom>
          <a:solidFill>
            <a:schemeClr val="bg1"/>
          </a:solidFill>
          <a:ln w="9525" algn="ctr">
            <a:solidFill>
              <a:schemeClr val="tx1"/>
            </a:solidFill>
            <a:round/>
            <a:headEnd/>
            <a:tailEnd/>
          </a:ln>
        </p:spPr>
        <p:txBody>
          <a:bodyPr/>
          <a:lstStyle/>
          <a:p>
            <a:r>
              <a:rPr lang="zh-CN" altLang="en-US" b="1"/>
              <a:t>数据链路层包括物理地址、网络拓扑结构、错误警告机制、所传数据帧的排序和流量控制等。</a:t>
            </a:r>
          </a:p>
          <a:p>
            <a:endParaRPr lang="en-US" altLang="zh-CN"/>
          </a:p>
        </p:txBody>
      </p:sp>
      <p:sp>
        <p:nvSpPr>
          <p:cNvPr id="74760" name="Rounded Rectangle 10"/>
          <p:cNvSpPr>
            <a:spLocks noChangeArrowheads="1"/>
          </p:cNvSpPr>
          <p:nvPr/>
        </p:nvSpPr>
        <p:spPr bwMode="auto">
          <a:xfrm>
            <a:off x="6132514" y="4391026"/>
            <a:ext cx="4535487" cy="803275"/>
          </a:xfrm>
          <a:prstGeom prst="roundRect">
            <a:avLst>
              <a:gd name="adj" fmla="val 16667"/>
            </a:avLst>
          </a:prstGeom>
          <a:solidFill>
            <a:schemeClr val="bg1"/>
          </a:solidFill>
          <a:ln w="9525" algn="ctr">
            <a:solidFill>
              <a:schemeClr val="tx1"/>
            </a:solidFill>
            <a:round/>
            <a:headEnd/>
            <a:tailEnd/>
          </a:ln>
        </p:spPr>
        <p:txBody>
          <a:bodyPr/>
          <a:lstStyle/>
          <a:p>
            <a:r>
              <a:rPr lang="zh-CN" altLang="en-US" b="1"/>
              <a:t>网络层实现路由、拥塞控制、创建逻辑数据链路及异构网络互联。</a:t>
            </a:r>
          </a:p>
        </p:txBody>
      </p:sp>
      <p:sp>
        <p:nvSpPr>
          <p:cNvPr id="74761" name="Rounded Rectangle 11"/>
          <p:cNvSpPr>
            <a:spLocks noChangeArrowheads="1"/>
          </p:cNvSpPr>
          <p:nvPr/>
        </p:nvSpPr>
        <p:spPr bwMode="auto">
          <a:xfrm>
            <a:off x="6132514" y="3589339"/>
            <a:ext cx="4535487" cy="801687"/>
          </a:xfrm>
          <a:prstGeom prst="roundRect">
            <a:avLst>
              <a:gd name="adj" fmla="val 16667"/>
            </a:avLst>
          </a:prstGeom>
          <a:solidFill>
            <a:schemeClr val="bg1"/>
          </a:solidFill>
          <a:ln w="9525" algn="ctr">
            <a:solidFill>
              <a:schemeClr val="tx1"/>
            </a:solidFill>
            <a:round/>
            <a:headEnd/>
            <a:tailEnd/>
          </a:ln>
        </p:spPr>
        <p:txBody>
          <a:bodyPr/>
          <a:lstStyle/>
          <a:p>
            <a:r>
              <a:rPr lang="zh-CN" altLang="en-US" b="1"/>
              <a:t>传输层承上启下，提供端到端服务，处理</a:t>
            </a:r>
            <a:r>
              <a:rPr lang="zh-CN" altLang="en-US" b="1">
                <a:latin typeface="楷体_GB2312" pitchFamily="49" charset="-122"/>
                <a:ea typeface="楷体_GB2312" pitchFamily="49" charset="-122"/>
              </a:rPr>
              <a:t>处理数据包错误、数据包次序等传输问题。</a:t>
            </a:r>
            <a:endParaRPr lang="zh-CN" altLang="en-US" b="1"/>
          </a:p>
        </p:txBody>
      </p:sp>
      <p:sp>
        <p:nvSpPr>
          <p:cNvPr id="74762" name="Rounded Rectangle 12"/>
          <p:cNvSpPr>
            <a:spLocks noChangeArrowheads="1"/>
          </p:cNvSpPr>
          <p:nvPr/>
        </p:nvSpPr>
        <p:spPr bwMode="auto">
          <a:xfrm>
            <a:off x="6132514" y="2787650"/>
            <a:ext cx="4535487" cy="801688"/>
          </a:xfrm>
          <a:prstGeom prst="roundRect">
            <a:avLst>
              <a:gd name="adj" fmla="val 16667"/>
            </a:avLst>
          </a:prstGeom>
          <a:solidFill>
            <a:schemeClr val="bg1"/>
          </a:solidFill>
          <a:ln w="9525" algn="ctr">
            <a:solidFill>
              <a:schemeClr val="tx1"/>
            </a:solidFill>
            <a:round/>
            <a:headEnd/>
            <a:tailEnd/>
          </a:ln>
        </p:spPr>
        <p:txBody>
          <a:bodyPr/>
          <a:lstStyle/>
          <a:p>
            <a:r>
              <a:rPr lang="zh-CN" altLang="en-US" b="1"/>
              <a:t>会话层为用户之间建立会话，包括对话控制令牌管理及同步功能。</a:t>
            </a:r>
          </a:p>
        </p:txBody>
      </p:sp>
      <p:sp>
        <p:nvSpPr>
          <p:cNvPr id="74763" name="Rounded Rectangle 13"/>
          <p:cNvSpPr>
            <a:spLocks noChangeArrowheads="1"/>
          </p:cNvSpPr>
          <p:nvPr/>
        </p:nvSpPr>
        <p:spPr bwMode="auto">
          <a:xfrm>
            <a:off x="6132514" y="1985964"/>
            <a:ext cx="4535487" cy="801687"/>
          </a:xfrm>
          <a:prstGeom prst="roundRect">
            <a:avLst>
              <a:gd name="adj" fmla="val 16667"/>
            </a:avLst>
          </a:prstGeom>
          <a:solidFill>
            <a:schemeClr val="bg1"/>
          </a:solidFill>
          <a:ln w="9525" algn="ctr">
            <a:solidFill>
              <a:schemeClr val="tx1"/>
            </a:solidFill>
            <a:round/>
            <a:headEnd/>
            <a:tailEnd/>
          </a:ln>
        </p:spPr>
        <p:txBody>
          <a:bodyPr/>
          <a:lstStyle/>
          <a:p>
            <a:r>
              <a:rPr lang="zh-CN" altLang="en-US" b="1"/>
              <a:t>表示层关注信息的语法、语义，</a:t>
            </a:r>
            <a:r>
              <a:rPr lang="en-US" altLang="zh-CN" b="1"/>
              <a:t>e.g. </a:t>
            </a:r>
            <a:r>
              <a:rPr lang="zh-CN" altLang="en-US" b="1"/>
              <a:t>数据格式变化、加密、解密、压缩、解压。</a:t>
            </a:r>
            <a:r>
              <a:rPr lang="en-US" altLang="zh-CN" b="1"/>
              <a:t> </a:t>
            </a:r>
            <a:endParaRPr lang="zh-CN" altLang="en-US" b="1"/>
          </a:p>
        </p:txBody>
      </p:sp>
      <p:sp>
        <p:nvSpPr>
          <p:cNvPr id="74764" name="Rounded Rectangle 14"/>
          <p:cNvSpPr>
            <a:spLocks noChangeArrowheads="1"/>
          </p:cNvSpPr>
          <p:nvPr/>
        </p:nvSpPr>
        <p:spPr bwMode="auto">
          <a:xfrm>
            <a:off x="6132514" y="1563689"/>
            <a:ext cx="4535487" cy="441325"/>
          </a:xfrm>
          <a:prstGeom prst="roundRect">
            <a:avLst>
              <a:gd name="adj" fmla="val 16667"/>
            </a:avLst>
          </a:prstGeom>
          <a:solidFill>
            <a:schemeClr val="bg1"/>
          </a:solidFill>
          <a:ln w="9525" algn="ctr">
            <a:solidFill>
              <a:schemeClr val="tx1"/>
            </a:solidFill>
            <a:round/>
            <a:headEnd/>
            <a:tailEnd/>
          </a:ln>
        </p:spPr>
        <p:txBody>
          <a:bodyPr/>
          <a:lstStyle/>
          <a:p>
            <a:r>
              <a:rPr lang="zh-CN" altLang="en-US" b="1"/>
              <a:t>应用层针对用户需求提供应用协议</a:t>
            </a:r>
          </a:p>
        </p:txBody>
      </p:sp>
      <p:pic>
        <p:nvPicPr>
          <p:cNvPr id="7476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2263" y="1"/>
            <a:ext cx="102870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6"/>
          <p:cNvSpPr>
            <a:spLocks noGrp="1" noChangeArrowheads="1"/>
          </p:cNvSpPr>
          <p:nvPr>
            <p:ph type="title"/>
          </p:nvPr>
        </p:nvSpPr>
        <p:spPr>
          <a:xfrm>
            <a:off x="1524000" y="0"/>
            <a:ext cx="9144000" cy="1055688"/>
          </a:xfrm>
        </p:spPr>
        <p:txBody>
          <a:bodyPr/>
          <a:lstStyle/>
          <a:p>
            <a:pPr algn="ctr" eaLnBrk="1" hangingPunct="1"/>
            <a:r>
              <a:rPr lang="en-US" altLang="zh-CN" sz="4000" dirty="0">
                <a:solidFill>
                  <a:srgbClr val="FF0000"/>
                </a:solidFill>
              </a:rPr>
              <a:t>Lecture Review</a:t>
            </a:r>
            <a:r>
              <a:rPr lang="zh-CN" altLang="en-US" dirty="0">
                <a:solidFill>
                  <a:srgbClr val="FF0000"/>
                </a:solidFill>
              </a:rPr>
              <a:t> </a:t>
            </a:r>
          </a:p>
        </p:txBody>
      </p:sp>
      <p:sp>
        <p:nvSpPr>
          <p:cNvPr id="75779" name="Rectangle 1028"/>
          <p:cNvSpPr>
            <a:spLocks noChangeArrowheads="1"/>
          </p:cNvSpPr>
          <p:nvPr/>
        </p:nvSpPr>
        <p:spPr bwMode="auto">
          <a:xfrm>
            <a:off x="3957638" y="20907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
        <p:nvSpPr>
          <p:cNvPr id="75780" name="Rectangle 1029"/>
          <p:cNvSpPr>
            <a:spLocks noChangeArrowheads="1"/>
          </p:cNvSpPr>
          <p:nvPr/>
        </p:nvSpPr>
        <p:spPr bwMode="auto">
          <a:xfrm>
            <a:off x="3890963" y="20335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pic>
        <p:nvPicPr>
          <p:cNvPr id="7578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2263" y="1"/>
            <a:ext cx="102870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a:extLst>
              <a:ext uri="{FF2B5EF4-FFF2-40B4-BE49-F238E27FC236}">
                <a16:creationId xmlns:a16="http://schemas.microsoft.com/office/drawing/2014/main" id="{6B641005-6BF2-734D-8250-02149C20D8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53994"/>
            <a:ext cx="8534400" cy="539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a:extLst>
              <a:ext uri="{FF2B5EF4-FFF2-40B4-BE49-F238E27FC236}">
                <a16:creationId xmlns:a16="http://schemas.microsoft.com/office/drawing/2014/main" id="{660AF4A5-CFBA-B046-A2EB-7D456ECF99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096CF97A-FB6F-704A-B4A6-000A5A6728D3}" type="slidenum">
              <a:rPr lang="zh-CN" altLang="en-US" sz="1600"/>
              <a:pPr>
                <a:spcBef>
                  <a:spcPct val="0"/>
                </a:spcBef>
                <a:buClrTx/>
                <a:buFontTx/>
                <a:buNone/>
              </a:pPr>
              <a:t>105</a:t>
            </a:fld>
            <a:endParaRPr lang="en-US" altLang="zh-CN" sz="1600"/>
          </a:p>
        </p:txBody>
      </p:sp>
      <p:sp>
        <p:nvSpPr>
          <p:cNvPr id="80899" name="Rectangle 2">
            <a:extLst>
              <a:ext uri="{FF2B5EF4-FFF2-40B4-BE49-F238E27FC236}">
                <a16:creationId xmlns:a16="http://schemas.microsoft.com/office/drawing/2014/main" id="{E95416EE-433D-AE40-8D45-471F3B548072}"/>
              </a:ext>
            </a:extLst>
          </p:cNvPr>
          <p:cNvSpPr>
            <a:spLocks noGrp="1" noRot="1" noChangeArrowheads="1"/>
          </p:cNvSpPr>
          <p:nvPr>
            <p:ph type="title"/>
          </p:nvPr>
        </p:nvSpPr>
        <p:spPr>
          <a:xfrm>
            <a:off x="1822450" y="228601"/>
            <a:ext cx="8540750" cy="1039813"/>
          </a:xfrm>
        </p:spPr>
        <p:txBody>
          <a:bodyPr/>
          <a:lstStyle/>
          <a:p>
            <a:pPr algn="l" eaLnBrk="1" hangingPunct="1"/>
            <a:r>
              <a:rPr lang="zh-CN" altLang="en-US" sz="4000" dirty="0">
                <a:solidFill>
                  <a:srgbClr val="FF0000"/>
                </a:solidFill>
              </a:rPr>
              <a:t>从“现实”开始：</a:t>
            </a:r>
            <a:r>
              <a:rPr lang="en-US" altLang="zh-CN" sz="4000" dirty="0">
                <a:solidFill>
                  <a:srgbClr val="FF0000"/>
                </a:solidFill>
              </a:rPr>
              <a:t>TCP/IP</a:t>
            </a:r>
            <a:r>
              <a:rPr lang="zh-CN" altLang="en-US" sz="4000" dirty="0">
                <a:solidFill>
                  <a:srgbClr val="FF0000"/>
                </a:solidFill>
              </a:rPr>
              <a:t>参考模型</a:t>
            </a:r>
            <a:endParaRPr lang="en-US" altLang="zh-CN" sz="4000" dirty="0">
              <a:solidFill>
                <a:srgbClr val="FF0000"/>
              </a:solidFill>
            </a:endParaRPr>
          </a:p>
        </p:txBody>
      </p:sp>
      <p:sp>
        <p:nvSpPr>
          <p:cNvPr id="80900" name="Rectangle 3">
            <a:extLst>
              <a:ext uri="{FF2B5EF4-FFF2-40B4-BE49-F238E27FC236}">
                <a16:creationId xmlns:a16="http://schemas.microsoft.com/office/drawing/2014/main" id="{CE6FE463-F46F-B54B-B1EF-7225B846A230}"/>
              </a:ext>
            </a:extLst>
          </p:cNvPr>
          <p:cNvSpPr>
            <a:spLocks noGrp="1" noRot="1" noChangeArrowheads="1"/>
          </p:cNvSpPr>
          <p:nvPr>
            <p:ph type="body" idx="1"/>
          </p:nvPr>
        </p:nvSpPr>
        <p:spPr>
          <a:xfrm>
            <a:off x="1981200" y="1341439"/>
            <a:ext cx="8305800" cy="1404937"/>
          </a:xfrm>
        </p:spPr>
        <p:txBody>
          <a:bodyPr/>
          <a:lstStyle/>
          <a:p>
            <a:pPr marL="0" indent="0">
              <a:buNone/>
            </a:pPr>
            <a:r>
              <a:rPr lang="en-US" altLang="zh-CN"/>
              <a:t>TCP/IP</a:t>
            </a:r>
            <a:r>
              <a:rPr lang="zh-CN" altLang="en-US"/>
              <a:t>参考模型被</a:t>
            </a:r>
            <a:r>
              <a:rPr lang="en-US" altLang="zh-CN"/>
              <a:t>ARPANET</a:t>
            </a:r>
            <a:r>
              <a:rPr lang="zh-CN" altLang="en-US"/>
              <a:t>（广域网的鼻祖）和其继任者</a:t>
            </a:r>
            <a:r>
              <a:rPr lang="en-US" altLang="zh-CN"/>
              <a:t>Internet</a:t>
            </a:r>
            <a:r>
              <a:rPr lang="zh-CN" altLang="en-US"/>
              <a:t>使用。是一个事实上（实现）的标准，以最出名的两个协议</a:t>
            </a:r>
            <a:r>
              <a:rPr lang="en-US" altLang="zh-CN"/>
              <a:t>TCP</a:t>
            </a:r>
            <a:r>
              <a:rPr lang="zh-CN" altLang="en-US"/>
              <a:t>和</a:t>
            </a:r>
            <a:r>
              <a:rPr lang="en-US" altLang="zh-CN"/>
              <a:t>IP</a:t>
            </a:r>
            <a:r>
              <a:rPr lang="zh-CN" altLang="en-US"/>
              <a:t>命名。</a:t>
            </a:r>
            <a:endParaRPr lang="en-US" altLang="zh-CN"/>
          </a:p>
        </p:txBody>
      </p:sp>
      <p:sp>
        <p:nvSpPr>
          <p:cNvPr id="80901" name="Text Box 4">
            <a:extLst>
              <a:ext uri="{FF2B5EF4-FFF2-40B4-BE49-F238E27FC236}">
                <a16:creationId xmlns:a16="http://schemas.microsoft.com/office/drawing/2014/main" id="{FE9F5152-9060-6A49-BCCB-8339D98009DE}"/>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5F695F85-B3F0-AF42-A568-9CAD31C7AD87}"/>
              </a:ext>
            </a:extLst>
          </p:cNvPr>
          <p:cNvSpPr txBox="1">
            <a:spLocks noRot="1" noChangeArrowheads="1"/>
          </p:cNvSpPr>
          <p:nvPr/>
        </p:nvSpPr>
        <p:spPr bwMode="auto">
          <a:xfrm>
            <a:off x="1998663" y="2787651"/>
            <a:ext cx="83058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zh-CN" altLang="en-US" sz="2400" dirty="0"/>
              <a:t>以无缝连接多个不同网络、消除信息孤岛为目的之一。实现方式为不关心每个网络内部的工作模式，当需要与其它网络互联时，必须遵守</a:t>
            </a:r>
            <a:r>
              <a:rPr lang="en-US" altLang="zh-CN" sz="2400" dirty="0"/>
              <a:t>TCP/IP</a:t>
            </a:r>
            <a:r>
              <a:rPr lang="zh-CN" altLang="en-US" sz="2400" dirty="0"/>
              <a:t>协议。即每个需要连接到互联网的设备必须运行</a:t>
            </a:r>
            <a:r>
              <a:rPr lang="en-US" altLang="zh-CN" sz="2400" dirty="0"/>
              <a:t>TCP/IP</a:t>
            </a:r>
            <a:r>
              <a:rPr lang="zh-CN" altLang="en-US" sz="2400" dirty="0"/>
              <a:t>协议。一般情况下，当一个局域网络通过一台网络设备（路由器）连接到互联网时，这台设备必须同时支持局域网协议和互联网协议，提供从局域网协议到互联网协议的转换。（完成接入功能）</a:t>
            </a:r>
            <a:endParaRPr lang="en-US" altLang="zh-CN" sz="2400" dirty="0"/>
          </a:p>
          <a:p>
            <a:pPr>
              <a:buFont typeface="Wingdings" pitchFamily="2" charset="2"/>
              <a:buChar char="Ø"/>
            </a:pPr>
            <a:r>
              <a:rPr lang="zh-CN" altLang="en-US" sz="2400" dirty="0"/>
              <a:t>采用分组交换（数据包交换）技术，支持在网络部分设备或线路失效时仍能够完成数据递交任务。</a:t>
            </a:r>
            <a:endParaRPr lang="en-US" altLang="zh-CN" sz="2400" dirty="0"/>
          </a:p>
          <a:p>
            <a:pPr>
              <a:buFont typeface="Wingdings" pitchFamily="2" charset="2"/>
              <a:buChar char="Ø"/>
            </a:pPr>
            <a:endParaRPr lang="en-US" altLang="zh-CN" sz="2400" dirty="0"/>
          </a:p>
          <a:p>
            <a:pPr>
              <a:buFont typeface="Wingdings" pitchFamily="2" charset="2"/>
              <a:buNone/>
            </a:pPr>
            <a:endParaRPr lang="en-US" altLang="zh-CN" sz="2400" dirty="0"/>
          </a:p>
        </p:txBody>
      </p:sp>
    </p:spTree>
  </p:cSld>
  <p:clrMapOvr>
    <a:masterClrMapping/>
  </p:clrMapOvr>
  <p:transition spd="med">
    <p:wheel spokes="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A711E6BD-712D-A440-A8CC-47D3EE4DDC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15502B68-579E-E144-B0AA-E8D6AA997EB3}" type="slidenum">
              <a:rPr lang="zh-CN" altLang="en-US" sz="1600"/>
              <a:pPr>
                <a:spcBef>
                  <a:spcPct val="0"/>
                </a:spcBef>
                <a:buClrTx/>
                <a:buFontTx/>
                <a:buNone/>
              </a:pPr>
              <a:t>106</a:t>
            </a:fld>
            <a:endParaRPr lang="en-US" altLang="zh-CN" sz="1600"/>
          </a:p>
        </p:txBody>
      </p:sp>
      <p:sp>
        <p:nvSpPr>
          <p:cNvPr id="81923" name="Rectangle 2">
            <a:extLst>
              <a:ext uri="{FF2B5EF4-FFF2-40B4-BE49-F238E27FC236}">
                <a16:creationId xmlns:a16="http://schemas.microsoft.com/office/drawing/2014/main" id="{EB9B944A-35EE-3845-B6CD-03D97ABC9C88}"/>
              </a:ext>
            </a:extLst>
          </p:cNvPr>
          <p:cNvSpPr>
            <a:spLocks noGrp="1" noRot="1" noChangeArrowheads="1"/>
          </p:cNvSpPr>
          <p:nvPr>
            <p:ph type="title"/>
          </p:nvPr>
        </p:nvSpPr>
        <p:spPr>
          <a:xfrm>
            <a:off x="1822450" y="228601"/>
            <a:ext cx="8540750" cy="1039813"/>
          </a:xfrm>
        </p:spPr>
        <p:txBody>
          <a:bodyPr/>
          <a:lstStyle/>
          <a:p>
            <a:pPr algn="l" eaLnBrk="1" hangingPunct="1"/>
            <a:r>
              <a:rPr lang="zh-CN" altLang="en-US" sz="4000" dirty="0">
                <a:solidFill>
                  <a:srgbClr val="FF0000"/>
                </a:solidFill>
              </a:rPr>
              <a:t>从“现实”开始：</a:t>
            </a:r>
            <a:r>
              <a:rPr lang="en-US" altLang="zh-CN" sz="4000" dirty="0">
                <a:solidFill>
                  <a:srgbClr val="FF0000"/>
                </a:solidFill>
              </a:rPr>
              <a:t>TCP/IP</a:t>
            </a:r>
            <a:r>
              <a:rPr lang="zh-CN" altLang="en-US" sz="4000" dirty="0">
                <a:solidFill>
                  <a:srgbClr val="FF0000"/>
                </a:solidFill>
              </a:rPr>
              <a:t>参考模型</a:t>
            </a:r>
            <a:endParaRPr lang="en-US" altLang="zh-CN" sz="4000" dirty="0">
              <a:solidFill>
                <a:srgbClr val="FF0000"/>
              </a:solidFill>
            </a:endParaRPr>
          </a:p>
        </p:txBody>
      </p:sp>
      <p:sp>
        <p:nvSpPr>
          <p:cNvPr id="81924" name="Text Box 4">
            <a:extLst>
              <a:ext uri="{FF2B5EF4-FFF2-40B4-BE49-F238E27FC236}">
                <a16:creationId xmlns:a16="http://schemas.microsoft.com/office/drawing/2014/main" id="{34264615-99A7-9049-8B75-3A6724BE9ABE}"/>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2C7F968F-E4F5-7C4A-80B7-420F9AC61E8D}"/>
              </a:ext>
            </a:extLst>
          </p:cNvPr>
          <p:cNvSpPr txBox="1">
            <a:spLocks noRot="1" noChangeArrowheads="1"/>
          </p:cNvSpPr>
          <p:nvPr/>
        </p:nvSpPr>
        <p:spPr bwMode="auto">
          <a:xfrm>
            <a:off x="1939925" y="1250951"/>
            <a:ext cx="8305800"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zh-CN" altLang="en-US" sz="2400"/>
              <a:t>为了支持日渐增多的网络应用，不再统一支持会话层和表示层，其功能交由应用层实现。避免了多种应用下对会话和表示的复杂的统一实现。</a:t>
            </a:r>
            <a:endParaRPr lang="en-US" altLang="zh-CN" sz="2400"/>
          </a:p>
          <a:p>
            <a:pPr>
              <a:buFont typeface="Wingdings" pitchFamily="2" charset="2"/>
              <a:buNone/>
            </a:pPr>
            <a:endParaRPr lang="en-US" altLang="zh-CN" sz="2400"/>
          </a:p>
        </p:txBody>
      </p:sp>
    </p:spTree>
  </p:cSld>
  <p:clrMapOvr>
    <a:masterClrMapping/>
  </p:clrMapOvr>
  <p:transition spd="med">
    <p:wheel spokes="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id="{10744EE0-8E87-A645-ADE9-8B443E211833}"/>
              </a:ext>
            </a:extLst>
          </p:cNvPr>
          <p:cNvSpPr>
            <a:spLocks noGrp="1" noChangeArrowheads="1"/>
          </p:cNvSpPr>
          <p:nvPr>
            <p:ph sz="quarter" idx="1"/>
          </p:nvPr>
        </p:nvSpPr>
        <p:spPr>
          <a:xfrm>
            <a:off x="838200" y="1401097"/>
            <a:ext cx="10515600" cy="4775866"/>
          </a:xfrm>
        </p:spPr>
        <p:txBody>
          <a:bodyPr/>
          <a:lstStyle/>
          <a:p>
            <a:pPr eaLnBrk="1" hangingPunct="1"/>
            <a:r>
              <a:rPr lang="en-US" altLang="zh-CN" dirty="0"/>
              <a:t>The TCP/IP reference model.</a:t>
            </a:r>
          </a:p>
        </p:txBody>
      </p:sp>
      <p:pic>
        <p:nvPicPr>
          <p:cNvPr id="82947" name="Picture 4" descr="1-21">
            <a:extLst>
              <a:ext uri="{FF2B5EF4-FFF2-40B4-BE49-F238E27FC236}">
                <a16:creationId xmlns:a16="http://schemas.microsoft.com/office/drawing/2014/main" id="{042845D9-68BE-E541-9F22-206A3D00A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2011364"/>
            <a:ext cx="7148512"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C6FC3D44-A8B2-A74E-9576-B7314CFAAD1C}"/>
              </a:ext>
            </a:extLst>
          </p:cNvPr>
          <p:cNvSpPr>
            <a:spLocks noGrp="1" noRot="1" noChangeArrowheads="1"/>
          </p:cNvSpPr>
          <p:nvPr>
            <p:ph type="title"/>
          </p:nvPr>
        </p:nvSpPr>
        <p:spPr>
          <a:xfrm>
            <a:off x="1822450" y="228601"/>
            <a:ext cx="8540750" cy="1039813"/>
          </a:xfrm>
        </p:spPr>
        <p:txBody>
          <a:bodyPr/>
          <a:lstStyle/>
          <a:p>
            <a:pPr algn="l" eaLnBrk="1" hangingPunct="1"/>
            <a:r>
              <a:rPr lang="zh-CN" altLang="en-US" sz="4000" dirty="0">
                <a:solidFill>
                  <a:srgbClr val="FF0000"/>
                </a:solidFill>
              </a:rPr>
              <a:t>从“现实”开始：</a:t>
            </a:r>
            <a:r>
              <a:rPr lang="en-US" altLang="zh-CN" sz="4000" dirty="0">
                <a:solidFill>
                  <a:srgbClr val="FF0000"/>
                </a:solidFill>
              </a:rPr>
              <a:t>TCP/IP</a:t>
            </a:r>
            <a:r>
              <a:rPr lang="zh-CN" altLang="en-US" sz="4000" dirty="0">
                <a:solidFill>
                  <a:srgbClr val="FF0000"/>
                </a:solidFill>
              </a:rPr>
              <a:t>参考模型</a:t>
            </a:r>
            <a:endParaRPr lang="en-US" altLang="zh-CN" sz="4000" dirty="0">
              <a:solidFill>
                <a:srgbClr val="FF0000"/>
              </a:solidFill>
            </a:endParaRPr>
          </a:p>
        </p:txBody>
      </p:sp>
      <p:sp>
        <p:nvSpPr>
          <p:cNvPr id="2" name="文本框 1">
            <a:extLst>
              <a:ext uri="{FF2B5EF4-FFF2-40B4-BE49-F238E27FC236}">
                <a16:creationId xmlns:a16="http://schemas.microsoft.com/office/drawing/2014/main" id="{59F199D9-4FFB-5747-8797-87C13160998E}"/>
              </a:ext>
            </a:extLst>
          </p:cNvPr>
          <p:cNvSpPr txBox="1"/>
          <p:nvPr/>
        </p:nvSpPr>
        <p:spPr>
          <a:xfrm>
            <a:off x="8106311" y="5272237"/>
            <a:ext cx="614271" cy="369332"/>
          </a:xfrm>
          <a:prstGeom prst="rect">
            <a:avLst/>
          </a:prstGeom>
          <a:noFill/>
        </p:spPr>
        <p:txBody>
          <a:bodyPr wrap="none" rtlCol="0">
            <a:spAutoFit/>
          </a:bodyPr>
          <a:lstStyle/>
          <a:p>
            <a:r>
              <a:rPr kumimoji="1" lang="en-US" altLang="zh-CN" b="1" dirty="0"/>
              <a:t>Link</a:t>
            </a:r>
            <a:endParaRPr kumimoji="1" lang="zh-CN" altLang="en-US" b="1"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a:extLst>
              <a:ext uri="{FF2B5EF4-FFF2-40B4-BE49-F238E27FC236}">
                <a16:creationId xmlns:a16="http://schemas.microsoft.com/office/drawing/2014/main" id="{0CA48C57-0877-5C4A-91B4-2EE08FA53C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153E1D1D-979D-BD47-BF04-C7571DC3CC99}" type="slidenum">
              <a:rPr lang="zh-CN" altLang="en-US" sz="1600"/>
              <a:pPr>
                <a:spcBef>
                  <a:spcPct val="0"/>
                </a:spcBef>
                <a:buClrTx/>
                <a:buFontTx/>
                <a:buNone/>
              </a:pPr>
              <a:t>108</a:t>
            </a:fld>
            <a:endParaRPr lang="en-US" altLang="zh-CN" sz="1600"/>
          </a:p>
        </p:txBody>
      </p:sp>
      <p:sp>
        <p:nvSpPr>
          <p:cNvPr id="83971" name="Rectangle 2">
            <a:extLst>
              <a:ext uri="{FF2B5EF4-FFF2-40B4-BE49-F238E27FC236}">
                <a16:creationId xmlns:a16="http://schemas.microsoft.com/office/drawing/2014/main" id="{33E71490-6D09-0244-8466-2C8B1D5CD8BF}"/>
              </a:ext>
            </a:extLst>
          </p:cNvPr>
          <p:cNvSpPr>
            <a:spLocks noGrp="1" noRot="1" noChangeArrowheads="1"/>
          </p:cNvSpPr>
          <p:nvPr>
            <p:ph type="title"/>
          </p:nvPr>
        </p:nvSpPr>
        <p:spPr>
          <a:xfrm>
            <a:off x="1822450" y="228601"/>
            <a:ext cx="8540750" cy="1039813"/>
          </a:xfrm>
        </p:spPr>
        <p:txBody>
          <a:bodyPr/>
          <a:lstStyle/>
          <a:p>
            <a:pPr algn="l" eaLnBrk="1" hangingPunct="1"/>
            <a:r>
              <a:rPr lang="zh-CN" altLang="en-US" sz="4000" dirty="0">
                <a:solidFill>
                  <a:srgbClr val="FF0000"/>
                </a:solidFill>
              </a:rPr>
              <a:t>从“现实”开始：</a:t>
            </a:r>
            <a:r>
              <a:rPr lang="en-US" altLang="zh-CN" sz="4000" dirty="0">
                <a:solidFill>
                  <a:srgbClr val="FF0000"/>
                </a:solidFill>
              </a:rPr>
              <a:t>TCP/IP</a:t>
            </a:r>
            <a:r>
              <a:rPr lang="zh-CN" altLang="en-US" sz="4000" dirty="0">
                <a:solidFill>
                  <a:srgbClr val="FF0000"/>
                </a:solidFill>
              </a:rPr>
              <a:t>参考模型</a:t>
            </a:r>
            <a:endParaRPr lang="en-US" altLang="zh-CN" sz="4000" dirty="0">
              <a:solidFill>
                <a:srgbClr val="FF0000"/>
              </a:solidFill>
            </a:endParaRPr>
          </a:p>
        </p:txBody>
      </p:sp>
      <p:sp>
        <p:nvSpPr>
          <p:cNvPr id="83972" name="Text Box 4">
            <a:extLst>
              <a:ext uri="{FF2B5EF4-FFF2-40B4-BE49-F238E27FC236}">
                <a16:creationId xmlns:a16="http://schemas.microsoft.com/office/drawing/2014/main" id="{073DCACB-AA18-7F49-A0F4-A63CF5AE7533}"/>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AA82BEEA-2C7E-6241-9EC3-94D2B7952578}"/>
              </a:ext>
            </a:extLst>
          </p:cNvPr>
          <p:cNvSpPr txBox="1">
            <a:spLocks noRot="1" noChangeArrowheads="1"/>
          </p:cNvSpPr>
          <p:nvPr/>
        </p:nvSpPr>
        <p:spPr bwMode="auto">
          <a:xfrm>
            <a:off x="1939925" y="1250951"/>
            <a:ext cx="8305800"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zh-CN" altLang="en-US" sz="2400"/>
              <a:t>链路层（网络接入层）：不同的网络，需要按照一定的接口功能接入到互联网。</a:t>
            </a:r>
            <a:endParaRPr lang="en-US" altLang="zh-CN" sz="2400"/>
          </a:p>
          <a:p>
            <a:pPr>
              <a:buFont typeface="Wingdings" pitchFamily="2" charset="2"/>
              <a:buChar char="Ø"/>
            </a:pPr>
            <a:r>
              <a:rPr lang="zh-CN" altLang="en-US" sz="2400"/>
              <a:t>互联网层（网络层）：完成从发送方到接收方的分组（数据包）递交。主要协议是互联网协议（</a:t>
            </a:r>
            <a:r>
              <a:rPr lang="en-US" altLang="zh-CN" sz="2400"/>
              <a:t>IP</a:t>
            </a:r>
            <a:r>
              <a:rPr lang="zh-CN" altLang="en-US" sz="2400"/>
              <a:t>），和用于网络维护的互联网控制信息协议（</a:t>
            </a:r>
            <a:r>
              <a:rPr lang="en-US" altLang="zh-CN" sz="2400"/>
              <a:t>ICMP</a:t>
            </a:r>
            <a:r>
              <a:rPr lang="zh-CN" altLang="en-US" sz="2400"/>
              <a:t>）。还有完成路径规划的路由协议，用于地址转换的地址解析协议（</a:t>
            </a:r>
            <a:r>
              <a:rPr lang="en-US" altLang="zh-CN" sz="2400"/>
              <a:t>ARP</a:t>
            </a:r>
            <a:r>
              <a:rPr lang="zh-CN" altLang="en-US" sz="2400"/>
              <a:t>）等。</a:t>
            </a:r>
            <a:endParaRPr lang="en-US" altLang="zh-CN" sz="2400"/>
          </a:p>
          <a:p>
            <a:pPr>
              <a:buFont typeface="Wingdings" pitchFamily="2" charset="2"/>
              <a:buChar char="Ø"/>
            </a:pPr>
            <a:r>
              <a:rPr lang="zh-CN" altLang="en-US" sz="2400"/>
              <a:t>传输层：实现端到端的数据传输服务。最主要的两个协议是提供面向连接的、可靠的数据传输控制协议（</a:t>
            </a:r>
            <a:r>
              <a:rPr lang="en-US" altLang="zh-CN" sz="2400"/>
              <a:t>TCP</a:t>
            </a:r>
            <a:r>
              <a:rPr lang="zh-CN" altLang="en-US" sz="2400"/>
              <a:t>）和非连接的、不可靠的用户数据报协议（</a:t>
            </a:r>
            <a:r>
              <a:rPr lang="en-US" altLang="zh-CN" sz="2400"/>
              <a:t>UDP</a:t>
            </a:r>
            <a:r>
              <a:rPr lang="zh-CN" altLang="en-US" sz="2400"/>
              <a:t>）。</a:t>
            </a:r>
            <a:endParaRPr lang="en-US" altLang="zh-CN" sz="2400"/>
          </a:p>
          <a:p>
            <a:pPr>
              <a:buFont typeface="Wingdings" pitchFamily="2" charset="2"/>
              <a:buChar char="Ø"/>
            </a:pPr>
            <a:r>
              <a:rPr lang="zh-CN" altLang="en-US" sz="2400"/>
              <a:t>应用层：为网络用户提供网络应用。包括将域名转换为</a:t>
            </a:r>
            <a:r>
              <a:rPr lang="en-US" altLang="zh-CN" sz="2400"/>
              <a:t>IP</a:t>
            </a:r>
            <a:r>
              <a:rPr lang="zh-CN" altLang="en-US" sz="2400"/>
              <a:t>地址的域名系统（</a:t>
            </a:r>
            <a:r>
              <a:rPr lang="en-US" altLang="zh-CN" sz="2400"/>
              <a:t>DNS</a:t>
            </a:r>
            <a:r>
              <a:rPr lang="zh-CN" altLang="en-US" sz="2400"/>
              <a:t>），虚拟终端协议（</a:t>
            </a:r>
            <a:r>
              <a:rPr lang="en-US" altLang="zh-CN" sz="2400"/>
              <a:t>TELNET</a:t>
            </a:r>
            <a:r>
              <a:rPr lang="zh-CN" altLang="en-US" sz="2400"/>
              <a:t>）、文件传输协议（</a:t>
            </a:r>
            <a:r>
              <a:rPr lang="en-US" altLang="zh-CN" sz="2400"/>
              <a:t>FTP</a:t>
            </a:r>
            <a:r>
              <a:rPr lang="zh-CN" altLang="en-US" sz="2400"/>
              <a:t>）、电子邮件协议（</a:t>
            </a:r>
            <a:r>
              <a:rPr lang="en-US" altLang="zh-CN" sz="2400"/>
              <a:t>POP3</a:t>
            </a:r>
            <a:r>
              <a:rPr lang="zh-CN" altLang="en-US" sz="2400"/>
              <a:t>，</a:t>
            </a:r>
            <a:r>
              <a:rPr lang="en-US" altLang="zh-CN" sz="2400"/>
              <a:t>SMTP</a:t>
            </a:r>
            <a:r>
              <a:rPr lang="zh-CN" altLang="en-US" sz="2400"/>
              <a:t>）、超文本传输协议（</a:t>
            </a:r>
            <a:r>
              <a:rPr lang="en-US" altLang="zh-CN" sz="2400"/>
              <a:t>HTTP</a:t>
            </a:r>
            <a:r>
              <a:rPr lang="zh-CN" altLang="en-US" sz="2400"/>
              <a:t>）等。</a:t>
            </a:r>
            <a:endParaRPr lang="en-US" altLang="zh-CN" sz="2400"/>
          </a:p>
          <a:p>
            <a:pPr>
              <a:buFont typeface="Wingdings" pitchFamily="2" charset="2"/>
              <a:buNone/>
            </a:pPr>
            <a:endParaRPr lang="en-US" altLang="zh-CN" sz="2400"/>
          </a:p>
        </p:txBody>
      </p:sp>
    </p:spTree>
  </p:cSld>
  <p:clrMapOvr>
    <a:masterClrMapping/>
  </p:clrMapOvr>
  <p:transition spd="med">
    <p:wheel spokes="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a:extLst>
              <a:ext uri="{FF2B5EF4-FFF2-40B4-BE49-F238E27FC236}">
                <a16:creationId xmlns:a16="http://schemas.microsoft.com/office/drawing/2014/main" id="{82120B9C-18D1-7B45-9186-8A3032B2B4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F8A10108-E2A7-DD4C-9E54-34883AC9FAE6}" type="slidenum">
              <a:rPr lang="zh-CN" altLang="en-US" sz="1600"/>
              <a:pPr>
                <a:spcBef>
                  <a:spcPct val="0"/>
                </a:spcBef>
                <a:buClrTx/>
                <a:buFontTx/>
                <a:buNone/>
              </a:pPr>
              <a:t>109</a:t>
            </a:fld>
            <a:endParaRPr lang="en-US" altLang="zh-CN" sz="1600"/>
          </a:p>
        </p:txBody>
      </p:sp>
      <p:sp>
        <p:nvSpPr>
          <p:cNvPr id="84995" name="Rectangle 2">
            <a:extLst>
              <a:ext uri="{FF2B5EF4-FFF2-40B4-BE49-F238E27FC236}">
                <a16:creationId xmlns:a16="http://schemas.microsoft.com/office/drawing/2014/main" id="{E7F91DA6-A1DF-224B-980B-18C2F09958C1}"/>
              </a:ext>
            </a:extLst>
          </p:cNvPr>
          <p:cNvSpPr>
            <a:spLocks noGrp="1" noRot="1" noChangeArrowheads="1"/>
          </p:cNvSpPr>
          <p:nvPr>
            <p:ph type="title"/>
          </p:nvPr>
        </p:nvSpPr>
        <p:spPr>
          <a:xfrm>
            <a:off x="1822450" y="228601"/>
            <a:ext cx="8540750" cy="1039813"/>
          </a:xfrm>
        </p:spPr>
        <p:txBody>
          <a:bodyPr/>
          <a:lstStyle/>
          <a:p>
            <a:pPr algn="l" eaLnBrk="1" hangingPunct="1"/>
            <a:r>
              <a:rPr lang="zh-CN" altLang="en-US" sz="4000" dirty="0">
                <a:solidFill>
                  <a:srgbClr val="FF0000"/>
                </a:solidFill>
              </a:rPr>
              <a:t>从“现实”开始：</a:t>
            </a:r>
            <a:r>
              <a:rPr lang="en-US" altLang="zh-CN" sz="4000" dirty="0">
                <a:solidFill>
                  <a:srgbClr val="FF0000"/>
                </a:solidFill>
              </a:rPr>
              <a:t>TCP/IP</a:t>
            </a:r>
            <a:r>
              <a:rPr lang="zh-CN" altLang="en-US" sz="4000" dirty="0">
                <a:solidFill>
                  <a:srgbClr val="FF0000"/>
                </a:solidFill>
              </a:rPr>
              <a:t>参考模型</a:t>
            </a:r>
            <a:endParaRPr lang="en-US" altLang="zh-CN" sz="4000" dirty="0">
              <a:solidFill>
                <a:srgbClr val="FF0000"/>
              </a:solidFill>
            </a:endParaRPr>
          </a:p>
        </p:txBody>
      </p:sp>
      <p:sp>
        <p:nvSpPr>
          <p:cNvPr id="84996" name="Text Box 4">
            <a:extLst>
              <a:ext uri="{FF2B5EF4-FFF2-40B4-BE49-F238E27FC236}">
                <a16:creationId xmlns:a16="http://schemas.microsoft.com/office/drawing/2014/main" id="{7BF69622-25E0-924C-B88F-E166D6F478F6}"/>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49C022EB-C441-4240-952D-49C14C1E97E0}"/>
              </a:ext>
            </a:extLst>
          </p:cNvPr>
          <p:cNvSpPr txBox="1">
            <a:spLocks noRot="1" noChangeArrowheads="1"/>
          </p:cNvSpPr>
          <p:nvPr/>
        </p:nvSpPr>
        <p:spPr bwMode="auto">
          <a:xfrm>
            <a:off x="1939925" y="1250951"/>
            <a:ext cx="8305800"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en-US" altLang="zh-CN" sz="2400" dirty="0"/>
              <a:t>TCP/IP</a:t>
            </a:r>
            <a:r>
              <a:rPr lang="zh-CN" altLang="en-US" sz="2400" dirty="0"/>
              <a:t>协议层次及对应的主要协议：</a:t>
            </a:r>
            <a:endParaRPr lang="en-US" altLang="zh-CN" sz="2400" dirty="0"/>
          </a:p>
          <a:p>
            <a:pPr>
              <a:buFont typeface="Wingdings" pitchFamily="2" charset="2"/>
              <a:buNone/>
            </a:pPr>
            <a:endParaRPr lang="en-US" altLang="zh-CN" sz="2400" dirty="0"/>
          </a:p>
        </p:txBody>
      </p:sp>
      <p:pic>
        <p:nvPicPr>
          <p:cNvPr id="84998" name="Picture 2">
            <a:extLst>
              <a:ext uri="{FF2B5EF4-FFF2-40B4-BE49-F238E27FC236}">
                <a16:creationId xmlns:a16="http://schemas.microsoft.com/office/drawing/2014/main" id="{07FEE21E-1AA5-C846-BDA7-5037F5C55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247"/>
          <a:stretch>
            <a:fillRect/>
          </a:stretch>
        </p:blipFill>
        <p:spPr bwMode="auto">
          <a:xfrm>
            <a:off x="2135188" y="2290764"/>
            <a:ext cx="72263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C8F6B188-6B23-E542-A5C0-5C7BEB6D89AC}"/>
              </a:ext>
            </a:extLst>
          </p:cNvPr>
          <p:cNvSpPr txBox="1"/>
          <p:nvPr/>
        </p:nvSpPr>
        <p:spPr>
          <a:xfrm>
            <a:off x="3698696" y="5116613"/>
            <a:ext cx="3116559" cy="954107"/>
          </a:xfrm>
          <a:prstGeom prst="rect">
            <a:avLst/>
          </a:prstGeom>
          <a:noFill/>
        </p:spPr>
        <p:txBody>
          <a:bodyPr wrap="none" rtlCol="0">
            <a:spAutoFit/>
          </a:bodyPr>
          <a:lstStyle/>
          <a:p>
            <a:r>
              <a:rPr kumimoji="1" lang="en-US" altLang="zh-CN" sz="1400" dirty="0">
                <a:solidFill>
                  <a:schemeClr val="accent1"/>
                </a:solidFill>
              </a:rPr>
              <a:t>DSL:</a:t>
            </a:r>
            <a:r>
              <a:rPr kumimoji="1" lang="zh-CN" altLang="en-US" sz="1400" dirty="0">
                <a:solidFill>
                  <a:schemeClr val="accent1"/>
                </a:solidFill>
              </a:rPr>
              <a:t> </a:t>
            </a:r>
            <a:r>
              <a:rPr kumimoji="1" lang="en-US" altLang="zh-CN" sz="1400" dirty="0">
                <a:solidFill>
                  <a:schemeClr val="accent1"/>
                </a:solidFill>
              </a:rPr>
              <a:t>Digital</a:t>
            </a:r>
            <a:r>
              <a:rPr kumimoji="1" lang="zh-CN" altLang="en-US" sz="1400" dirty="0">
                <a:solidFill>
                  <a:schemeClr val="accent1"/>
                </a:solidFill>
              </a:rPr>
              <a:t> </a:t>
            </a:r>
            <a:r>
              <a:rPr kumimoji="1" lang="en-US" altLang="zh-CN" sz="1400" dirty="0">
                <a:solidFill>
                  <a:schemeClr val="accent1"/>
                </a:solidFill>
              </a:rPr>
              <a:t>subscriber</a:t>
            </a:r>
            <a:r>
              <a:rPr kumimoji="1" lang="zh-CN" altLang="en-US" sz="1400" dirty="0">
                <a:solidFill>
                  <a:schemeClr val="accent1"/>
                </a:solidFill>
              </a:rPr>
              <a:t> </a:t>
            </a:r>
            <a:r>
              <a:rPr kumimoji="1" lang="en-US" altLang="zh-CN" sz="1400" dirty="0">
                <a:solidFill>
                  <a:schemeClr val="accent1"/>
                </a:solidFill>
              </a:rPr>
              <a:t>line</a:t>
            </a:r>
          </a:p>
          <a:p>
            <a:r>
              <a:rPr kumimoji="1" lang="en-US" altLang="zh-CN" sz="1400" dirty="0">
                <a:solidFill>
                  <a:schemeClr val="accent1"/>
                </a:solidFill>
              </a:rPr>
              <a:t>SONET:</a:t>
            </a:r>
            <a:r>
              <a:rPr kumimoji="1" lang="zh-CN" altLang="en-US" sz="1400" dirty="0">
                <a:solidFill>
                  <a:schemeClr val="accent1"/>
                </a:solidFill>
              </a:rPr>
              <a:t> </a:t>
            </a:r>
            <a:r>
              <a:rPr kumimoji="1" lang="en-US" altLang="zh-CN" sz="1400" dirty="0">
                <a:solidFill>
                  <a:schemeClr val="accent1"/>
                </a:solidFill>
              </a:rPr>
              <a:t>Synchronous</a:t>
            </a:r>
            <a:r>
              <a:rPr kumimoji="1" lang="zh-CN" altLang="en-US" sz="1400" dirty="0">
                <a:solidFill>
                  <a:schemeClr val="accent1"/>
                </a:solidFill>
              </a:rPr>
              <a:t> </a:t>
            </a:r>
            <a:r>
              <a:rPr kumimoji="1" lang="en-US" altLang="zh-CN" sz="1400" dirty="0">
                <a:solidFill>
                  <a:schemeClr val="accent1"/>
                </a:solidFill>
              </a:rPr>
              <a:t>Optical</a:t>
            </a:r>
            <a:r>
              <a:rPr kumimoji="1" lang="zh-CN" altLang="en-US" sz="1400" dirty="0">
                <a:solidFill>
                  <a:schemeClr val="accent1"/>
                </a:solidFill>
              </a:rPr>
              <a:t> </a:t>
            </a:r>
            <a:r>
              <a:rPr kumimoji="1" lang="en-US" altLang="zh-CN" sz="1400" dirty="0">
                <a:solidFill>
                  <a:schemeClr val="accent1"/>
                </a:solidFill>
              </a:rPr>
              <a:t>Network</a:t>
            </a:r>
          </a:p>
          <a:p>
            <a:r>
              <a:rPr kumimoji="1" lang="en-US" altLang="zh-CN" sz="1400" dirty="0">
                <a:solidFill>
                  <a:schemeClr val="accent1"/>
                </a:solidFill>
              </a:rPr>
              <a:t>802.11:</a:t>
            </a:r>
            <a:r>
              <a:rPr kumimoji="1" lang="zh-CN" altLang="en-US" sz="1400" dirty="0">
                <a:solidFill>
                  <a:schemeClr val="accent1"/>
                </a:solidFill>
              </a:rPr>
              <a:t> </a:t>
            </a:r>
            <a:r>
              <a:rPr kumimoji="1" lang="en-US" altLang="zh-CN" sz="1400" dirty="0">
                <a:solidFill>
                  <a:schemeClr val="accent1"/>
                </a:solidFill>
              </a:rPr>
              <a:t>Wireless</a:t>
            </a:r>
            <a:r>
              <a:rPr kumimoji="1" lang="zh-CN" altLang="en-US" sz="1400" dirty="0">
                <a:solidFill>
                  <a:schemeClr val="accent1"/>
                </a:solidFill>
              </a:rPr>
              <a:t> </a:t>
            </a:r>
            <a:r>
              <a:rPr kumimoji="1" lang="en-US" altLang="zh-CN" sz="1400" dirty="0">
                <a:solidFill>
                  <a:schemeClr val="accent1"/>
                </a:solidFill>
              </a:rPr>
              <a:t>LAN</a:t>
            </a:r>
          </a:p>
          <a:p>
            <a:r>
              <a:rPr kumimoji="1" lang="en-US" altLang="zh-CN" sz="1400" dirty="0">
                <a:solidFill>
                  <a:schemeClr val="accent1"/>
                </a:solidFill>
              </a:rPr>
              <a:t>Ethernet:</a:t>
            </a:r>
            <a:r>
              <a:rPr kumimoji="1" lang="zh-CN" altLang="en-US" sz="1400" dirty="0">
                <a:solidFill>
                  <a:schemeClr val="accent1"/>
                </a:solidFill>
              </a:rPr>
              <a:t> </a:t>
            </a:r>
            <a:r>
              <a:rPr kumimoji="1" lang="en-US" altLang="zh-CN" sz="1400" dirty="0">
                <a:solidFill>
                  <a:schemeClr val="accent1"/>
                </a:solidFill>
              </a:rPr>
              <a:t>Wired</a:t>
            </a:r>
            <a:r>
              <a:rPr kumimoji="1" lang="zh-CN" altLang="en-US" sz="1400" dirty="0">
                <a:solidFill>
                  <a:schemeClr val="accent1"/>
                </a:solidFill>
              </a:rPr>
              <a:t> </a:t>
            </a:r>
            <a:r>
              <a:rPr kumimoji="1" lang="en-US" altLang="zh-CN" sz="1400" dirty="0">
                <a:solidFill>
                  <a:schemeClr val="accent1"/>
                </a:solidFill>
              </a:rPr>
              <a:t>Local</a:t>
            </a:r>
            <a:r>
              <a:rPr kumimoji="1" lang="zh-CN" altLang="en-US" sz="1400" dirty="0">
                <a:solidFill>
                  <a:schemeClr val="accent1"/>
                </a:solidFill>
              </a:rPr>
              <a:t> </a:t>
            </a:r>
            <a:r>
              <a:rPr kumimoji="1" lang="en-US" altLang="zh-CN" sz="1400" dirty="0">
                <a:solidFill>
                  <a:schemeClr val="accent1"/>
                </a:solidFill>
              </a:rPr>
              <a:t>Area</a:t>
            </a:r>
            <a:r>
              <a:rPr kumimoji="1" lang="zh-CN" altLang="en-US" sz="1400" dirty="0">
                <a:solidFill>
                  <a:schemeClr val="accent1"/>
                </a:solidFill>
              </a:rPr>
              <a:t> </a:t>
            </a:r>
            <a:r>
              <a:rPr kumimoji="1" lang="en-US" altLang="zh-CN" sz="1400" dirty="0">
                <a:solidFill>
                  <a:schemeClr val="accent1"/>
                </a:solidFill>
              </a:rPr>
              <a:t>Networks</a:t>
            </a:r>
            <a:endParaRPr kumimoji="1" lang="zh-CN" altLang="en-US" sz="1400" dirty="0">
              <a:solidFill>
                <a:schemeClr val="accent1"/>
              </a:solidFill>
            </a:endParaRPr>
          </a:p>
        </p:txBody>
      </p:sp>
      <p:sp>
        <p:nvSpPr>
          <p:cNvPr id="3" name="剪去单角的矩形 2">
            <a:extLst>
              <a:ext uri="{FF2B5EF4-FFF2-40B4-BE49-F238E27FC236}">
                <a16:creationId xmlns:a16="http://schemas.microsoft.com/office/drawing/2014/main" id="{93AE05FA-B5A2-CF47-8FF3-CFF673D0B946}"/>
              </a:ext>
            </a:extLst>
          </p:cNvPr>
          <p:cNvSpPr/>
          <p:nvPr/>
        </p:nvSpPr>
        <p:spPr>
          <a:xfrm>
            <a:off x="7192097" y="5238138"/>
            <a:ext cx="2373331" cy="679859"/>
          </a:xfrm>
          <a:prstGeom prst="snip1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ln w="0">
                  <a:solidFill>
                    <a:srgbClr val="FF0000"/>
                  </a:solidFill>
                </a:ln>
                <a:solidFill>
                  <a:srgbClr val="FF0000"/>
                </a:solidFill>
                <a:effectLst>
                  <a:outerShdw blurRad="38100" dist="25400" dir="5400000" algn="ctr" rotWithShape="0">
                    <a:srgbClr val="6E747A">
                      <a:alpha val="43000"/>
                    </a:srgbClr>
                  </a:outerShdw>
                </a:effectLst>
              </a:rPr>
              <a:t>都是面向各种局域网接入互联网的协议</a:t>
            </a:r>
          </a:p>
        </p:txBody>
      </p:sp>
      <p:cxnSp>
        <p:nvCxnSpPr>
          <p:cNvPr id="5" name="直线箭头连接符 4">
            <a:extLst>
              <a:ext uri="{FF2B5EF4-FFF2-40B4-BE49-F238E27FC236}">
                <a16:creationId xmlns:a16="http://schemas.microsoft.com/office/drawing/2014/main" id="{F5B5273E-64F1-A542-8651-FC604994F838}"/>
              </a:ext>
            </a:extLst>
          </p:cNvPr>
          <p:cNvCxnSpPr>
            <a:cxnSpLocks/>
          </p:cNvCxnSpPr>
          <p:nvPr/>
        </p:nvCxnSpPr>
        <p:spPr>
          <a:xfrm flipH="1" flipV="1">
            <a:off x="6646842" y="4917030"/>
            <a:ext cx="536272" cy="77032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33"/>
          <p:cNvGrpSpPr>
            <a:grpSpLocks/>
          </p:cNvGrpSpPr>
          <p:nvPr/>
        </p:nvGrpSpPr>
        <p:grpSpPr bwMode="auto">
          <a:xfrm>
            <a:off x="2651413" y="2063751"/>
            <a:ext cx="6057900" cy="3339522"/>
            <a:chOff x="1543050" y="2083159"/>
            <a:chExt cx="6057900" cy="3147646"/>
          </a:xfrm>
        </p:grpSpPr>
        <p:pic>
          <p:nvPicPr>
            <p:cNvPr id="133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2083159"/>
              <a:ext cx="6057900" cy="31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35"/>
            <p:cNvSpPr/>
            <p:nvPr/>
          </p:nvSpPr>
          <p:spPr bwMode="auto">
            <a:xfrm>
              <a:off x="3162300" y="2791101"/>
              <a:ext cx="3619500" cy="685720"/>
            </a:xfrm>
            <a:custGeom>
              <a:avLst/>
              <a:gdLst>
                <a:gd name="connsiteX0" fmla="*/ 0 w 3619500"/>
                <a:gd name="connsiteY0" fmla="*/ 0 h 685800"/>
                <a:gd name="connsiteX1" fmla="*/ 1514475 w 3619500"/>
                <a:gd name="connsiteY1" fmla="*/ 571500 h 685800"/>
                <a:gd name="connsiteX2" fmla="*/ 3619500 w 3619500"/>
                <a:gd name="connsiteY2" fmla="*/ 685800 h 685800"/>
              </a:gdLst>
              <a:ahLst/>
              <a:cxnLst>
                <a:cxn ang="0">
                  <a:pos x="connsiteX0" y="connsiteY0"/>
                </a:cxn>
                <a:cxn ang="0">
                  <a:pos x="connsiteX1" y="connsiteY1"/>
                </a:cxn>
                <a:cxn ang="0">
                  <a:pos x="connsiteX2" y="connsiteY2"/>
                </a:cxn>
              </a:cxnLst>
              <a:rect l="l" t="t" r="r" b="b"/>
              <a:pathLst>
                <a:path w="3619500" h="685800">
                  <a:moveTo>
                    <a:pt x="0" y="0"/>
                  </a:moveTo>
                  <a:cubicBezTo>
                    <a:pt x="455612" y="228600"/>
                    <a:pt x="911225" y="457200"/>
                    <a:pt x="1514475" y="571500"/>
                  </a:cubicBezTo>
                  <a:cubicBezTo>
                    <a:pt x="2117725" y="685800"/>
                    <a:pt x="2868612" y="685800"/>
                    <a:pt x="3619500" y="685800"/>
                  </a:cubicBezTo>
                </a:path>
              </a:pathLst>
            </a:custGeom>
            <a:noFill/>
            <a:ln w="28575" cap="flat" cmpd="sng" algn="ctr">
              <a:solidFill>
                <a:srgbClr val="9C007F">
                  <a:lumMod val="60000"/>
                  <a:lumOff val="40000"/>
                </a:srgbClr>
              </a:solidFill>
              <a:prstDash val="solid"/>
              <a:round/>
              <a:headEnd type="none" w="med" len="med"/>
              <a:tailEnd type="triangle" w="lg" len="lg"/>
            </a:ln>
            <a:effectLst/>
          </p:spPr>
          <p:txBody>
            <a:bodyPr/>
            <a:lstStyle/>
            <a:p>
              <a:pPr>
                <a:defRPr/>
              </a:pPr>
              <a:endParaRPr lang="en-US" kern="0">
                <a:solidFill>
                  <a:sysClr val="windowText" lastClr="000000"/>
                </a:solidFill>
                <a:latin typeface="Arial" charset="0"/>
              </a:endParaRPr>
            </a:p>
          </p:txBody>
        </p:sp>
        <p:sp>
          <p:nvSpPr>
            <p:cNvPr id="37" name="Freeform 36"/>
            <p:cNvSpPr/>
            <p:nvPr/>
          </p:nvSpPr>
          <p:spPr bwMode="auto">
            <a:xfrm>
              <a:off x="2981325" y="3267296"/>
              <a:ext cx="3810000" cy="685720"/>
            </a:xfrm>
            <a:custGeom>
              <a:avLst/>
              <a:gdLst>
                <a:gd name="connsiteX0" fmla="*/ 0 w 3619500"/>
                <a:gd name="connsiteY0" fmla="*/ 0 h 685800"/>
                <a:gd name="connsiteX1" fmla="*/ 1514475 w 3619500"/>
                <a:gd name="connsiteY1" fmla="*/ 571500 h 685800"/>
                <a:gd name="connsiteX2" fmla="*/ 3619500 w 3619500"/>
                <a:gd name="connsiteY2" fmla="*/ 685800 h 685800"/>
              </a:gdLst>
              <a:ahLst/>
              <a:cxnLst>
                <a:cxn ang="0">
                  <a:pos x="connsiteX0" y="connsiteY0"/>
                </a:cxn>
                <a:cxn ang="0">
                  <a:pos x="connsiteX1" y="connsiteY1"/>
                </a:cxn>
                <a:cxn ang="0">
                  <a:pos x="connsiteX2" y="connsiteY2"/>
                </a:cxn>
              </a:cxnLst>
              <a:rect l="l" t="t" r="r" b="b"/>
              <a:pathLst>
                <a:path w="3619500" h="685800">
                  <a:moveTo>
                    <a:pt x="0" y="0"/>
                  </a:moveTo>
                  <a:cubicBezTo>
                    <a:pt x="455612" y="228600"/>
                    <a:pt x="911225" y="457200"/>
                    <a:pt x="1514475" y="571500"/>
                  </a:cubicBezTo>
                  <a:cubicBezTo>
                    <a:pt x="2117725" y="685800"/>
                    <a:pt x="2868612" y="685800"/>
                    <a:pt x="3619500" y="685800"/>
                  </a:cubicBezTo>
                </a:path>
              </a:pathLst>
            </a:custGeom>
            <a:noFill/>
            <a:ln w="28575" cap="flat" cmpd="sng" algn="ctr">
              <a:solidFill>
                <a:srgbClr val="9C007F">
                  <a:lumMod val="60000"/>
                  <a:lumOff val="40000"/>
                </a:srgbClr>
              </a:solidFill>
              <a:prstDash val="solid"/>
              <a:round/>
              <a:headEnd type="triangle" w="lg" len="lg"/>
              <a:tailEnd type="none" w="med" len="med"/>
            </a:ln>
            <a:effectLst/>
          </p:spPr>
          <p:txBody>
            <a:bodyPr/>
            <a:lstStyle/>
            <a:p>
              <a:pPr>
                <a:defRPr/>
              </a:pPr>
              <a:endParaRPr lang="en-US" kern="0">
                <a:solidFill>
                  <a:sysClr val="windowText" lastClr="000000"/>
                </a:solidFill>
                <a:latin typeface="Arial" charset="0"/>
              </a:endParaRPr>
            </a:p>
          </p:txBody>
        </p:sp>
        <p:sp>
          <p:nvSpPr>
            <p:cNvPr id="38" name="TextBox 37"/>
            <p:cNvSpPr txBox="1"/>
            <p:nvPr/>
          </p:nvSpPr>
          <p:spPr>
            <a:xfrm>
              <a:off x="5903913" y="3068882"/>
              <a:ext cx="955675" cy="369844"/>
            </a:xfrm>
            <a:prstGeom prst="rect">
              <a:avLst/>
            </a:prstGeom>
            <a:noFill/>
          </p:spPr>
          <p:txBody>
            <a:bodyPr wrap="none">
              <a:spAutoFit/>
            </a:bodyPr>
            <a:lstStyle/>
            <a:p>
              <a:pPr>
                <a:defRPr/>
              </a:pPr>
              <a:r>
                <a:rPr lang="en-US" kern="0" dirty="0">
                  <a:solidFill>
                    <a:sysClr val="windowText" lastClr="000000"/>
                  </a:solidFill>
                </a:rPr>
                <a:t>request</a:t>
              </a:r>
            </a:p>
          </p:txBody>
        </p:sp>
        <p:sp>
          <p:nvSpPr>
            <p:cNvPr id="39" name="TextBox 38"/>
            <p:cNvSpPr txBox="1"/>
            <p:nvPr/>
          </p:nvSpPr>
          <p:spPr>
            <a:xfrm>
              <a:off x="2741613" y="3533965"/>
              <a:ext cx="1082348" cy="369289"/>
            </a:xfrm>
            <a:prstGeom prst="rect">
              <a:avLst/>
            </a:prstGeom>
            <a:noFill/>
          </p:spPr>
          <p:txBody>
            <a:bodyPr wrap="none">
              <a:spAutoFit/>
            </a:bodyPr>
            <a:lstStyle/>
            <a:p>
              <a:pPr>
                <a:defRPr/>
              </a:pPr>
              <a:r>
                <a:rPr lang="en-US" kern="0" dirty="0">
                  <a:solidFill>
                    <a:sysClr val="windowText" lastClr="000000"/>
                  </a:solidFill>
                </a:rPr>
                <a:t>response</a:t>
              </a:r>
            </a:p>
          </p:txBody>
        </p:sp>
      </p:grpSp>
      <p:sp>
        <p:nvSpPr>
          <p:cNvPr id="13315" name="Title 1"/>
          <p:cNvSpPr>
            <a:spLocks noGrp="1"/>
          </p:cNvSpPr>
          <p:nvPr>
            <p:ph type="title"/>
          </p:nvPr>
        </p:nvSpPr>
        <p:spPr/>
        <p:txBody>
          <a:bodyPr/>
          <a:lstStyle/>
          <a:p>
            <a:pPr algn="ctr" eaLnBrk="1" hangingPunct="1"/>
            <a:r>
              <a:rPr lang="en-US" altLang="zh-CN" dirty="0">
                <a:solidFill>
                  <a:srgbClr val="FF0000"/>
                </a:solidFill>
                <a:latin typeface="Calibri" panose="020F0502020204030204" pitchFamily="34" charset="0"/>
                <a:cs typeface="Calibri" panose="020F0502020204030204" pitchFamily="34" charset="0"/>
              </a:rPr>
              <a:t>Business Applications</a:t>
            </a:r>
          </a:p>
        </p:txBody>
      </p:sp>
      <p:sp>
        <p:nvSpPr>
          <p:cNvPr id="13316" name="Content Placeholder 2"/>
          <p:cNvSpPr>
            <a:spLocks noGrp="1"/>
          </p:cNvSpPr>
          <p:nvPr>
            <p:ph idx="1"/>
          </p:nvPr>
        </p:nvSpPr>
        <p:spPr>
          <a:xfrm>
            <a:off x="1780309" y="1454727"/>
            <a:ext cx="8631382" cy="5232400"/>
          </a:xfrm>
        </p:spPr>
        <p:txBody>
          <a:bodyPr>
            <a:normAutofit/>
          </a:bodyPr>
          <a:lstStyle/>
          <a:p>
            <a:pPr marL="0" indent="0">
              <a:spcBef>
                <a:spcPct val="0"/>
              </a:spcBef>
              <a:buNone/>
            </a:pPr>
            <a:r>
              <a:rPr lang="zh-CN" altLang="en-US" sz="1800" dirty="0">
                <a:solidFill>
                  <a:srgbClr val="0070C0"/>
                </a:solidFill>
              </a:rPr>
              <a:t>此处的网络指的是用于传输数据的通信网络，包括网卡、网线、交换机等网络设备和软件。支持客户机与服务器之间的信息传递。</a:t>
            </a:r>
            <a:endParaRPr lang="en-US" altLang="zh-CN" sz="1800" dirty="0">
              <a:solidFill>
                <a:srgbClr val="0070C0"/>
              </a:solidFill>
            </a:endParaRPr>
          </a:p>
          <a:p>
            <a:pPr marL="0" indent="0">
              <a:spcBef>
                <a:spcPct val="0"/>
              </a:spcBef>
              <a:buNone/>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buNone/>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r>
              <a:rPr lang="en-US" altLang="zh-CN" dirty="0">
                <a:solidFill>
                  <a:srgbClr val="000000"/>
                </a:solidFill>
                <a:latin typeface="Calibri" panose="020F0502020204030204" pitchFamily="34" charset="0"/>
                <a:cs typeface="Calibri" panose="020F0502020204030204" pitchFamily="34" charset="0"/>
              </a:rPr>
              <a:t>Other popular uses are communication, e.g., email, VoIP, and e-commerce </a:t>
            </a:r>
          </a:p>
          <a:p>
            <a:pPr marL="0" indent="0">
              <a:spcBef>
                <a:spcPct val="0"/>
              </a:spcBef>
              <a:buNone/>
            </a:pPr>
            <a:r>
              <a:rPr lang="zh-CN" altLang="en-US" i="1" dirty="0">
                <a:solidFill>
                  <a:srgbClr val="00B0F0"/>
                </a:solidFill>
                <a:latin typeface="Calibri" panose="020F0502020204030204" pitchFamily="34" charset="0"/>
                <a:cs typeface="Calibri" panose="020F0502020204030204" pitchFamily="34" charset="0"/>
              </a:rPr>
              <a:t>  </a:t>
            </a:r>
            <a:r>
              <a:rPr lang="en-US" altLang="zh-CN" i="1" dirty="0">
                <a:solidFill>
                  <a:srgbClr val="00B0F0"/>
                </a:solidFill>
                <a:latin typeface="Calibri" panose="020F0502020204030204" pitchFamily="34" charset="0"/>
                <a:cs typeface="Calibri" panose="020F0502020204030204" pitchFamily="34" charset="0"/>
              </a:rPr>
              <a:t>Can you list some examples of sharing resource?</a:t>
            </a:r>
          </a:p>
        </p:txBody>
      </p:sp>
      <p:sp>
        <p:nvSpPr>
          <p:cNvPr id="10" name="AutoShape 15">
            <a:extLst>
              <a:ext uri="{FF2B5EF4-FFF2-40B4-BE49-F238E27FC236}">
                <a16:creationId xmlns:a16="http://schemas.microsoft.com/office/drawing/2014/main" id="{943CCDD0-0AB0-D348-86BF-243F59B1D3F4}"/>
              </a:ext>
            </a:extLst>
          </p:cNvPr>
          <p:cNvSpPr>
            <a:spLocks noChangeArrowheads="1"/>
          </p:cNvSpPr>
          <p:nvPr/>
        </p:nvSpPr>
        <p:spPr bwMode="auto">
          <a:xfrm>
            <a:off x="10508529" y="2273589"/>
            <a:ext cx="1341437" cy="3830637"/>
          </a:xfrm>
          <a:prstGeom prst="accentBorderCallout2">
            <a:avLst>
              <a:gd name="adj1" fmla="val 18750"/>
              <a:gd name="adj2" fmla="val -8333"/>
              <a:gd name="adj3" fmla="val 18750"/>
              <a:gd name="adj4" fmla="val -16667"/>
              <a:gd name="adj5" fmla="val 39890"/>
              <a:gd name="adj6" fmla="val -133909"/>
            </a:avLst>
          </a:prstGeom>
          <a:solidFill>
            <a:srgbClr val="CCFFCC"/>
          </a:solidFill>
          <a:ln w="9525" algn="ctr">
            <a:solidFill>
              <a:srgbClr val="993300"/>
            </a:solidFill>
            <a:miter lim="800000"/>
            <a:headEnd/>
            <a:tailEnd/>
          </a:ln>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itchFamily="2" charset="2"/>
              <a:buNone/>
            </a:pPr>
            <a:r>
              <a:rPr lang="zh-CN" altLang="en-US" sz="2000" b="1" dirty="0"/>
              <a:t>    服务器是一个概念，可以是一台真正的服务器，也可以是一个集群，一个数据中心。</a:t>
            </a:r>
          </a:p>
        </p:txBody>
      </p:sp>
      <p:sp>
        <p:nvSpPr>
          <p:cNvPr id="11" name="下箭头 10">
            <a:extLst>
              <a:ext uri="{FF2B5EF4-FFF2-40B4-BE49-F238E27FC236}">
                <a16:creationId xmlns:a16="http://schemas.microsoft.com/office/drawing/2014/main" id="{B102E736-F4F9-D447-8BD8-A3166ECDA96A}"/>
              </a:ext>
            </a:extLst>
          </p:cNvPr>
          <p:cNvSpPr>
            <a:spLocks noChangeArrowheads="1"/>
          </p:cNvSpPr>
          <p:nvPr/>
        </p:nvSpPr>
        <p:spPr bwMode="auto">
          <a:xfrm>
            <a:off x="6144707" y="2119217"/>
            <a:ext cx="252413" cy="1020762"/>
          </a:xfrm>
          <a:prstGeom prst="downArrow">
            <a:avLst>
              <a:gd name="adj1" fmla="val 50000"/>
              <a:gd name="adj2" fmla="val 50138"/>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endParaRPr lang="zh-CN" altLang="en-US" sz="2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838200" y="0"/>
            <a:ext cx="10515600" cy="1325563"/>
          </a:xfrm>
        </p:spPr>
        <p:txBody>
          <a:bodyPr/>
          <a:lstStyle/>
          <a:p>
            <a:pPr algn="ctr" eaLnBrk="1" hangingPunct="1"/>
            <a:r>
              <a:rPr lang="en-US" altLang="zh-CN" dirty="0">
                <a:solidFill>
                  <a:srgbClr val="FF0000"/>
                </a:solidFill>
              </a:rPr>
              <a:t>Comparing OSI and TCP/IP Models</a:t>
            </a:r>
          </a:p>
        </p:txBody>
      </p:sp>
      <p:sp>
        <p:nvSpPr>
          <p:cNvPr id="84995" name="Rectangle 3"/>
          <p:cNvSpPr>
            <a:spLocks noGrp="1" noChangeArrowheads="1"/>
          </p:cNvSpPr>
          <p:nvPr>
            <p:ph idx="1"/>
          </p:nvPr>
        </p:nvSpPr>
        <p:spPr>
          <a:xfrm>
            <a:off x="1257300" y="1325563"/>
            <a:ext cx="9291639" cy="4733925"/>
          </a:xfrm>
        </p:spPr>
        <p:txBody>
          <a:bodyPr/>
          <a:lstStyle/>
          <a:p>
            <a:pPr marL="0" indent="0" algn="l" eaLnBrk="1" hangingPunct="1">
              <a:buNone/>
            </a:pPr>
            <a:r>
              <a:rPr lang="en-US" altLang="zh-CN" sz="4000" b="1" dirty="0"/>
              <a:t>Concepts central to the OSI model</a:t>
            </a:r>
          </a:p>
          <a:p>
            <a:pPr algn="l" eaLnBrk="1" hangingPunct="1">
              <a:buFontTx/>
              <a:buChar char="•"/>
            </a:pPr>
            <a:r>
              <a:rPr lang="en-US" altLang="zh-CN" sz="4000" dirty="0"/>
              <a:t>Services</a:t>
            </a:r>
          </a:p>
          <a:p>
            <a:pPr algn="l" eaLnBrk="1" hangingPunct="1">
              <a:buFontTx/>
              <a:buChar char="•"/>
            </a:pPr>
            <a:r>
              <a:rPr lang="en-US" altLang="zh-CN" sz="4000" dirty="0"/>
              <a:t>Interfaces</a:t>
            </a:r>
          </a:p>
          <a:p>
            <a:pPr algn="l" eaLnBrk="1" hangingPunct="1">
              <a:buFontTx/>
              <a:buChar char="•"/>
            </a:pPr>
            <a:r>
              <a:rPr lang="en-US" altLang="zh-CN" sz="4000" dirty="0"/>
              <a:t>Protocols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838200" y="12699"/>
            <a:ext cx="10515600" cy="1325563"/>
          </a:xfrm>
        </p:spPr>
        <p:txBody>
          <a:bodyPr/>
          <a:lstStyle/>
          <a:p>
            <a:pPr algn="ctr" eaLnBrk="1" hangingPunct="1"/>
            <a:r>
              <a:rPr lang="en-US" altLang="zh-CN" dirty="0">
                <a:solidFill>
                  <a:srgbClr val="FF0000"/>
                </a:solidFill>
              </a:rPr>
              <a:t>Comparing OSI and TCP/IP Models</a:t>
            </a:r>
          </a:p>
        </p:txBody>
      </p:sp>
      <p:sp>
        <p:nvSpPr>
          <p:cNvPr id="86019" name="Rectangle 3"/>
          <p:cNvSpPr>
            <a:spLocks noGrp="1" noChangeArrowheads="1"/>
          </p:cNvSpPr>
          <p:nvPr>
            <p:ph idx="1"/>
          </p:nvPr>
        </p:nvSpPr>
        <p:spPr>
          <a:xfrm>
            <a:off x="1200150" y="1338262"/>
            <a:ext cx="10287000" cy="5330825"/>
          </a:xfrm>
        </p:spPr>
        <p:txBody>
          <a:bodyPr/>
          <a:lstStyle/>
          <a:p>
            <a:pPr algn="just" eaLnBrk="1" hangingPunct="1">
              <a:buFontTx/>
              <a:buChar char="•"/>
            </a:pPr>
            <a:r>
              <a:rPr lang="en-US" altLang="zh-CN" sz="3600" dirty="0"/>
              <a:t>The OSI model makes a clear </a:t>
            </a:r>
            <a:r>
              <a:rPr lang="en-US" altLang="zh-CN" sz="3600" dirty="0">
                <a:solidFill>
                  <a:srgbClr val="FF0000"/>
                </a:solidFill>
              </a:rPr>
              <a:t>distinction</a:t>
            </a:r>
            <a:r>
              <a:rPr lang="en-US" altLang="zh-CN" sz="3600" dirty="0"/>
              <a:t> between services, interfaces and protocols</a:t>
            </a:r>
          </a:p>
          <a:p>
            <a:pPr lvl="1" algn="just" eaLnBrk="1" hangingPunct="1">
              <a:buFont typeface="Wingdings" pitchFamily="2" charset="2"/>
              <a:buChar char="ü"/>
            </a:pPr>
            <a:r>
              <a:rPr lang="en-US" altLang="zh-CN" sz="3200" dirty="0">
                <a:ea typeface="宋体" pitchFamily="2" charset="-122"/>
              </a:rPr>
              <a:t>Each layer performs some service for the layer above it</a:t>
            </a:r>
          </a:p>
          <a:p>
            <a:pPr lvl="1" algn="just" eaLnBrk="1" hangingPunct="1">
              <a:buFont typeface="Wingdings" pitchFamily="2" charset="2"/>
              <a:buChar char="ü"/>
            </a:pPr>
            <a:r>
              <a:rPr lang="en-US" altLang="zh-CN" sz="3200" dirty="0">
                <a:ea typeface="宋体" pitchFamily="2" charset="-122"/>
              </a:rPr>
              <a:t>A layer’s interface tells the processes above it how to access it</a:t>
            </a:r>
          </a:p>
          <a:p>
            <a:pPr lvl="1" algn="just" eaLnBrk="1" hangingPunct="1">
              <a:buFont typeface="Wingdings" pitchFamily="2" charset="2"/>
              <a:buChar char="ü"/>
            </a:pPr>
            <a:r>
              <a:rPr lang="en-US" altLang="zh-CN" sz="3200" dirty="0">
                <a:ea typeface="宋体" pitchFamily="2" charset="-122"/>
              </a:rPr>
              <a:t>The protocols in a layer are used to get the job done</a:t>
            </a:r>
          </a:p>
          <a:p>
            <a:pPr lvl="1" algn="just" eaLnBrk="1" hangingPunct="1">
              <a:buFont typeface="Wingdings" pitchFamily="2" charset="2"/>
              <a:buChar char="ü"/>
            </a:pPr>
            <a:endParaRPr lang="en-US" altLang="zh-CN" sz="3200" dirty="0">
              <a:ea typeface="宋体" pitchFamily="2" charset="-122"/>
            </a:endParaRPr>
          </a:p>
          <a:p>
            <a:pPr marL="457200" lvl="1" indent="0" algn="just" eaLnBrk="1" hangingPunct="1">
              <a:buNone/>
            </a:pPr>
            <a:r>
              <a:rPr lang="en-US" altLang="zh-CN" sz="3200" dirty="0">
                <a:solidFill>
                  <a:srgbClr val="FF0000"/>
                </a:solidFill>
                <a:ea typeface="宋体" pitchFamily="2" charset="-122"/>
              </a:rPr>
              <a:t>But</a:t>
            </a:r>
            <a:r>
              <a:rPr lang="zh-CN" altLang="en-US" sz="3200" dirty="0">
                <a:solidFill>
                  <a:srgbClr val="FF0000"/>
                </a:solidFill>
                <a:ea typeface="宋体" pitchFamily="2" charset="-122"/>
              </a:rPr>
              <a:t> </a:t>
            </a:r>
            <a:r>
              <a:rPr lang="en-US" altLang="zh-CN" sz="3200" dirty="0">
                <a:solidFill>
                  <a:srgbClr val="FF0000"/>
                </a:solidFill>
                <a:ea typeface="宋体" pitchFamily="2" charset="-122"/>
              </a:rPr>
              <a:t>TCP/IP</a:t>
            </a:r>
            <a:r>
              <a:rPr lang="zh-CN" altLang="en-US" sz="3200" dirty="0">
                <a:solidFill>
                  <a:srgbClr val="FF0000"/>
                </a:solidFill>
                <a:ea typeface="宋体" pitchFamily="2" charset="-122"/>
              </a:rPr>
              <a:t> </a:t>
            </a:r>
            <a:r>
              <a:rPr lang="en-US" altLang="zh-CN" sz="3200" dirty="0">
                <a:solidFill>
                  <a:srgbClr val="FF0000"/>
                </a:solidFill>
                <a:ea typeface="宋体" pitchFamily="2" charset="-122"/>
              </a:rPr>
              <a:t>model</a:t>
            </a:r>
            <a:r>
              <a:rPr lang="zh-CN" altLang="en-US" sz="3200" dirty="0">
                <a:solidFill>
                  <a:srgbClr val="FF0000"/>
                </a:solidFill>
                <a:ea typeface="宋体" pitchFamily="2" charset="-122"/>
              </a:rPr>
              <a:t> </a:t>
            </a:r>
            <a:r>
              <a:rPr lang="en-US" altLang="zh-CN" sz="3200" dirty="0">
                <a:solidFill>
                  <a:srgbClr val="FF0000"/>
                </a:solidFill>
                <a:ea typeface="宋体" pitchFamily="2" charset="-122"/>
              </a:rPr>
              <a:t>does</a:t>
            </a:r>
            <a:r>
              <a:rPr lang="zh-CN" altLang="en-US" sz="3200" dirty="0">
                <a:solidFill>
                  <a:srgbClr val="FF0000"/>
                </a:solidFill>
                <a:ea typeface="宋体" pitchFamily="2" charset="-122"/>
              </a:rPr>
              <a:t> </a:t>
            </a:r>
            <a:r>
              <a:rPr lang="en-US" altLang="zh-CN" sz="3200" dirty="0">
                <a:solidFill>
                  <a:srgbClr val="FF0000"/>
                </a:solidFill>
                <a:ea typeface="宋体" pitchFamily="2" charset="-122"/>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xEl>
                                              <p:pRg st="5" end="5"/>
                                            </p:txEl>
                                          </p:spTgt>
                                        </p:tgtEl>
                                        <p:attrNameLst>
                                          <p:attrName>style.visibility</p:attrName>
                                        </p:attrNameLst>
                                      </p:cBhvr>
                                      <p:to>
                                        <p:strVal val="visible"/>
                                      </p:to>
                                    </p:set>
                                    <p:anim calcmode="lin" valueType="num">
                                      <p:cBhvr additive="base">
                                        <p:cTn id="7" dur="500" fill="hold"/>
                                        <p:tgtEl>
                                          <p:spTgt spid="8601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0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838200" y="0"/>
            <a:ext cx="10515600" cy="1325563"/>
          </a:xfrm>
        </p:spPr>
        <p:txBody>
          <a:bodyPr/>
          <a:lstStyle/>
          <a:p>
            <a:pPr algn="ctr" eaLnBrk="1" hangingPunct="1"/>
            <a:r>
              <a:rPr lang="en-US" altLang="zh-CN" b="1" dirty="0">
                <a:solidFill>
                  <a:srgbClr val="FF0000"/>
                </a:solidFill>
              </a:rPr>
              <a:t>Comparing OSI and TCP/IP Models</a:t>
            </a:r>
          </a:p>
        </p:txBody>
      </p:sp>
      <p:sp>
        <p:nvSpPr>
          <p:cNvPr id="87043" name="Rectangle 3"/>
          <p:cNvSpPr>
            <a:spLocks noGrp="1" noChangeArrowheads="1"/>
          </p:cNvSpPr>
          <p:nvPr>
            <p:ph idx="1"/>
          </p:nvPr>
        </p:nvSpPr>
        <p:spPr>
          <a:xfrm>
            <a:off x="533400" y="1209676"/>
            <a:ext cx="11182350" cy="5330825"/>
          </a:xfrm>
        </p:spPr>
        <p:txBody>
          <a:bodyPr>
            <a:normAutofit/>
          </a:bodyPr>
          <a:lstStyle/>
          <a:p>
            <a:pPr eaLnBrk="1" hangingPunct="1">
              <a:buFontTx/>
              <a:buChar char="•"/>
            </a:pPr>
            <a:r>
              <a:rPr lang="en-US" altLang="zh-CN" sz="3600" dirty="0"/>
              <a:t>The OSI model has 7 layers while the TCP/IP model has 4 layers</a:t>
            </a:r>
          </a:p>
          <a:p>
            <a:pPr eaLnBrk="1" hangingPunct="1">
              <a:buFontTx/>
              <a:buChar char="•"/>
            </a:pPr>
            <a:r>
              <a:rPr lang="en-US" altLang="zh-CN" sz="3600" dirty="0"/>
              <a:t>Both models have network, transport and application layers</a:t>
            </a:r>
          </a:p>
          <a:p>
            <a:pPr eaLnBrk="1" hangingPunct="1">
              <a:buFontTx/>
              <a:buChar char="•"/>
            </a:pPr>
            <a:r>
              <a:rPr lang="en-US" altLang="zh-CN" sz="3600" dirty="0"/>
              <a:t>OSI model supports</a:t>
            </a:r>
            <a:r>
              <a:rPr lang="zh-CN" altLang="en-US" sz="3600" dirty="0"/>
              <a:t> </a:t>
            </a:r>
            <a:r>
              <a:rPr lang="en-US" altLang="zh-CN" sz="3600" dirty="0">
                <a:solidFill>
                  <a:srgbClr val="FF0000"/>
                </a:solidFill>
              </a:rPr>
              <a:t>both</a:t>
            </a:r>
            <a:r>
              <a:rPr lang="en-US" altLang="zh-CN" sz="3600" dirty="0"/>
              <a:t> connectionless and connection-oriented communication</a:t>
            </a:r>
            <a:r>
              <a:rPr lang="zh-CN" altLang="en-US" sz="3600" dirty="0"/>
              <a:t> </a:t>
            </a:r>
            <a:r>
              <a:rPr lang="en-US" altLang="zh-CN" sz="3600" dirty="0"/>
              <a:t>in</a:t>
            </a:r>
            <a:r>
              <a:rPr lang="zh-CN" altLang="en-US" sz="3600" dirty="0"/>
              <a:t> </a:t>
            </a:r>
            <a:r>
              <a:rPr lang="en-US" altLang="zh-CN" sz="3600" dirty="0">
                <a:solidFill>
                  <a:srgbClr val="FF0000"/>
                </a:solidFill>
              </a:rPr>
              <a:t>network</a:t>
            </a:r>
            <a:r>
              <a:rPr lang="zh-CN" altLang="en-US" sz="3600" dirty="0">
                <a:solidFill>
                  <a:srgbClr val="FF0000"/>
                </a:solidFill>
              </a:rPr>
              <a:t> </a:t>
            </a:r>
            <a:r>
              <a:rPr lang="en-US" altLang="zh-CN" sz="3600" dirty="0">
                <a:solidFill>
                  <a:srgbClr val="FF0000"/>
                </a:solidFill>
              </a:rPr>
              <a:t>layer</a:t>
            </a:r>
            <a:r>
              <a:rPr lang="en-US" altLang="zh-CN" sz="3600" dirty="0"/>
              <a:t>,</a:t>
            </a:r>
            <a:r>
              <a:rPr lang="zh-CN" altLang="en-US" sz="3600" dirty="0"/>
              <a:t> </a:t>
            </a:r>
            <a:r>
              <a:rPr lang="en-US" altLang="zh-CN" sz="3600" dirty="0"/>
              <a:t>but</a:t>
            </a:r>
            <a:r>
              <a:rPr lang="zh-CN" altLang="en-US" sz="3600" dirty="0"/>
              <a:t> </a:t>
            </a:r>
            <a:r>
              <a:rPr lang="en-US" altLang="zh-CN" sz="3600" dirty="0"/>
              <a:t>only</a:t>
            </a:r>
            <a:r>
              <a:rPr lang="zh-CN" altLang="en-US" sz="3600" dirty="0"/>
              <a:t> </a:t>
            </a:r>
            <a:r>
              <a:rPr lang="en-US" altLang="zh-CN" sz="3600" dirty="0">
                <a:solidFill>
                  <a:srgbClr val="FF0000"/>
                </a:solidFill>
              </a:rPr>
              <a:t>connected-oriented</a:t>
            </a:r>
            <a:r>
              <a:rPr lang="zh-CN" altLang="en-US" sz="3600" dirty="0"/>
              <a:t> </a:t>
            </a:r>
            <a:r>
              <a:rPr lang="en-US" altLang="zh-CN" sz="3600" dirty="0"/>
              <a:t>in</a:t>
            </a:r>
            <a:r>
              <a:rPr lang="zh-CN" altLang="en-US" sz="3600" dirty="0"/>
              <a:t> </a:t>
            </a:r>
            <a:r>
              <a:rPr lang="en-US" altLang="zh-CN" sz="3600" dirty="0">
                <a:solidFill>
                  <a:srgbClr val="FF0000"/>
                </a:solidFill>
              </a:rPr>
              <a:t>transport</a:t>
            </a:r>
            <a:r>
              <a:rPr lang="zh-CN" altLang="en-US" sz="3600" dirty="0">
                <a:solidFill>
                  <a:srgbClr val="FF0000"/>
                </a:solidFill>
              </a:rPr>
              <a:t> </a:t>
            </a:r>
            <a:r>
              <a:rPr lang="en-US" altLang="zh-CN" sz="3600" dirty="0">
                <a:solidFill>
                  <a:srgbClr val="FF0000"/>
                </a:solidFill>
              </a:rPr>
              <a:t>layer</a:t>
            </a:r>
          </a:p>
          <a:p>
            <a:pPr eaLnBrk="1" hangingPunct="1">
              <a:buFontTx/>
              <a:buChar char="•"/>
            </a:pPr>
            <a:r>
              <a:rPr lang="en-US" altLang="zh-CN" sz="3600" dirty="0"/>
              <a:t>TCP/IP supports only </a:t>
            </a:r>
            <a:r>
              <a:rPr lang="en-US" altLang="zh-CN" sz="3600" dirty="0">
                <a:solidFill>
                  <a:srgbClr val="FF0000"/>
                </a:solidFill>
              </a:rPr>
              <a:t>connectionless</a:t>
            </a:r>
            <a:r>
              <a:rPr lang="en-US" altLang="zh-CN" sz="3600" dirty="0"/>
              <a:t> communication</a:t>
            </a:r>
            <a:r>
              <a:rPr lang="zh-CN" altLang="en-US" sz="3600" dirty="0"/>
              <a:t> </a:t>
            </a:r>
            <a:r>
              <a:rPr lang="en-US" altLang="zh-CN" sz="3600" dirty="0"/>
              <a:t>in</a:t>
            </a:r>
            <a:r>
              <a:rPr lang="zh-CN" altLang="en-US" sz="3600" dirty="0"/>
              <a:t> </a:t>
            </a:r>
            <a:r>
              <a:rPr lang="en-US" altLang="zh-CN" sz="3600" dirty="0">
                <a:solidFill>
                  <a:srgbClr val="FF0000"/>
                </a:solidFill>
              </a:rPr>
              <a:t>network</a:t>
            </a:r>
            <a:r>
              <a:rPr lang="zh-CN" altLang="en-US" sz="3600" dirty="0">
                <a:solidFill>
                  <a:srgbClr val="FF0000"/>
                </a:solidFill>
              </a:rPr>
              <a:t> </a:t>
            </a:r>
            <a:r>
              <a:rPr lang="en-US" altLang="zh-CN" sz="3600" dirty="0">
                <a:solidFill>
                  <a:srgbClr val="FF0000"/>
                </a:solidFill>
              </a:rPr>
              <a:t>layer</a:t>
            </a:r>
            <a:r>
              <a:rPr lang="en-US" altLang="zh-CN" sz="3600" dirty="0"/>
              <a:t>,</a:t>
            </a:r>
            <a:r>
              <a:rPr lang="zh-CN" altLang="en-US" sz="3600" dirty="0"/>
              <a:t> </a:t>
            </a:r>
            <a:r>
              <a:rPr lang="en-US" altLang="zh-CN" sz="3600" dirty="0"/>
              <a:t>but</a:t>
            </a:r>
            <a:r>
              <a:rPr lang="zh-CN" altLang="en-US" sz="3600" dirty="0"/>
              <a:t> </a:t>
            </a:r>
            <a:r>
              <a:rPr lang="en-US" altLang="zh-CN" sz="3600" dirty="0">
                <a:solidFill>
                  <a:srgbClr val="FF0000"/>
                </a:solidFill>
              </a:rPr>
              <a:t>both</a:t>
            </a:r>
            <a:r>
              <a:rPr lang="zh-CN" altLang="en-US" sz="3600" dirty="0"/>
              <a:t> </a:t>
            </a:r>
            <a:r>
              <a:rPr lang="en-US" altLang="zh-CN" sz="3600" dirty="0"/>
              <a:t>in</a:t>
            </a:r>
            <a:r>
              <a:rPr lang="zh-CN" altLang="en-US" sz="3600" dirty="0"/>
              <a:t> </a:t>
            </a:r>
            <a:r>
              <a:rPr lang="en-US" altLang="zh-CN" sz="3600" dirty="0">
                <a:solidFill>
                  <a:srgbClr val="FF0000"/>
                </a:solidFill>
              </a:rPr>
              <a:t>transport</a:t>
            </a:r>
            <a:r>
              <a:rPr lang="zh-CN" altLang="en-US" sz="3600" dirty="0"/>
              <a:t> </a:t>
            </a:r>
            <a:r>
              <a:rPr lang="en-US" altLang="zh-CN" sz="3600" dirty="0"/>
              <a:t>layer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 calcmode="lin" valueType="num">
                                      <p:cBhvr additive="base">
                                        <p:cTn id="7" dur="500" fill="hold"/>
                                        <p:tgtEl>
                                          <p:spTgt spid="87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0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043">
                                            <p:txEl>
                                              <p:pRg st="1" end="1"/>
                                            </p:txEl>
                                          </p:spTgt>
                                        </p:tgtEl>
                                        <p:attrNameLst>
                                          <p:attrName>style.visibility</p:attrName>
                                        </p:attrNameLst>
                                      </p:cBhvr>
                                      <p:to>
                                        <p:strVal val="visible"/>
                                      </p:to>
                                    </p:set>
                                    <p:anim calcmode="lin" valueType="num">
                                      <p:cBhvr additive="base">
                                        <p:cTn id="13" dur="500" fill="hold"/>
                                        <p:tgtEl>
                                          <p:spTgt spid="870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0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043">
                                            <p:txEl>
                                              <p:pRg st="2" end="2"/>
                                            </p:txEl>
                                          </p:spTgt>
                                        </p:tgtEl>
                                        <p:attrNameLst>
                                          <p:attrName>style.visibility</p:attrName>
                                        </p:attrNameLst>
                                      </p:cBhvr>
                                      <p:to>
                                        <p:strVal val="visible"/>
                                      </p:to>
                                    </p:set>
                                    <p:anim calcmode="lin" valueType="num">
                                      <p:cBhvr additive="base">
                                        <p:cTn id="19" dur="500" fill="hold"/>
                                        <p:tgtEl>
                                          <p:spTgt spid="870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70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7043">
                                            <p:txEl>
                                              <p:pRg st="3" end="3"/>
                                            </p:txEl>
                                          </p:spTgt>
                                        </p:tgtEl>
                                        <p:attrNameLst>
                                          <p:attrName>style.visibility</p:attrName>
                                        </p:attrNameLst>
                                      </p:cBhvr>
                                      <p:to>
                                        <p:strVal val="visible"/>
                                      </p:to>
                                    </p:set>
                                    <p:anim calcmode="lin" valueType="num">
                                      <p:cBhvr additive="base">
                                        <p:cTn id="25" dur="500" fill="hold"/>
                                        <p:tgtEl>
                                          <p:spTgt spid="870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70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838200" y="0"/>
            <a:ext cx="10515600" cy="1325563"/>
          </a:xfrm>
        </p:spPr>
        <p:txBody>
          <a:bodyPr/>
          <a:lstStyle/>
          <a:p>
            <a:pPr algn="ctr" eaLnBrk="1" hangingPunct="1"/>
            <a:r>
              <a:rPr lang="en-US" altLang="zh-CN" sz="4000" dirty="0">
                <a:solidFill>
                  <a:srgbClr val="FF0000"/>
                </a:solidFill>
              </a:rPr>
              <a:t>A Critique of the OSI Model and Protocols</a:t>
            </a:r>
          </a:p>
        </p:txBody>
      </p:sp>
      <p:sp>
        <p:nvSpPr>
          <p:cNvPr id="88067" name="Rectangle 3"/>
          <p:cNvSpPr>
            <a:spLocks noGrp="1" noChangeArrowheads="1"/>
          </p:cNvSpPr>
          <p:nvPr>
            <p:ph idx="1"/>
          </p:nvPr>
        </p:nvSpPr>
        <p:spPr>
          <a:xfrm>
            <a:off x="609600" y="1555751"/>
            <a:ext cx="10972800" cy="4684713"/>
          </a:xfrm>
        </p:spPr>
        <p:txBody>
          <a:bodyPr/>
          <a:lstStyle/>
          <a:p>
            <a:pPr marL="0" indent="0" algn="l" eaLnBrk="1" hangingPunct="1">
              <a:buNone/>
            </a:pPr>
            <a:r>
              <a:rPr lang="en-US" altLang="zh-CN" sz="3600" b="1" dirty="0"/>
              <a:t>Why OSI did not take over the world</a:t>
            </a:r>
          </a:p>
          <a:p>
            <a:pPr marL="0" indent="0" algn="l">
              <a:buNone/>
            </a:pPr>
            <a:r>
              <a:rPr lang="en-US" altLang="zh-CN" dirty="0"/>
              <a:t>OSI:</a:t>
            </a:r>
          </a:p>
          <a:p>
            <a:pPr lvl="2">
              <a:buFont typeface="Arial" pitchFamily="34" charset="0"/>
              <a:buChar char="+"/>
            </a:pPr>
            <a:r>
              <a:rPr lang="en-US" altLang="zh-CN" dirty="0"/>
              <a:t>Very influential model with clear concepts</a:t>
            </a:r>
          </a:p>
          <a:p>
            <a:pPr lvl="2">
              <a:buFont typeface="Calibri" pitchFamily="34" charset="0"/>
              <a:buChar char="–"/>
            </a:pPr>
            <a:r>
              <a:rPr lang="en-US" altLang="zh-CN" dirty="0"/>
              <a:t>Models, protocols and adoption all bogged down by politics and complexity</a:t>
            </a:r>
          </a:p>
          <a:p>
            <a:pPr marL="0" indent="0" algn="l">
              <a:buNone/>
            </a:pPr>
            <a:r>
              <a:rPr lang="en-US" altLang="zh-CN" dirty="0"/>
              <a:t>TCP/IP:</a:t>
            </a:r>
          </a:p>
          <a:p>
            <a:pPr lvl="2">
              <a:buFont typeface="Arial" pitchFamily="34" charset="0"/>
              <a:buChar char="+"/>
            </a:pPr>
            <a:r>
              <a:rPr lang="en-US" altLang="zh-CN" dirty="0"/>
              <a:t>Very successful protocols that worked well and thrived</a:t>
            </a:r>
          </a:p>
          <a:p>
            <a:pPr lvl="2">
              <a:buFont typeface="Calibri" pitchFamily="34" charset="0"/>
              <a:buChar char="–"/>
            </a:pPr>
            <a:r>
              <a:rPr lang="en-US" altLang="zh-CN" dirty="0"/>
              <a:t>Weak model derived after the fact from protocols</a:t>
            </a:r>
          </a:p>
          <a:p>
            <a:pPr algn="l" eaLnBrk="1" hangingPunct="1"/>
            <a:endParaRPr lang="en-US" altLang="zh-CN" sz="36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838200" y="18255"/>
            <a:ext cx="10515600" cy="1325563"/>
          </a:xfrm>
        </p:spPr>
        <p:txBody>
          <a:bodyPr/>
          <a:lstStyle/>
          <a:p>
            <a:pPr algn="ctr" eaLnBrk="1" hangingPunct="1"/>
            <a:r>
              <a:rPr lang="en-US" altLang="zh-CN" dirty="0">
                <a:solidFill>
                  <a:srgbClr val="FF0000"/>
                </a:solidFill>
              </a:rPr>
              <a:t>Bad Timing</a:t>
            </a:r>
          </a:p>
        </p:txBody>
      </p:sp>
      <p:sp>
        <p:nvSpPr>
          <p:cNvPr id="89091" name="Rectangle 3"/>
          <p:cNvSpPr>
            <a:spLocks noGrp="1" noChangeArrowheads="1"/>
          </p:cNvSpPr>
          <p:nvPr>
            <p:ph idx="1"/>
          </p:nvPr>
        </p:nvSpPr>
        <p:spPr>
          <a:xfrm>
            <a:off x="838200" y="2244725"/>
            <a:ext cx="10515600" cy="4351338"/>
          </a:xfrm>
        </p:spPr>
        <p:txBody>
          <a:bodyPr>
            <a:normAutofit lnSpcReduction="10000"/>
          </a:bodyPr>
          <a:lstStyle/>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algn="ctr" eaLnBrk="1" hangingPunct="1">
              <a:buNone/>
            </a:pPr>
            <a:r>
              <a:rPr lang="en-US" altLang="zh-CN" b="1" dirty="0"/>
              <a:t>The apocalypse of the two elephants.</a:t>
            </a:r>
          </a:p>
        </p:txBody>
      </p:sp>
      <p:pic>
        <p:nvPicPr>
          <p:cNvPr id="5" name="Picture 4" descr="1-23">
            <a:extLst>
              <a:ext uri="{FF2B5EF4-FFF2-40B4-BE49-F238E27FC236}">
                <a16:creationId xmlns:a16="http://schemas.microsoft.com/office/drawing/2014/main" id="{CD4CA9AF-DBA7-E140-9E17-E82077DAD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208" y="1685924"/>
            <a:ext cx="9073584"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84238" y="30163"/>
            <a:ext cx="10515600" cy="1325563"/>
          </a:xfrm>
        </p:spPr>
        <p:txBody>
          <a:bodyPr/>
          <a:lstStyle/>
          <a:p>
            <a:pPr algn="ctr" eaLnBrk="1" hangingPunct="1"/>
            <a:r>
              <a:rPr lang="en-US" altLang="zh-CN" sz="4000" dirty="0">
                <a:solidFill>
                  <a:srgbClr val="FF0000"/>
                </a:solidFill>
              </a:rPr>
              <a:t>A Critique of the TCP/IP Reference Model</a:t>
            </a:r>
          </a:p>
        </p:txBody>
      </p:sp>
      <p:sp>
        <p:nvSpPr>
          <p:cNvPr id="90115" name="Rectangle 3"/>
          <p:cNvSpPr>
            <a:spLocks noGrp="1" noChangeArrowheads="1"/>
          </p:cNvSpPr>
          <p:nvPr>
            <p:ph idx="1"/>
          </p:nvPr>
        </p:nvSpPr>
        <p:spPr>
          <a:xfrm>
            <a:off x="884238" y="1581943"/>
            <a:ext cx="10866437" cy="4756512"/>
          </a:xfrm>
        </p:spPr>
        <p:txBody>
          <a:bodyPr>
            <a:normAutofit lnSpcReduction="10000"/>
          </a:bodyPr>
          <a:lstStyle/>
          <a:p>
            <a:pPr marL="0" indent="0" algn="l" eaLnBrk="1" hangingPunct="1">
              <a:buNone/>
            </a:pPr>
            <a:r>
              <a:rPr lang="en-US" altLang="zh-CN" b="1" dirty="0"/>
              <a:t>Problems:</a:t>
            </a:r>
          </a:p>
          <a:p>
            <a:pPr algn="l" eaLnBrk="1" hangingPunct="1">
              <a:buFontTx/>
              <a:buChar char="•"/>
            </a:pPr>
            <a:r>
              <a:rPr lang="en-US" altLang="zh-CN" dirty="0"/>
              <a:t>Service, interface, and protocol not distinguished</a:t>
            </a:r>
          </a:p>
          <a:p>
            <a:pPr algn="l" eaLnBrk="1" hangingPunct="1">
              <a:buFontTx/>
              <a:buChar char="•"/>
            </a:pPr>
            <a:r>
              <a:rPr lang="en-US" altLang="zh-CN" dirty="0"/>
              <a:t>Not a general model</a:t>
            </a:r>
            <a:r>
              <a:rPr lang="zh-CN" altLang="en-US" dirty="0"/>
              <a:t> </a:t>
            </a:r>
            <a:r>
              <a:rPr lang="en-US" altLang="zh-CN" dirty="0"/>
              <a:t>(cannot</a:t>
            </a:r>
            <a:r>
              <a:rPr lang="zh-CN" altLang="en-US" dirty="0"/>
              <a:t> </a:t>
            </a:r>
            <a:r>
              <a:rPr lang="en-US" altLang="zh-CN" dirty="0"/>
              <a:t>be</a:t>
            </a:r>
            <a:r>
              <a:rPr lang="zh-CN" altLang="en-US" dirty="0"/>
              <a:t> </a:t>
            </a:r>
            <a:r>
              <a:rPr lang="en-US" altLang="zh-CN" dirty="0"/>
              <a:t>used</a:t>
            </a:r>
            <a:r>
              <a:rPr lang="zh-CN" altLang="en-US" dirty="0"/>
              <a:t> </a:t>
            </a:r>
            <a:r>
              <a:rPr lang="en-US" altLang="zh-CN" dirty="0"/>
              <a:t>to</a:t>
            </a:r>
            <a:r>
              <a:rPr lang="zh-CN" altLang="en-US" dirty="0"/>
              <a:t> </a:t>
            </a:r>
            <a:r>
              <a:rPr lang="en-US" altLang="zh-CN" dirty="0"/>
              <a:t>describe</a:t>
            </a:r>
            <a:r>
              <a:rPr lang="zh-CN" altLang="en-US" dirty="0"/>
              <a:t> </a:t>
            </a:r>
            <a:r>
              <a:rPr lang="en-US" altLang="zh-CN" dirty="0"/>
              <a:t>other</a:t>
            </a:r>
            <a:r>
              <a:rPr lang="zh-CN" altLang="en-US" dirty="0"/>
              <a:t> </a:t>
            </a:r>
            <a:r>
              <a:rPr lang="en-US" altLang="zh-CN" dirty="0"/>
              <a:t>network</a:t>
            </a:r>
            <a:r>
              <a:rPr lang="zh-CN" altLang="en-US" dirty="0"/>
              <a:t> </a:t>
            </a:r>
            <a:r>
              <a:rPr lang="en-US" altLang="zh-CN" dirty="0"/>
              <a:t>standards,</a:t>
            </a:r>
            <a:r>
              <a:rPr lang="zh-CN" altLang="en-US" dirty="0"/>
              <a:t> </a:t>
            </a:r>
            <a:r>
              <a:rPr lang="en-US" altLang="zh-CN" dirty="0"/>
              <a:t>like</a:t>
            </a:r>
            <a:r>
              <a:rPr lang="zh-CN" altLang="en-US" dirty="0"/>
              <a:t> </a:t>
            </a:r>
            <a:r>
              <a:rPr lang="en-US" altLang="zh-CN" dirty="0"/>
              <a:t>Bluetooth)</a:t>
            </a:r>
          </a:p>
          <a:p>
            <a:pPr algn="l" eaLnBrk="1" hangingPunct="1">
              <a:buFontTx/>
              <a:buChar char="•"/>
            </a:pPr>
            <a:r>
              <a:rPr lang="en-US" altLang="zh-CN" dirty="0"/>
              <a:t>Link “layer” not really a layer</a:t>
            </a:r>
            <a:r>
              <a:rPr lang="zh-CN" altLang="en-US" dirty="0"/>
              <a:t> </a:t>
            </a:r>
            <a:r>
              <a:rPr lang="en-US" altLang="zh-CN" dirty="0"/>
              <a:t>(it</a:t>
            </a:r>
            <a:r>
              <a:rPr lang="zh-CN" altLang="en-US" dirty="0"/>
              <a:t> </a:t>
            </a:r>
            <a:r>
              <a:rPr lang="en-US" altLang="zh-CN" dirty="0"/>
              <a:t>is</a:t>
            </a:r>
            <a:r>
              <a:rPr lang="zh-CN" altLang="en-US" dirty="0"/>
              <a:t> </a:t>
            </a:r>
            <a:r>
              <a:rPr lang="en-US" altLang="zh-CN" dirty="0"/>
              <a:t>an</a:t>
            </a:r>
            <a:r>
              <a:rPr lang="zh-CN" altLang="en-US" dirty="0"/>
              <a:t> </a:t>
            </a:r>
            <a:r>
              <a:rPr lang="en-US" altLang="zh-CN" dirty="0"/>
              <a:t>interface</a:t>
            </a:r>
            <a:r>
              <a:rPr lang="zh-CN" altLang="en-US" dirty="0"/>
              <a:t> </a:t>
            </a:r>
            <a:r>
              <a:rPr lang="en-US" altLang="zh-CN" dirty="0"/>
              <a:t>between</a:t>
            </a:r>
            <a:r>
              <a:rPr lang="zh-CN" altLang="en-US" dirty="0"/>
              <a:t> </a:t>
            </a:r>
            <a:r>
              <a:rPr lang="en-US" altLang="zh-CN" dirty="0"/>
              <a:t>data</a:t>
            </a:r>
            <a:r>
              <a:rPr lang="zh-CN" altLang="en-US" dirty="0"/>
              <a:t> </a:t>
            </a:r>
            <a:r>
              <a:rPr lang="en-US" altLang="zh-CN" dirty="0"/>
              <a:t>link</a:t>
            </a:r>
            <a:r>
              <a:rPr lang="zh-CN" altLang="en-US" dirty="0"/>
              <a:t> </a:t>
            </a:r>
            <a:r>
              <a:rPr lang="en-US" altLang="zh-CN" dirty="0"/>
              <a:t>and</a:t>
            </a:r>
            <a:r>
              <a:rPr lang="zh-CN" altLang="en-US" dirty="0"/>
              <a:t> </a:t>
            </a:r>
            <a:r>
              <a:rPr lang="en-US" altLang="zh-CN" dirty="0"/>
              <a:t>network)</a:t>
            </a:r>
          </a:p>
          <a:p>
            <a:pPr algn="l" eaLnBrk="1" hangingPunct="1">
              <a:buFontTx/>
              <a:buChar char="•"/>
            </a:pPr>
            <a:r>
              <a:rPr lang="en-US" altLang="zh-CN" dirty="0"/>
              <a:t>No mention of physical and data link layers</a:t>
            </a:r>
            <a:r>
              <a:rPr lang="zh-CN" altLang="en-US" dirty="0"/>
              <a:t> </a:t>
            </a:r>
            <a:r>
              <a:rPr lang="en-US" altLang="zh-CN" dirty="0"/>
              <a:t>(does</a:t>
            </a:r>
            <a:r>
              <a:rPr lang="zh-CN" altLang="en-US" dirty="0"/>
              <a:t> </a:t>
            </a:r>
            <a:r>
              <a:rPr lang="en-US" altLang="zh-CN" dirty="0"/>
              <a:t>not</a:t>
            </a:r>
            <a:r>
              <a:rPr lang="zh-CN" altLang="en-US" dirty="0"/>
              <a:t> </a:t>
            </a:r>
            <a:r>
              <a:rPr lang="en-US" altLang="zh-CN" dirty="0"/>
              <a:t>distinguish</a:t>
            </a:r>
            <a:r>
              <a:rPr lang="zh-CN" altLang="en-US" dirty="0"/>
              <a:t> </a:t>
            </a:r>
            <a:r>
              <a:rPr lang="en-US" altLang="zh-CN" dirty="0"/>
              <a:t>physical</a:t>
            </a:r>
            <a:r>
              <a:rPr lang="zh-CN" altLang="en-US" dirty="0"/>
              <a:t> </a:t>
            </a:r>
            <a:r>
              <a:rPr lang="en-US" altLang="zh-CN" dirty="0"/>
              <a:t>layer</a:t>
            </a:r>
            <a:r>
              <a:rPr lang="zh-CN" altLang="en-US" dirty="0"/>
              <a:t> </a:t>
            </a:r>
            <a:r>
              <a:rPr lang="en-US" altLang="zh-CN" dirty="0"/>
              <a:t>and</a:t>
            </a:r>
            <a:r>
              <a:rPr lang="zh-CN" altLang="en-US" dirty="0"/>
              <a:t> </a:t>
            </a:r>
            <a:r>
              <a:rPr lang="en-US" altLang="zh-CN" dirty="0"/>
              <a:t>link</a:t>
            </a:r>
            <a:r>
              <a:rPr lang="zh-CN" altLang="en-US" dirty="0"/>
              <a:t> </a:t>
            </a:r>
            <a:r>
              <a:rPr lang="en-US" altLang="zh-CN" dirty="0"/>
              <a:t>layer</a:t>
            </a:r>
            <a:r>
              <a:rPr lang="zh-CN" altLang="en-US" dirty="0"/>
              <a:t> </a:t>
            </a:r>
            <a:r>
              <a:rPr lang="en-US" altLang="zh-CN" dirty="0"/>
              <a:t>which</a:t>
            </a:r>
            <a:r>
              <a:rPr lang="zh-CN" altLang="en-US" dirty="0"/>
              <a:t> </a:t>
            </a:r>
            <a:r>
              <a:rPr lang="en-US" altLang="zh-CN" dirty="0"/>
              <a:t>completely</a:t>
            </a:r>
            <a:r>
              <a:rPr lang="zh-CN" altLang="en-US" dirty="0"/>
              <a:t> </a:t>
            </a:r>
            <a:r>
              <a:rPr lang="en-US" altLang="zh-CN" dirty="0"/>
              <a:t>different)</a:t>
            </a:r>
          </a:p>
          <a:p>
            <a:pPr algn="l" eaLnBrk="1" hangingPunct="1">
              <a:buFontTx/>
              <a:buChar char="•"/>
            </a:pPr>
            <a:r>
              <a:rPr lang="en-US" altLang="zh-CN" dirty="0"/>
              <a:t>Minor protocols deeply entrenched, hard to replace</a:t>
            </a:r>
            <a:r>
              <a:rPr lang="zh-CN" altLang="en-US" dirty="0"/>
              <a:t> </a:t>
            </a:r>
            <a:r>
              <a:rPr lang="en-US" altLang="zh-CN" dirty="0"/>
              <a:t>(</a:t>
            </a:r>
            <a:r>
              <a:rPr lang="zh-CN" altLang="en-US" dirty="0"/>
              <a:t>某些协议在初期设计的过于随意，但随着时间的推移，已经扎根在</a:t>
            </a:r>
            <a:r>
              <a:rPr lang="en-US" altLang="zh-CN" dirty="0"/>
              <a:t>TCP/IP</a:t>
            </a:r>
            <a:r>
              <a:rPr lang="zh-CN" altLang="en-US" dirty="0"/>
              <a:t>模型中不可取代</a:t>
            </a:r>
            <a:r>
              <a:rPr lang="en-US" altLang="zh-CN" dirty="0"/>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a:extLst>
              <a:ext uri="{FF2B5EF4-FFF2-40B4-BE49-F238E27FC236}">
                <a16:creationId xmlns:a16="http://schemas.microsoft.com/office/drawing/2014/main" id="{CB9EE19E-25E4-1C4C-B940-56D3598754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F2837A76-D0C7-484E-9913-78DF02CEA047}" type="slidenum">
              <a:rPr lang="zh-CN" altLang="en-US" sz="1600"/>
              <a:pPr>
                <a:spcBef>
                  <a:spcPct val="0"/>
                </a:spcBef>
                <a:buClrTx/>
                <a:buFontTx/>
                <a:buNone/>
              </a:pPr>
              <a:t>116</a:t>
            </a:fld>
            <a:endParaRPr lang="en-US" altLang="zh-CN" sz="1600"/>
          </a:p>
        </p:txBody>
      </p:sp>
      <p:sp>
        <p:nvSpPr>
          <p:cNvPr id="86019" name="Rectangle 2">
            <a:extLst>
              <a:ext uri="{FF2B5EF4-FFF2-40B4-BE49-F238E27FC236}">
                <a16:creationId xmlns:a16="http://schemas.microsoft.com/office/drawing/2014/main" id="{89E09DA9-52C4-B146-8179-32C4265F6F40}"/>
              </a:ext>
            </a:extLst>
          </p:cNvPr>
          <p:cNvSpPr>
            <a:spLocks noGrp="1" noRot="1" noChangeArrowheads="1"/>
          </p:cNvSpPr>
          <p:nvPr>
            <p:ph type="title"/>
          </p:nvPr>
        </p:nvSpPr>
        <p:spPr>
          <a:xfrm>
            <a:off x="1822450" y="228601"/>
            <a:ext cx="8540750" cy="1039813"/>
          </a:xfrm>
        </p:spPr>
        <p:txBody>
          <a:bodyPr/>
          <a:lstStyle/>
          <a:p>
            <a:pPr algn="l" eaLnBrk="1" hangingPunct="1"/>
            <a:r>
              <a:rPr lang="zh-CN" altLang="en-US" sz="4000"/>
              <a:t>两种参考模型的现实：</a:t>
            </a:r>
            <a:endParaRPr lang="en-US" altLang="zh-CN" sz="4000"/>
          </a:p>
        </p:txBody>
      </p:sp>
      <p:sp>
        <p:nvSpPr>
          <p:cNvPr id="86020" name="Text Box 4">
            <a:extLst>
              <a:ext uri="{FF2B5EF4-FFF2-40B4-BE49-F238E27FC236}">
                <a16:creationId xmlns:a16="http://schemas.microsoft.com/office/drawing/2014/main" id="{FAA38E1A-DDB0-D147-BAFE-30E83CB85A7D}"/>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423171A5-198E-5D48-8BD3-9057714E475E}"/>
              </a:ext>
            </a:extLst>
          </p:cNvPr>
          <p:cNvSpPr txBox="1">
            <a:spLocks noRot="1" noChangeArrowheads="1"/>
          </p:cNvSpPr>
          <p:nvPr/>
        </p:nvSpPr>
        <p:spPr bwMode="auto">
          <a:xfrm>
            <a:off x="1939925" y="1250951"/>
            <a:ext cx="8305800"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en-US" altLang="zh-CN" sz="2400" dirty="0"/>
              <a:t>OSI</a:t>
            </a:r>
            <a:r>
              <a:rPr lang="zh-CN" altLang="en-US" sz="2400" dirty="0"/>
              <a:t>模型虽然理论上较为完备，但是由于推出时</a:t>
            </a:r>
            <a:r>
              <a:rPr lang="en-US" altLang="zh-CN" sz="2400" dirty="0"/>
              <a:t>TCP/IP</a:t>
            </a:r>
            <a:r>
              <a:rPr lang="zh-CN" altLang="en-US" sz="2400" dirty="0"/>
              <a:t>已经实现，所以，人们没有兴趣再去实现它的协议。</a:t>
            </a:r>
            <a:r>
              <a:rPr lang="en-US" altLang="zh-CN" sz="2400" dirty="0"/>
              <a:t>OSI</a:t>
            </a:r>
            <a:r>
              <a:rPr lang="zh-CN" altLang="en-US" sz="2400" dirty="0"/>
              <a:t>在网络教学和科研中是一个标准的框架。</a:t>
            </a:r>
            <a:endParaRPr lang="en-US" altLang="zh-CN" sz="2400" dirty="0"/>
          </a:p>
          <a:p>
            <a:pPr>
              <a:buFont typeface="Wingdings" pitchFamily="2" charset="2"/>
              <a:buChar char="Ø"/>
            </a:pPr>
            <a:r>
              <a:rPr lang="en-US" altLang="zh-CN" sz="2400" dirty="0"/>
              <a:t>TCP/IP</a:t>
            </a:r>
            <a:r>
              <a:rPr lang="zh-CN" altLang="en-US" sz="2400" dirty="0"/>
              <a:t>是一个事实上的网络标准，但是，也遇到了新的问题，面对越来越多的新技术、新应用显得有点力不从心。因此，现在，对新的网络体系结构的研究依然是一个研究热点（重点）。</a:t>
            </a:r>
            <a:endParaRPr lang="en-US" altLang="zh-CN" sz="2400" dirty="0"/>
          </a:p>
          <a:p>
            <a:pPr>
              <a:buFont typeface="Wingdings" pitchFamily="2" charset="2"/>
              <a:buChar char="Ø"/>
            </a:pPr>
            <a:r>
              <a:rPr lang="zh-CN" altLang="en-US" sz="2400" dirty="0"/>
              <a:t>我们关于网络的学习是结合了两个模型特点的混合模型，能够最大程度涵盖网络的基本内容。</a:t>
            </a:r>
            <a:endParaRPr lang="en-US" altLang="zh-CN" sz="2400" dirty="0"/>
          </a:p>
        </p:txBody>
      </p:sp>
    </p:spTree>
  </p:cSld>
  <p:clrMapOvr>
    <a:masterClrMapping/>
  </p:clrMapOvr>
  <p:transition spd="med">
    <p:wheel spokes="1"/>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876300" y="0"/>
            <a:ext cx="10515600" cy="1325563"/>
          </a:xfrm>
        </p:spPr>
        <p:txBody>
          <a:bodyPr/>
          <a:lstStyle/>
          <a:p>
            <a:pPr algn="ctr" eaLnBrk="1" hangingPunct="1"/>
            <a:r>
              <a:rPr lang="zh-CN" altLang="en-US" dirty="0">
                <a:solidFill>
                  <a:srgbClr val="FF0000"/>
                </a:solidFill>
              </a:rPr>
              <a:t>本书使用的参考模型：</a:t>
            </a:r>
            <a:endParaRPr lang="en-US" altLang="zh-CN" dirty="0">
              <a:solidFill>
                <a:srgbClr val="FF0000"/>
              </a:solidFill>
            </a:endParaRPr>
          </a:p>
        </p:txBody>
      </p:sp>
      <p:sp>
        <p:nvSpPr>
          <p:cNvPr id="91139" name="Rectangle 3"/>
          <p:cNvSpPr>
            <a:spLocks noGrp="1" noChangeArrowheads="1"/>
          </p:cNvSpPr>
          <p:nvPr>
            <p:ph idx="1"/>
          </p:nvPr>
        </p:nvSpPr>
        <p:spPr>
          <a:xfrm>
            <a:off x="876300" y="2022475"/>
            <a:ext cx="10515600" cy="4351338"/>
          </a:xfrm>
        </p:spPr>
        <p:txBody>
          <a:bodyPr>
            <a:normAutofit lnSpcReduction="10000"/>
          </a:bodyPr>
          <a:lstStyle/>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algn="ctr" eaLnBrk="1" hangingPunct="1">
              <a:buNone/>
            </a:pPr>
            <a:r>
              <a:rPr lang="en-US" altLang="zh-CN" b="1" dirty="0"/>
              <a:t>The hybrid reference model to be used in this book.</a:t>
            </a:r>
          </a:p>
        </p:txBody>
      </p:sp>
      <p:pic>
        <p:nvPicPr>
          <p:cNvPr id="5" name="Picture 4" descr="1-24">
            <a:extLst>
              <a:ext uri="{FF2B5EF4-FFF2-40B4-BE49-F238E27FC236}">
                <a16:creationId xmlns:a16="http://schemas.microsoft.com/office/drawing/2014/main" id="{E23CDBF1-3327-EE4A-9228-4C52360D0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1955371"/>
            <a:ext cx="4210050" cy="322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1">
            <a:extLst>
              <a:ext uri="{FF2B5EF4-FFF2-40B4-BE49-F238E27FC236}">
                <a16:creationId xmlns:a16="http://schemas.microsoft.com/office/drawing/2014/main" id="{589E5238-3E22-6A44-BD2A-D1D6D42B1E6D}"/>
              </a:ext>
            </a:extLst>
          </p:cNvPr>
          <p:cNvSpPr txBox="1">
            <a:spLocks noChangeArrowheads="1"/>
          </p:cNvSpPr>
          <p:nvPr/>
        </p:nvSpPr>
        <p:spPr bwMode="auto">
          <a:xfrm>
            <a:off x="7826939" y="4581525"/>
            <a:ext cx="1404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dirty="0"/>
              <a:t>第</a:t>
            </a:r>
            <a:r>
              <a:rPr lang="en-US" altLang="zh-CN" sz="2400" dirty="0"/>
              <a:t>2</a:t>
            </a:r>
            <a:r>
              <a:rPr lang="zh-CN" altLang="en-US" sz="2400" dirty="0"/>
              <a:t>章</a:t>
            </a:r>
          </a:p>
        </p:txBody>
      </p:sp>
      <p:sp>
        <p:nvSpPr>
          <p:cNvPr id="7" name="文本框 6">
            <a:extLst>
              <a:ext uri="{FF2B5EF4-FFF2-40B4-BE49-F238E27FC236}">
                <a16:creationId xmlns:a16="http://schemas.microsoft.com/office/drawing/2014/main" id="{B081CC82-6C96-634D-BB8A-A3215258484D}"/>
              </a:ext>
            </a:extLst>
          </p:cNvPr>
          <p:cNvSpPr txBox="1">
            <a:spLocks noChangeArrowheads="1"/>
          </p:cNvSpPr>
          <p:nvPr/>
        </p:nvSpPr>
        <p:spPr bwMode="auto">
          <a:xfrm>
            <a:off x="7826938" y="3967956"/>
            <a:ext cx="1404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dirty="0"/>
              <a:t>第</a:t>
            </a:r>
            <a:r>
              <a:rPr lang="en-US" altLang="zh-CN" sz="2400" dirty="0"/>
              <a:t>3</a:t>
            </a:r>
            <a:r>
              <a:rPr lang="zh-CN" altLang="en-US" sz="2400" dirty="0"/>
              <a:t>章</a:t>
            </a:r>
          </a:p>
        </p:txBody>
      </p:sp>
      <p:sp>
        <p:nvSpPr>
          <p:cNvPr id="8" name="文本框 7">
            <a:extLst>
              <a:ext uri="{FF2B5EF4-FFF2-40B4-BE49-F238E27FC236}">
                <a16:creationId xmlns:a16="http://schemas.microsoft.com/office/drawing/2014/main" id="{88862ED4-FD50-544E-AF47-8943847F21F4}"/>
              </a:ext>
            </a:extLst>
          </p:cNvPr>
          <p:cNvSpPr txBox="1">
            <a:spLocks noChangeArrowheads="1"/>
          </p:cNvSpPr>
          <p:nvPr/>
        </p:nvSpPr>
        <p:spPr bwMode="auto">
          <a:xfrm>
            <a:off x="7826939" y="3337419"/>
            <a:ext cx="1404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dirty="0"/>
              <a:t>第</a:t>
            </a:r>
            <a:r>
              <a:rPr lang="en-US" altLang="zh-CN" sz="2400" dirty="0"/>
              <a:t>5</a:t>
            </a:r>
            <a:r>
              <a:rPr lang="zh-CN" altLang="en-US" sz="2400" dirty="0"/>
              <a:t>章</a:t>
            </a:r>
          </a:p>
        </p:txBody>
      </p:sp>
      <p:sp>
        <p:nvSpPr>
          <p:cNvPr id="9" name="文本框 8">
            <a:extLst>
              <a:ext uri="{FF2B5EF4-FFF2-40B4-BE49-F238E27FC236}">
                <a16:creationId xmlns:a16="http://schemas.microsoft.com/office/drawing/2014/main" id="{69C746BA-5270-1543-A8EE-A19C8C8ADCA5}"/>
              </a:ext>
            </a:extLst>
          </p:cNvPr>
          <p:cNvSpPr txBox="1">
            <a:spLocks noChangeArrowheads="1"/>
          </p:cNvSpPr>
          <p:nvPr/>
        </p:nvSpPr>
        <p:spPr bwMode="auto">
          <a:xfrm>
            <a:off x="7826938" y="2749943"/>
            <a:ext cx="1404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dirty="0"/>
              <a:t>第</a:t>
            </a:r>
            <a:r>
              <a:rPr lang="en-US" altLang="zh-CN" sz="2400" dirty="0"/>
              <a:t>6</a:t>
            </a:r>
            <a:r>
              <a:rPr lang="zh-CN" altLang="en-US" sz="2400" dirty="0"/>
              <a:t>章</a:t>
            </a:r>
          </a:p>
        </p:txBody>
      </p:sp>
      <p:sp>
        <p:nvSpPr>
          <p:cNvPr id="10" name="文本框 9">
            <a:extLst>
              <a:ext uri="{FF2B5EF4-FFF2-40B4-BE49-F238E27FC236}">
                <a16:creationId xmlns:a16="http://schemas.microsoft.com/office/drawing/2014/main" id="{7C75A596-055B-5548-87CB-1DB253ABFACE}"/>
              </a:ext>
            </a:extLst>
          </p:cNvPr>
          <p:cNvSpPr txBox="1">
            <a:spLocks noChangeArrowheads="1"/>
          </p:cNvSpPr>
          <p:nvPr/>
        </p:nvSpPr>
        <p:spPr bwMode="auto">
          <a:xfrm>
            <a:off x="7826938" y="2084619"/>
            <a:ext cx="1404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dirty="0"/>
              <a:t>第</a:t>
            </a:r>
            <a:r>
              <a:rPr lang="en-US" altLang="zh-CN" sz="2400" dirty="0"/>
              <a:t>7</a:t>
            </a:r>
            <a:r>
              <a:rPr lang="zh-CN" altLang="en-US" sz="2400" dirty="0"/>
              <a:t>章</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0"/>
            <a:ext cx="10515600" cy="1325563"/>
          </a:xfrm>
        </p:spPr>
        <p:txBody>
          <a:bodyPr/>
          <a:lstStyle/>
          <a:p>
            <a:pPr algn="ctr"/>
            <a:r>
              <a:rPr lang="en-US" dirty="0">
                <a:solidFill>
                  <a:srgbClr val="FF0000"/>
                </a:solidFill>
              </a:rPr>
              <a:t>Example Networks</a:t>
            </a:r>
          </a:p>
        </p:txBody>
      </p:sp>
      <p:sp>
        <p:nvSpPr>
          <p:cNvPr id="5" name="Footer Placeholder 4"/>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39939" name="Rectangle 3"/>
          <p:cNvSpPr>
            <a:spLocks noGrp="1" noChangeArrowheads="1"/>
          </p:cNvSpPr>
          <p:nvPr>
            <p:ph idx="1"/>
          </p:nvPr>
        </p:nvSpPr>
        <p:spPr>
          <a:xfrm>
            <a:off x="1600199" y="1419225"/>
            <a:ext cx="9753601" cy="4019550"/>
          </a:xfrm>
        </p:spPr>
        <p:txBody>
          <a:bodyPr>
            <a:normAutofit/>
          </a:bodyPr>
          <a:lstStyle/>
          <a:p>
            <a:pPr lvl="1">
              <a:buFont typeface="Wingdings" pitchFamily="2" charset="2"/>
              <a:buChar char="ü"/>
            </a:pPr>
            <a:r>
              <a:rPr lang="en-US" sz="4000" dirty="0"/>
              <a:t>The Internet </a:t>
            </a:r>
            <a:r>
              <a:rPr lang="en-US" sz="4000" dirty="0">
                <a:solidFill>
                  <a:srgbClr val="0000FF"/>
                </a:solidFill>
                <a:latin typeface="Arial"/>
                <a:cs typeface="Arial"/>
              </a:rPr>
              <a:t>»</a:t>
            </a:r>
            <a:endParaRPr lang="en-US" sz="4000" dirty="0"/>
          </a:p>
          <a:p>
            <a:pPr lvl="1">
              <a:buFont typeface="Wingdings" pitchFamily="2" charset="2"/>
              <a:buChar char="ü"/>
            </a:pPr>
            <a:r>
              <a:rPr lang="en-US" sz="4000" dirty="0"/>
              <a:t>3G mobile phone networks </a:t>
            </a:r>
            <a:r>
              <a:rPr lang="en-US" sz="4000" dirty="0">
                <a:solidFill>
                  <a:srgbClr val="0000FF"/>
                </a:solidFill>
                <a:latin typeface="Arial"/>
                <a:cs typeface="Arial"/>
              </a:rPr>
              <a:t>»</a:t>
            </a:r>
            <a:endParaRPr lang="en-US" sz="4000" dirty="0"/>
          </a:p>
          <a:p>
            <a:pPr lvl="1">
              <a:buFont typeface="Wingdings" pitchFamily="2" charset="2"/>
              <a:buChar char="ü"/>
            </a:pPr>
            <a:r>
              <a:rPr lang="en-US" sz="4000" dirty="0"/>
              <a:t>Wireless LANs </a:t>
            </a:r>
            <a:r>
              <a:rPr lang="en-US" sz="4000" dirty="0">
                <a:solidFill>
                  <a:srgbClr val="0000FF"/>
                </a:solidFill>
                <a:latin typeface="Arial"/>
                <a:cs typeface="Arial"/>
              </a:rPr>
              <a:t>»</a:t>
            </a:r>
            <a:endParaRPr lang="en-US" sz="4000" dirty="0"/>
          </a:p>
          <a:p>
            <a:pPr lvl="1">
              <a:buFont typeface="Wingdings" pitchFamily="2" charset="2"/>
              <a:buChar char="ü"/>
            </a:pPr>
            <a:r>
              <a:rPr lang="en-US" sz="4000" dirty="0"/>
              <a:t>RFID and sensor networks </a:t>
            </a:r>
            <a:r>
              <a:rPr lang="en-US" sz="4000" dirty="0">
                <a:solidFill>
                  <a:srgbClr val="0000FF"/>
                </a:solidFill>
                <a:latin typeface="Arial"/>
                <a:cs typeface="Arial"/>
              </a:rPr>
              <a:t>»</a:t>
            </a:r>
            <a:endParaRPr lang="en-US" sz="4000" dirty="0"/>
          </a:p>
        </p:txBody>
      </p:sp>
    </p:spTree>
    <p:extLst>
      <p:ext uri="{BB962C8B-B14F-4D97-AF65-F5344CB8AC3E}">
        <p14:creationId xmlns:p14="http://schemas.microsoft.com/office/powerpoint/2010/main" val="246819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38200" y="0"/>
            <a:ext cx="10515600" cy="1325563"/>
          </a:xfrm>
        </p:spPr>
        <p:txBody>
          <a:bodyPr/>
          <a:lstStyle/>
          <a:p>
            <a:pPr algn="ctr"/>
            <a:r>
              <a:rPr lang="en-US" dirty="0">
                <a:solidFill>
                  <a:srgbClr val="FF0000"/>
                </a:solidFill>
              </a:rPr>
              <a:t>Internet (1)</a:t>
            </a:r>
          </a:p>
        </p:txBody>
      </p:sp>
      <p:sp>
        <p:nvSpPr>
          <p:cNvPr id="6" name="Footer Placeholder 5"/>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44035" name="Rectangle 3"/>
          <p:cNvSpPr>
            <a:spLocks noGrp="1" noChangeArrowheads="1"/>
          </p:cNvSpPr>
          <p:nvPr>
            <p:ph idx="1"/>
          </p:nvPr>
        </p:nvSpPr>
        <p:spPr>
          <a:xfrm>
            <a:off x="457200" y="1410689"/>
            <a:ext cx="11296650" cy="4600081"/>
          </a:xfrm>
        </p:spPr>
        <p:txBody>
          <a:bodyPr/>
          <a:lstStyle/>
          <a:p>
            <a:r>
              <a:rPr lang="en-US" dirty="0">
                <a:latin typeface="Calibri" panose="020F0502020204030204" pitchFamily="34" charset="0"/>
                <a:cs typeface="Calibri" panose="020F0502020204030204" pitchFamily="34" charset="0"/>
              </a:rPr>
              <a:t>Before the Internet was the ARPANET, a decentralized, packet-switched network based on Baran</a:t>
            </a:r>
            <a:r>
              <a:rPr lang="en-US" altLang="zh-CN"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s ideas.</a:t>
            </a:r>
          </a:p>
        </p:txBody>
      </p:sp>
      <p:sp>
        <p:nvSpPr>
          <p:cNvPr id="10" name="TextBox 9"/>
          <p:cNvSpPr txBox="1"/>
          <p:nvPr/>
        </p:nvSpPr>
        <p:spPr>
          <a:xfrm>
            <a:off x="4701814" y="5924550"/>
            <a:ext cx="3643946" cy="369332"/>
          </a:xfrm>
          <a:prstGeom prst="rect">
            <a:avLst/>
          </a:prstGeom>
          <a:noFill/>
        </p:spPr>
        <p:txBody>
          <a:bodyPr wrap="none" rtlCol="0">
            <a:spAutoFit/>
          </a:bodyPr>
          <a:lstStyle/>
          <a:p>
            <a:r>
              <a:rPr lang="en-US" b="1" dirty="0"/>
              <a:t>ARPANET topology in Sept 1972.</a:t>
            </a:r>
          </a:p>
        </p:txBody>
      </p:sp>
      <p:sp>
        <p:nvSpPr>
          <p:cNvPr id="11" name="Freeform 10"/>
          <p:cNvSpPr/>
          <p:nvPr/>
        </p:nvSpPr>
        <p:spPr bwMode="auto">
          <a:xfrm rot="20755412">
            <a:off x="3962401" y="3408364"/>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a:latin typeface="Arial" charset="0"/>
            </a:endParaRPr>
          </a:p>
        </p:txBody>
      </p:sp>
      <p:sp>
        <p:nvSpPr>
          <p:cNvPr id="12" name="TextBox 11"/>
          <p:cNvSpPr txBox="1"/>
          <p:nvPr/>
        </p:nvSpPr>
        <p:spPr>
          <a:xfrm>
            <a:off x="2552698" y="3539609"/>
            <a:ext cx="1924053" cy="923330"/>
          </a:xfrm>
          <a:prstGeom prst="rect">
            <a:avLst/>
          </a:prstGeom>
          <a:noFill/>
        </p:spPr>
        <p:txBody>
          <a:bodyPr wrap="square" rtlCol="0">
            <a:spAutoFit/>
          </a:bodyPr>
          <a:lstStyle/>
          <a:p>
            <a:r>
              <a:rPr lang="en-US" dirty="0"/>
              <a:t>Nodes are IMPs, or early routers, linked to hosts</a:t>
            </a:r>
          </a:p>
        </p:txBody>
      </p:sp>
      <p:sp>
        <p:nvSpPr>
          <p:cNvPr id="13" name="Freeform 12"/>
          <p:cNvSpPr/>
          <p:nvPr/>
        </p:nvSpPr>
        <p:spPr bwMode="auto">
          <a:xfrm rot="20755412">
            <a:off x="4048126" y="4941889"/>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a:latin typeface="Arial" charset="0"/>
            </a:endParaRPr>
          </a:p>
        </p:txBody>
      </p:sp>
      <p:sp>
        <p:nvSpPr>
          <p:cNvPr id="14" name="TextBox 13"/>
          <p:cNvSpPr txBox="1"/>
          <p:nvPr/>
        </p:nvSpPr>
        <p:spPr>
          <a:xfrm>
            <a:off x="2562226" y="4977884"/>
            <a:ext cx="1685925" cy="369332"/>
          </a:xfrm>
          <a:prstGeom prst="rect">
            <a:avLst/>
          </a:prstGeom>
          <a:noFill/>
        </p:spPr>
        <p:txBody>
          <a:bodyPr wrap="square" rtlCol="0">
            <a:spAutoFit/>
          </a:bodyPr>
          <a:lstStyle/>
          <a:p>
            <a:r>
              <a:rPr lang="en-US" dirty="0"/>
              <a:t>56 kbps links</a:t>
            </a:r>
          </a:p>
        </p:txBody>
      </p:sp>
      <p:pic>
        <p:nvPicPr>
          <p:cNvPr id="15" name="Picture 2">
            <a:extLst>
              <a:ext uri="{FF2B5EF4-FFF2-40B4-BE49-F238E27FC236}">
                <a16:creationId xmlns:a16="http://schemas.microsoft.com/office/drawing/2014/main" id="{C18705FA-3E4A-FA4A-9BFB-CDD7C4638C50}"/>
              </a:ext>
            </a:extLst>
          </p:cNvPr>
          <p:cNvPicPr>
            <a:picLocks noChangeAspect="1" noChangeArrowheads="1"/>
          </p:cNvPicPr>
          <p:nvPr/>
        </p:nvPicPr>
        <p:blipFill>
          <a:blip r:embed="rId3" cstate="print"/>
          <a:srcRect l="49459" t="6250" b="10156"/>
          <a:stretch>
            <a:fillRect/>
          </a:stretch>
        </p:blipFill>
        <p:spPr bwMode="auto">
          <a:xfrm>
            <a:off x="4591053" y="2463193"/>
            <a:ext cx="4731544" cy="3305387"/>
          </a:xfrm>
          <a:prstGeom prst="rect">
            <a:avLst/>
          </a:prstGeom>
          <a:noFill/>
          <a:ln w="9525">
            <a:noFill/>
            <a:miter lim="800000"/>
            <a:headEnd/>
            <a:tailEnd/>
          </a:ln>
        </p:spPr>
      </p:pic>
    </p:spTree>
    <p:extLst>
      <p:ext uri="{BB962C8B-B14F-4D97-AF65-F5344CB8AC3E}">
        <p14:creationId xmlns:p14="http://schemas.microsoft.com/office/powerpoint/2010/main" val="35487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solidFill>
                  <a:srgbClr val="FF0000"/>
                </a:solidFill>
                <a:latin typeface="Calibri" panose="020F0502020204030204" pitchFamily="34" charset="0"/>
                <a:cs typeface="Calibri" panose="020F0502020204030204" pitchFamily="34" charset="0"/>
              </a:rPr>
              <a:t>Business Applications of Networks (2)</a:t>
            </a:r>
          </a:p>
        </p:txBody>
      </p:sp>
      <p:sp>
        <p:nvSpPr>
          <p:cNvPr id="14339" name="Rectangle 3"/>
          <p:cNvSpPr>
            <a:spLocks noGrp="1" noChangeArrowheads="1"/>
          </p:cNvSpPr>
          <p:nvPr>
            <p:ph idx="1"/>
          </p:nvPr>
        </p:nvSpPr>
        <p:spPr/>
        <p:txBody>
          <a:bodyPr/>
          <a:lstStyle/>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algn="ctr" eaLnBrk="1" hangingPunct="1">
              <a:buNone/>
            </a:pPr>
            <a:r>
              <a:rPr lang="en-US" altLang="zh-CN" dirty="0">
                <a:latin typeface="Calibri" panose="020F0502020204030204" pitchFamily="34" charset="0"/>
                <a:cs typeface="Calibri" panose="020F0502020204030204" pitchFamily="34" charset="0"/>
              </a:rPr>
              <a:t>The client-server model involves requests and replies.</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2389981"/>
            <a:ext cx="8658225" cy="207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39699" y="-16395"/>
            <a:ext cx="10515600" cy="1325563"/>
          </a:xfrm>
        </p:spPr>
        <p:txBody>
          <a:bodyPr/>
          <a:lstStyle/>
          <a:p>
            <a:pPr algn="ctr"/>
            <a:r>
              <a:rPr lang="en-US" dirty="0">
                <a:solidFill>
                  <a:srgbClr val="FF0000"/>
                </a:solidFill>
              </a:rPr>
              <a:t>Internet (2)</a:t>
            </a:r>
          </a:p>
        </p:txBody>
      </p:sp>
      <p:sp>
        <p:nvSpPr>
          <p:cNvPr id="6" name="Footer Placeholder 5"/>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45059" name="Rectangle 3"/>
          <p:cNvSpPr>
            <a:spLocks noGrp="1" noChangeArrowheads="1"/>
          </p:cNvSpPr>
          <p:nvPr>
            <p:ph idx="1"/>
          </p:nvPr>
        </p:nvSpPr>
        <p:spPr>
          <a:xfrm>
            <a:off x="736701" y="1147185"/>
            <a:ext cx="11258550" cy="4600081"/>
          </a:xfrm>
        </p:spPr>
        <p:txBody>
          <a:bodyPr/>
          <a:lstStyle/>
          <a:p>
            <a:r>
              <a:rPr lang="en-US" dirty="0"/>
              <a:t>The early Internet used NSFNET (1985-1995) as its backbone; universities connected to get on the Internet</a:t>
            </a:r>
          </a:p>
        </p:txBody>
      </p:sp>
      <p:sp>
        <p:nvSpPr>
          <p:cNvPr id="10" name="TextBox 9"/>
          <p:cNvSpPr txBox="1"/>
          <p:nvPr/>
        </p:nvSpPr>
        <p:spPr>
          <a:xfrm>
            <a:off x="4829176" y="5562600"/>
            <a:ext cx="2879314" cy="369332"/>
          </a:xfrm>
          <a:prstGeom prst="rect">
            <a:avLst/>
          </a:prstGeom>
          <a:noFill/>
        </p:spPr>
        <p:txBody>
          <a:bodyPr wrap="none" rtlCol="0">
            <a:spAutoFit/>
          </a:bodyPr>
          <a:lstStyle/>
          <a:p>
            <a:r>
              <a:rPr lang="en-US" b="1" dirty="0"/>
              <a:t>NSFNET topology in 1988</a:t>
            </a:r>
          </a:p>
        </p:txBody>
      </p:sp>
      <p:sp>
        <p:nvSpPr>
          <p:cNvPr id="11" name="Freeform 10"/>
          <p:cNvSpPr/>
          <p:nvPr/>
        </p:nvSpPr>
        <p:spPr bwMode="auto">
          <a:xfrm rot="20755412">
            <a:off x="3305176" y="4332289"/>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a:latin typeface="Arial" charset="0"/>
            </a:endParaRPr>
          </a:p>
        </p:txBody>
      </p:sp>
      <p:sp>
        <p:nvSpPr>
          <p:cNvPr id="12" name="TextBox 11"/>
          <p:cNvSpPr txBox="1"/>
          <p:nvPr/>
        </p:nvSpPr>
        <p:spPr>
          <a:xfrm>
            <a:off x="2352673" y="4301610"/>
            <a:ext cx="1314453" cy="646331"/>
          </a:xfrm>
          <a:prstGeom prst="rect">
            <a:avLst/>
          </a:prstGeom>
          <a:noFill/>
        </p:spPr>
        <p:txBody>
          <a:bodyPr wrap="square" rtlCol="0">
            <a:spAutoFit/>
          </a:bodyPr>
          <a:lstStyle/>
          <a:p>
            <a:r>
              <a:rPr lang="en-US" dirty="0"/>
              <a:t>T1 links (1.5 Mbps)</a:t>
            </a:r>
          </a:p>
        </p:txBody>
      </p:sp>
      <p:pic>
        <p:nvPicPr>
          <p:cNvPr id="9" name="Picture 2">
            <a:extLst>
              <a:ext uri="{FF2B5EF4-FFF2-40B4-BE49-F238E27FC236}">
                <a16:creationId xmlns:a16="http://schemas.microsoft.com/office/drawing/2014/main" id="{0237B1D2-339A-9A4A-AE67-DE0865577443}"/>
              </a:ext>
            </a:extLst>
          </p:cNvPr>
          <p:cNvPicPr>
            <a:picLocks noChangeAspect="1" noChangeArrowheads="1"/>
          </p:cNvPicPr>
          <p:nvPr/>
        </p:nvPicPr>
        <p:blipFill>
          <a:blip r:embed="rId3" cstate="print"/>
          <a:srcRect/>
          <a:stretch>
            <a:fillRect/>
          </a:stretch>
        </p:blipFill>
        <p:spPr bwMode="auto">
          <a:xfrm>
            <a:off x="4038600" y="2460601"/>
            <a:ext cx="6343385" cy="3101999"/>
          </a:xfrm>
          <a:prstGeom prst="rect">
            <a:avLst/>
          </a:prstGeom>
          <a:noFill/>
          <a:ln w="9525">
            <a:noFill/>
            <a:miter lim="800000"/>
            <a:headEnd/>
            <a:tailEnd/>
          </a:ln>
        </p:spPr>
      </p:pic>
    </p:spTree>
    <p:extLst>
      <p:ext uri="{BB962C8B-B14F-4D97-AF65-F5344CB8AC3E}">
        <p14:creationId xmlns:p14="http://schemas.microsoft.com/office/powerpoint/2010/main" val="20929477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solidFill>
                  <a:srgbClr val="FF0000"/>
                </a:solidFill>
              </a:rPr>
              <a:t>Internet (3)</a:t>
            </a:r>
          </a:p>
        </p:txBody>
      </p:sp>
      <p:sp>
        <p:nvSpPr>
          <p:cNvPr id="4" name="Content Placeholder 3"/>
          <p:cNvSpPr>
            <a:spLocks noGrp="1"/>
          </p:cNvSpPr>
          <p:nvPr>
            <p:ph idx="1"/>
          </p:nvPr>
        </p:nvSpPr>
        <p:spPr>
          <a:xfrm>
            <a:off x="647700" y="1325563"/>
            <a:ext cx="10896600" cy="4600081"/>
          </a:xfrm>
        </p:spPr>
        <p:txBody>
          <a:bodyPr>
            <a:normAutofit/>
          </a:bodyPr>
          <a:lstStyle/>
          <a:p>
            <a:pPr algn="l"/>
            <a:r>
              <a:rPr lang="en-US" dirty="0"/>
              <a:t>The modern Internet is more complex:</a:t>
            </a:r>
          </a:p>
          <a:p>
            <a:pPr lvl="1"/>
            <a:r>
              <a:rPr lang="en-US" dirty="0"/>
              <a:t>ISP networks serve as the Internet backbone</a:t>
            </a:r>
          </a:p>
          <a:p>
            <a:pPr lvl="1"/>
            <a:r>
              <a:rPr lang="en-US" dirty="0"/>
              <a:t>ISPs connect or peer to exchange traffic at IXPs</a:t>
            </a:r>
            <a:r>
              <a:rPr lang="zh-CN" altLang="en-US" dirty="0"/>
              <a:t> （</a:t>
            </a:r>
            <a:r>
              <a:rPr lang="en-US" altLang="zh-CN" dirty="0"/>
              <a:t>Internet</a:t>
            </a:r>
            <a:r>
              <a:rPr lang="zh-CN" altLang="en-US" dirty="0"/>
              <a:t> </a:t>
            </a:r>
            <a:r>
              <a:rPr lang="en-US" altLang="zh-CN" dirty="0"/>
              <a:t>exchange</a:t>
            </a:r>
            <a:r>
              <a:rPr lang="zh-CN" altLang="en-US" dirty="0"/>
              <a:t> </a:t>
            </a:r>
            <a:r>
              <a:rPr lang="en-US" altLang="zh-CN" dirty="0"/>
              <a:t>points</a:t>
            </a:r>
            <a:r>
              <a:rPr lang="zh-CN" altLang="en-US" dirty="0"/>
              <a:t>）</a:t>
            </a:r>
            <a:endParaRPr lang="en-US" dirty="0"/>
          </a:p>
          <a:p>
            <a:pPr lvl="1"/>
            <a:r>
              <a:rPr lang="en-US" dirty="0"/>
              <a:t>Within each network routers switch packets</a:t>
            </a:r>
          </a:p>
          <a:p>
            <a:pPr lvl="1"/>
            <a:r>
              <a:rPr lang="en-US" dirty="0"/>
              <a:t>Between networks, traffic exchange is set by business agreements</a:t>
            </a:r>
          </a:p>
          <a:p>
            <a:pPr lvl="1"/>
            <a:r>
              <a:rPr lang="en-US" dirty="0"/>
              <a:t>Customers connect at the edge by many means</a:t>
            </a:r>
          </a:p>
          <a:p>
            <a:pPr lvl="2">
              <a:buFont typeface="Wingdings" pitchFamily="2" charset="2"/>
              <a:buChar char="Ø"/>
            </a:pPr>
            <a:r>
              <a:rPr lang="en-US" dirty="0"/>
              <a:t>Cable, DSL, Fiber-to-the-Home, 3G/4G</a:t>
            </a:r>
            <a:r>
              <a:rPr lang="en-US" altLang="zh-CN" dirty="0"/>
              <a:t>/5G</a:t>
            </a:r>
            <a:r>
              <a:rPr lang="en-US" dirty="0"/>
              <a:t> wireless, dialup</a:t>
            </a:r>
          </a:p>
          <a:p>
            <a:pPr lvl="1"/>
            <a:r>
              <a:rPr lang="en-US" dirty="0"/>
              <a:t>Data centers concentrate many servers (“the cloud”)</a:t>
            </a:r>
          </a:p>
          <a:p>
            <a:pPr lvl="1"/>
            <a:r>
              <a:rPr lang="en-US" dirty="0"/>
              <a:t>Most traffic is content from data centers (esp. video)</a:t>
            </a:r>
          </a:p>
          <a:p>
            <a:pPr lvl="1"/>
            <a:r>
              <a:rPr lang="en-US" dirty="0"/>
              <a:t>The architecture continues to evolve</a:t>
            </a:r>
          </a:p>
        </p:txBody>
      </p:sp>
    </p:spTree>
    <p:extLst>
      <p:ext uri="{BB962C8B-B14F-4D97-AF65-F5344CB8AC3E}">
        <p14:creationId xmlns:p14="http://schemas.microsoft.com/office/powerpoint/2010/main" val="2081109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935512" y="28077"/>
            <a:ext cx="10515600" cy="1325563"/>
          </a:xfrm>
        </p:spPr>
        <p:txBody>
          <a:bodyPr/>
          <a:lstStyle/>
          <a:p>
            <a:pPr algn="ctr"/>
            <a:r>
              <a:rPr lang="en-US" dirty="0">
                <a:solidFill>
                  <a:srgbClr val="FF0000"/>
                </a:solidFill>
              </a:rPr>
              <a:t>Internet (4)</a:t>
            </a:r>
          </a:p>
        </p:txBody>
      </p:sp>
      <p:sp>
        <p:nvSpPr>
          <p:cNvPr id="6" name="Footer Placeholder 5"/>
          <p:cNvSpPr>
            <a:spLocks noGrp="1"/>
          </p:cNvSpPr>
          <p:nvPr>
            <p:ph type="ftr" sz="quarter" idx="11"/>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10" name="TextBox 9"/>
          <p:cNvSpPr txBox="1"/>
          <p:nvPr/>
        </p:nvSpPr>
        <p:spPr>
          <a:xfrm>
            <a:off x="4191001" y="5705476"/>
            <a:ext cx="4004622" cy="461665"/>
          </a:xfrm>
          <a:prstGeom prst="rect">
            <a:avLst/>
          </a:prstGeom>
          <a:noFill/>
        </p:spPr>
        <p:txBody>
          <a:bodyPr wrap="none" rtlCol="0">
            <a:spAutoFit/>
          </a:bodyPr>
          <a:lstStyle/>
          <a:p>
            <a:r>
              <a:rPr lang="en-US" sz="2400" b="1" dirty="0"/>
              <a:t>Architecture of the Internet</a:t>
            </a:r>
          </a:p>
        </p:txBody>
      </p:sp>
      <p:pic>
        <p:nvPicPr>
          <p:cNvPr id="7" name="Picture 6">
            <a:extLst>
              <a:ext uri="{FF2B5EF4-FFF2-40B4-BE49-F238E27FC236}">
                <a16:creationId xmlns:a16="http://schemas.microsoft.com/office/drawing/2014/main" id="{4E1A7387-02A6-5B41-94A0-56953EDBFD44}"/>
              </a:ext>
            </a:extLst>
          </p:cNvPr>
          <p:cNvPicPr>
            <a:picLocks noChangeAspect="1" noChangeArrowheads="1"/>
          </p:cNvPicPr>
          <p:nvPr/>
        </p:nvPicPr>
        <p:blipFill>
          <a:blip r:embed="rId2" cstate="print"/>
          <a:srcRect/>
          <a:stretch>
            <a:fillRect/>
          </a:stretch>
        </p:blipFill>
        <p:spPr bwMode="auto">
          <a:xfrm>
            <a:off x="1972896" y="1424533"/>
            <a:ext cx="8246207" cy="4210050"/>
          </a:xfrm>
          <a:prstGeom prst="rect">
            <a:avLst/>
          </a:prstGeom>
          <a:noFill/>
          <a:ln w="9525">
            <a:noFill/>
            <a:miter lim="800000"/>
            <a:headEnd/>
            <a:tailEnd/>
          </a:ln>
        </p:spPr>
      </p:pic>
    </p:spTree>
    <p:extLst>
      <p:ext uri="{BB962C8B-B14F-4D97-AF65-F5344CB8AC3E}">
        <p14:creationId xmlns:p14="http://schemas.microsoft.com/office/powerpoint/2010/main" val="921052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38200" y="0"/>
            <a:ext cx="10515600" cy="1325563"/>
          </a:xfrm>
        </p:spPr>
        <p:txBody>
          <a:bodyPr/>
          <a:lstStyle/>
          <a:p>
            <a:pPr algn="ctr"/>
            <a:r>
              <a:rPr lang="en-US" dirty="0">
                <a:solidFill>
                  <a:srgbClr val="FF0000"/>
                </a:solidFill>
              </a:rPr>
              <a:t>3G Mobile Phone Networks (1)</a:t>
            </a:r>
          </a:p>
        </p:txBody>
      </p:sp>
      <p:sp>
        <p:nvSpPr>
          <p:cNvPr id="6" name="Footer Placeholder 5"/>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47107" name="Rectangle 3"/>
          <p:cNvSpPr>
            <a:spLocks noGrp="1" noChangeArrowheads="1"/>
          </p:cNvSpPr>
          <p:nvPr>
            <p:ph idx="1"/>
          </p:nvPr>
        </p:nvSpPr>
        <p:spPr>
          <a:xfrm>
            <a:off x="419100" y="1610714"/>
            <a:ext cx="11525250" cy="4600081"/>
          </a:xfrm>
        </p:spPr>
        <p:txBody>
          <a:bodyPr/>
          <a:lstStyle/>
          <a:p>
            <a:r>
              <a:rPr lang="en-US" dirty="0"/>
              <a:t>3G network is based on spatial cells; each cell provides wireless service to mobiles within it via a base station</a:t>
            </a:r>
          </a:p>
        </p:txBody>
      </p:sp>
      <p:pic>
        <p:nvPicPr>
          <p:cNvPr id="7" name="Picture 7" descr="01-30">
            <a:extLst>
              <a:ext uri="{FF2B5EF4-FFF2-40B4-BE49-F238E27FC236}">
                <a16:creationId xmlns:a16="http://schemas.microsoft.com/office/drawing/2014/main" id="{74C39E83-84FA-3145-A005-4C91FE9AB025}"/>
              </a:ext>
            </a:extLst>
          </p:cNvPr>
          <p:cNvPicPr>
            <a:picLocks noChangeAspect="1" noChangeArrowheads="1"/>
          </p:cNvPicPr>
          <p:nvPr/>
        </p:nvPicPr>
        <p:blipFill>
          <a:blip r:embed="rId3" cstate="print"/>
          <a:srcRect/>
          <a:stretch>
            <a:fillRect/>
          </a:stretch>
        </p:blipFill>
        <p:spPr bwMode="auto">
          <a:xfrm>
            <a:off x="3352800" y="2732089"/>
            <a:ext cx="5486400" cy="3208106"/>
          </a:xfrm>
          <a:prstGeom prst="rect">
            <a:avLst/>
          </a:prstGeom>
          <a:noFill/>
        </p:spPr>
      </p:pic>
    </p:spTree>
    <p:extLst>
      <p:ext uri="{BB962C8B-B14F-4D97-AF65-F5344CB8AC3E}">
        <p14:creationId xmlns:p14="http://schemas.microsoft.com/office/powerpoint/2010/main" val="24824377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38200" y="0"/>
            <a:ext cx="10515600" cy="1325563"/>
          </a:xfrm>
        </p:spPr>
        <p:txBody>
          <a:bodyPr/>
          <a:lstStyle/>
          <a:p>
            <a:pPr algn="ctr"/>
            <a:r>
              <a:rPr lang="en-US" dirty="0">
                <a:solidFill>
                  <a:srgbClr val="FF0000"/>
                </a:solidFill>
              </a:rPr>
              <a:t>3G Mobile Phone Networks (2)</a:t>
            </a:r>
          </a:p>
        </p:txBody>
      </p:sp>
      <p:sp>
        <p:nvSpPr>
          <p:cNvPr id="48131" name="Rectangle 3"/>
          <p:cNvSpPr>
            <a:spLocks noGrp="1" noChangeArrowheads="1"/>
          </p:cNvSpPr>
          <p:nvPr>
            <p:ph idx="1"/>
          </p:nvPr>
        </p:nvSpPr>
        <p:spPr>
          <a:xfrm>
            <a:off x="171450" y="1143001"/>
            <a:ext cx="11753850" cy="4867275"/>
          </a:xfrm>
        </p:spPr>
        <p:txBody>
          <a:bodyPr/>
          <a:lstStyle/>
          <a:p>
            <a:pPr marL="0" indent="0">
              <a:buNone/>
            </a:pPr>
            <a:r>
              <a:rPr lang="en-US" dirty="0"/>
              <a:t>Base stations connect to the core network to find other mobiles and send data to the phone network and Internet</a:t>
            </a:r>
          </a:p>
        </p:txBody>
      </p:sp>
      <p:sp>
        <p:nvSpPr>
          <p:cNvPr id="6" name="Footer Placeholder 5"/>
          <p:cNvSpPr>
            <a:spLocks noGrp="1"/>
          </p:cNvSpPr>
          <p:nvPr>
            <p:ph type="ftr" sz="quarter" idx="11"/>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pic>
        <p:nvPicPr>
          <p:cNvPr id="7" name="Picture 2">
            <a:extLst>
              <a:ext uri="{FF2B5EF4-FFF2-40B4-BE49-F238E27FC236}">
                <a16:creationId xmlns:a16="http://schemas.microsoft.com/office/drawing/2014/main" id="{8906660C-FF39-6945-BB9B-8E3B5FC5BF7A}"/>
              </a:ext>
            </a:extLst>
          </p:cNvPr>
          <p:cNvPicPr>
            <a:picLocks noChangeAspect="1" noChangeArrowheads="1"/>
          </p:cNvPicPr>
          <p:nvPr/>
        </p:nvPicPr>
        <p:blipFill>
          <a:blip r:embed="rId2" cstate="print"/>
          <a:srcRect/>
          <a:stretch>
            <a:fillRect/>
          </a:stretch>
        </p:blipFill>
        <p:spPr bwMode="auto">
          <a:xfrm>
            <a:off x="2461038" y="2019301"/>
            <a:ext cx="7269924" cy="3990975"/>
          </a:xfrm>
          <a:prstGeom prst="rect">
            <a:avLst/>
          </a:prstGeom>
          <a:noFill/>
          <a:ln w="9525">
            <a:noFill/>
            <a:miter lim="800000"/>
            <a:headEnd/>
            <a:tailEnd/>
          </a:ln>
        </p:spPr>
      </p:pic>
    </p:spTree>
    <p:extLst>
      <p:ext uri="{BB962C8B-B14F-4D97-AF65-F5344CB8AC3E}">
        <p14:creationId xmlns:p14="http://schemas.microsoft.com/office/powerpoint/2010/main" val="3085126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47727" y="0"/>
            <a:ext cx="10515600" cy="1325563"/>
          </a:xfrm>
        </p:spPr>
        <p:txBody>
          <a:bodyPr/>
          <a:lstStyle/>
          <a:p>
            <a:pPr algn="ctr"/>
            <a:r>
              <a:rPr lang="en-US" dirty="0">
                <a:solidFill>
                  <a:srgbClr val="FF0000"/>
                </a:solidFill>
              </a:rPr>
              <a:t>3G Mobile Phone Networks (3)</a:t>
            </a:r>
          </a:p>
        </p:txBody>
      </p:sp>
      <p:sp>
        <p:nvSpPr>
          <p:cNvPr id="6" name="Footer Placeholder 5"/>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a:t>
            </a:r>
            <a:r>
              <a:rPr lang="en-US" b="1" dirty="0" err="1">
                <a:solidFill>
                  <a:schemeClr val="tx1"/>
                </a:solidFill>
              </a:rPr>
              <a:t>Prentice</a:t>
            </a:r>
            <a:r>
              <a:rPr lang="en-US" altLang="zh-CN" b="1" dirty="0" err="1">
                <a:solidFill>
                  <a:schemeClr val="tx1"/>
                </a:solidFill>
              </a:rPr>
              <a:t>Hall</a:t>
            </a:r>
            <a:r>
              <a:rPr lang="en-US" b="1" dirty="0">
                <a:solidFill>
                  <a:schemeClr val="tx1"/>
                </a:solidFill>
              </a:rPr>
              <a:t> and D. </a:t>
            </a:r>
            <a:r>
              <a:rPr lang="en-US" b="1" dirty="0" err="1">
                <a:solidFill>
                  <a:schemeClr val="tx1"/>
                </a:solidFill>
              </a:rPr>
              <a:t>Wetherall</a:t>
            </a:r>
            <a:r>
              <a:rPr lang="en-US" b="1" dirty="0">
                <a:solidFill>
                  <a:schemeClr val="tx1"/>
                </a:solidFill>
              </a:rPr>
              <a:t>, 2011</a:t>
            </a:r>
          </a:p>
        </p:txBody>
      </p:sp>
      <p:sp>
        <p:nvSpPr>
          <p:cNvPr id="49155" name="Rectangle 3"/>
          <p:cNvSpPr>
            <a:spLocks noGrp="1" noChangeArrowheads="1"/>
          </p:cNvSpPr>
          <p:nvPr>
            <p:ph idx="1"/>
          </p:nvPr>
        </p:nvSpPr>
        <p:spPr>
          <a:xfrm>
            <a:off x="1385919" y="1198016"/>
            <a:ext cx="10386952" cy="4600081"/>
          </a:xfrm>
        </p:spPr>
        <p:txBody>
          <a:bodyPr/>
          <a:lstStyle/>
          <a:p>
            <a:r>
              <a:rPr lang="en-US" dirty="0"/>
              <a:t>As mobiles move, base stations hand them off from one cell to the next, and the network tracks their location</a:t>
            </a:r>
          </a:p>
        </p:txBody>
      </p:sp>
      <p:grpSp>
        <p:nvGrpSpPr>
          <p:cNvPr id="15" name="Group 19">
            <a:extLst>
              <a:ext uri="{FF2B5EF4-FFF2-40B4-BE49-F238E27FC236}">
                <a16:creationId xmlns:a16="http://schemas.microsoft.com/office/drawing/2014/main" id="{26B7912F-5F64-5B4F-A376-C7AC5337C46F}"/>
              </a:ext>
            </a:extLst>
          </p:cNvPr>
          <p:cNvGrpSpPr/>
          <p:nvPr/>
        </p:nvGrpSpPr>
        <p:grpSpPr>
          <a:xfrm>
            <a:off x="4469608" y="2782888"/>
            <a:ext cx="3271837" cy="2798762"/>
            <a:chOff x="509588" y="1830388"/>
            <a:chExt cx="3271837" cy="2798762"/>
          </a:xfrm>
        </p:grpSpPr>
        <p:pic>
          <p:nvPicPr>
            <p:cNvPr id="17" name="Picture 7" descr="01-32">
              <a:extLst>
                <a:ext uri="{FF2B5EF4-FFF2-40B4-BE49-F238E27FC236}">
                  <a16:creationId xmlns:a16="http://schemas.microsoft.com/office/drawing/2014/main" id="{DA3B0616-4AEB-F645-B53E-01CA0298F714}"/>
                </a:ext>
              </a:extLst>
            </p:cNvPr>
            <p:cNvPicPr>
              <a:picLocks noChangeAspect="1" noChangeArrowheads="1"/>
            </p:cNvPicPr>
            <p:nvPr/>
          </p:nvPicPr>
          <p:blipFill>
            <a:blip r:embed="rId2" cstate="print"/>
            <a:srcRect r="59730" b="12463"/>
            <a:stretch>
              <a:fillRect/>
            </a:stretch>
          </p:blipFill>
          <p:spPr bwMode="auto">
            <a:xfrm>
              <a:off x="509588" y="1830388"/>
              <a:ext cx="3271837" cy="2798762"/>
            </a:xfrm>
            <a:prstGeom prst="rect">
              <a:avLst/>
            </a:prstGeom>
            <a:noFill/>
          </p:spPr>
        </p:pic>
        <p:sp>
          <p:nvSpPr>
            <p:cNvPr id="18" name="Freeform 9">
              <a:extLst>
                <a:ext uri="{FF2B5EF4-FFF2-40B4-BE49-F238E27FC236}">
                  <a16:creationId xmlns:a16="http://schemas.microsoft.com/office/drawing/2014/main" id="{56DA62CE-A875-8640-9A12-F737A899D760}"/>
                </a:ext>
              </a:extLst>
            </p:cNvPr>
            <p:cNvSpPr/>
            <p:nvPr/>
          </p:nvSpPr>
          <p:spPr bwMode="auto">
            <a:xfrm>
              <a:off x="2619375" y="2981325"/>
              <a:ext cx="419100" cy="895350"/>
            </a:xfrm>
            <a:custGeom>
              <a:avLst/>
              <a:gdLst>
                <a:gd name="connsiteX0" fmla="*/ 419100 w 419100"/>
                <a:gd name="connsiteY0" fmla="*/ 0 h 895350"/>
                <a:gd name="connsiteX1" fmla="*/ 0 w 419100"/>
                <a:gd name="connsiteY1" fmla="*/ 619125 h 895350"/>
                <a:gd name="connsiteX2" fmla="*/ 342900 w 419100"/>
                <a:gd name="connsiteY2" fmla="*/ 466725 h 895350"/>
                <a:gd name="connsiteX3" fmla="*/ 28575 w 41910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19100" h="895350">
                  <a:moveTo>
                    <a:pt x="419100" y="0"/>
                  </a:moveTo>
                  <a:lnTo>
                    <a:pt x="0" y="619125"/>
                  </a:lnTo>
                  <a:lnTo>
                    <a:pt x="342900" y="466725"/>
                  </a:lnTo>
                  <a:lnTo>
                    <a:pt x="28575" y="895350"/>
                  </a:lnTo>
                </a:path>
              </a:pathLst>
            </a:custGeom>
            <a:noFill/>
            <a:ln w="28575"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Rectangle 11">
              <a:extLst>
                <a:ext uri="{FF2B5EF4-FFF2-40B4-BE49-F238E27FC236}">
                  <a16:creationId xmlns:a16="http://schemas.microsoft.com/office/drawing/2014/main" id="{53C36230-ACC5-7542-968F-073581C5BD24}"/>
                </a:ext>
              </a:extLst>
            </p:cNvPr>
            <p:cNvSpPr/>
            <p:nvPr/>
          </p:nvSpPr>
          <p:spPr bwMode="auto">
            <a:xfrm>
              <a:off x="1638300" y="2981325"/>
              <a:ext cx="571500" cy="8191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Freeform 10">
              <a:extLst>
                <a:ext uri="{FF2B5EF4-FFF2-40B4-BE49-F238E27FC236}">
                  <a16:creationId xmlns:a16="http://schemas.microsoft.com/office/drawing/2014/main" id="{A90A1EDD-3B64-F643-B236-51B4310A539A}"/>
                </a:ext>
              </a:extLst>
            </p:cNvPr>
            <p:cNvSpPr/>
            <p:nvPr/>
          </p:nvSpPr>
          <p:spPr bwMode="auto">
            <a:xfrm>
              <a:off x="1666875" y="2905125"/>
              <a:ext cx="533400" cy="914400"/>
            </a:xfrm>
            <a:custGeom>
              <a:avLst/>
              <a:gdLst>
                <a:gd name="connsiteX0" fmla="*/ 0 w 533400"/>
                <a:gd name="connsiteY0" fmla="*/ 0 h 914400"/>
                <a:gd name="connsiteX1" fmla="*/ 247650 w 533400"/>
                <a:gd name="connsiteY1" fmla="*/ 685800 h 914400"/>
                <a:gd name="connsiteX2" fmla="*/ 323850 w 533400"/>
                <a:gd name="connsiteY2" fmla="*/ 342900 h 914400"/>
                <a:gd name="connsiteX3" fmla="*/ 533400 w 533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533400" h="914400">
                  <a:moveTo>
                    <a:pt x="0" y="0"/>
                  </a:moveTo>
                  <a:lnTo>
                    <a:pt x="247650" y="685800"/>
                  </a:lnTo>
                  <a:lnTo>
                    <a:pt x="323850" y="342900"/>
                  </a:lnTo>
                  <a:lnTo>
                    <a:pt x="533400" y="914400"/>
                  </a:lnTo>
                </a:path>
              </a:pathLst>
            </a:custGeom>
            <a:solidFill>
              <a:schemeClr val="bg1"/>
            </a:solidFill>
            <a:ln w="2857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Freeform 12">
              <a:extLst>
                <a:ext uri="{FF2B5EF4-FFF2-40B4-BE49-F238E27FC236}">
                  <a16:creationId xmlns:a16="http://schemas.microsoft.com/office/drawing/2014/main" id="{D70613A1-2163-1D4B-BEB5-48B6CF096FA5}"/>
                </a:ext>
              </a:extLst>
            </p:cNvPr>
            <p:cNvSpPr/>
            <p:nvPr/>
          </p:nvSpPr>
          <p:spPr bwMode="auto">
            <a:xfrm>
              <a:off x="2143126" y="3179763"/>
              <a:ext cx="533400" cy="115887"/>
            </a:xfrm>
            <a:custGeom>
              <a:avLst/>
              <a:gdLst>
                <a:gd name="connsiteX0" fmla="*/ 0 w 523875"/>
                <a:gd name="connsiteY0" fmla="*/ 103188 h 150813"/>
                <a:gd name="connsiteX1" fmla="*/ 219075 w 523875"/>
                <a:gd name="connsiteY1" fmla="*/ 7938 h 150813"/>
                <a:gd name="connsiteX2" fmla="*/ 523875 w 523875"/>
                <a:gd name="connsiteY2" fmla="*/ 150813 h 150813"/>
                <a:gd name="connsiteX0" fmla="*/ 0 w 523875"/>
                <a:gd name="connsiteY0" fmla="*/ 112713 h 160338"/>
                <a:gd name="connsiteX1" fmla="*/ 304800 w 523875"/>
                <a:gd name="connsiteY1" fmla="*/ 7938 h 160338"/>
                <a:gd name="connsiteX2" fmla="*/ 523875 w 523875"/>
                <a:gd name="connsiteY2" fmla="*/ 160338 h 160338"/>
                <a:gd name="connsiteX0" fmla="*/ 0 w 533400"/>
                <a:gd name="connsiteY0" fmla="*/ 106362 h 115887"/>
                <a:gd name="connsiteX1" fmla="*/ 304800 w 533400"/>
                <a:gd name="connsiteY1" fmla="*/ 1587 h 115887"/>
                <a:gd name="connsiteX2" fmla="*/ 533400 w 533400"/>
                <a:gd name="connsiteY2" fmla="*/ 115887 h 115887"/>
              </a:gdLst>
              <a:ahLst/>
              <a:cxnLst>
                <a:cxn ang="0">
                  <a:pos x="connsiteX0" y="connsiteY0"/>
                </a:cxn>
                <a:cxn ang="0">
                  <a:pos x="connsiteX1" y="connsiteY1"/>
                </a:cxn>
                <a:cxn ang="0">
                  <a:pos x="connsiteX2" y="connsiteY2"/>
                </a:cxn>
              </a:cxnLst>
              <a:rect l="l" t="t" r="r" b="b"/>
              <a:pathLst>
                <a:path w="533400" h="115887">
                  <a:moveTo>
                    <a:pt x="0" y="106362"/>
                  </a:moveTo>
                  <a:cubicBezTo>
                    <a:pt x="65881" y="54768"/>
                    <a:pt x="215900" y="0"/>
                    <a:pt x="304800" y="1587"/>
                  </a:cubicBezTo>
                  <a:cubicBezTo>
                    <a:pt x="393700" y="3174"/>
                    <a:pt x="424656" y="48418"/>
                    <a:pt x="533400" y="115887"/>
                  </a:cubicBezTo>
                </a:path>
              </a:pathLst>
            </a:custGeom>
            <a:noFill/>
            <a:ln w="28575" cap="flat" cmpd="sng" algn="ctr">
              <a:solidFill>
                <a:schemeClr val="accent3">
                  <a:lumMod val="60000"/>
                  <a:lumOff val="40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TextBox 13">
              <a:extLst>
                <a:ext uri="{FF2B5EF4-FFF2-40B4-BE49-F238E27FC236}">
                  <a16:creationId xmlns:a16="http://schemas.microsoft.com/office/drawing/2014/main" id="{90265745-3AA6-B843-BD74-14C620743F3E}"/>
                </a:ext>
              </a:extLst>
            </p:cNvPr>
            <p:cNvSpPr txBox="1"/>
            <p:nvPr/>
          </p:nvSpPr>
          <p:spPr>
            <a:xfrm>
              <a:off x="1828800" y="2847975"/>
              <a:ext cx="1184940" cy="369332"/>
            </a:xfrm>
            <a:prstGeom prst="rect">
              <a:avLst/>
            </a:prstGeom>
            <a:noFill/>
          </p:spPr>
          <p:txBody>
            <a:bodyPr wrap="none" rtlCol="0">
              <a:spAutoFit/>
            </a:bodyPr>
            <a:lstStyle/>
            <a:p>
              <a:r>
                <a:rPr lang="en-US" dirty="0"/>
                <a:t>Handover</a:t>
              </a:r>
            </a:p>
          </p:txBody>
        </p:sp>
        <p:cxnSp>
          <p:nvCxnSpPr>
            <p:cNvPr id="24" name="Straight Arrow Connector 15">
              <a:extLst>
                <a:ext uri="{FF2B5EF4-FFF2-40B4-BE49-F238E27FC236}">
                  <a16:creationId xmlns:a16="http://schemas.microsoft.com/office/drawing/2014/main" id="{B17A1B72-D30F-5E4D-B1C6-FD55F4D704F7}"/>
                </a:ext>
              </a:extLst>
            </p:cNvPr>
            <p:cNvCxnSpPr/>
            <p:nvPr/>
          </p:nvCxnSpPr>
          <p:spPr bwMode="auto">
            <a:xfrm>
              <a:off x="2676525" y="4095750"/>
              <a:ext cx="466725"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41118233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algn="ctr" eaLnBrk="1" hangingPunct="1"/>
            <a:r>
              <a:rPr lang="en-US" altLang="zh-CN" dirty="0">
                <a:solidFill>
                  <a:srgbClr val="FF0000"/>
                </a:solidFill>
              </a:rPr>
              <a:t>Ethernet(LAN)</a:t>
            </a:r>
          </a:p>
        </p:txBody>
      </p:sp>
      <p:sp>
        <p:nvSpPr>
          <p:cNvPr id="124931" name="Rectangle 3"/>
          <p:cNvSpPr>
            <a:spLocks noGrp="1" noChangeArrowheads="1"/>
          </p:cNvSpPr>
          <p:nvPr>
            <p:ph idx="1"/>
          </p:nvPr>
        </p:nvSpPr>
        <p:spPr>
          <a:xfrm>
            <a:off x="838200" y="2325688"/>
            <a:ext cx="10515600" cy="4351338"/>
          </a:xfrm>
        </p:spPr>
        <p:txBody>
          <a:bodyPr>
            <a:normAutofit lnSpcReduction="10000"/>
          </a:bodyPr>
          <a:lstStyle/>
          <a:p>
            <a:pPr marL="0" indent="0" algn="ctr" eaLnBrk="1" hangingPunct="1">
              <a:buNone/>
            </a:pPr>
            <a:endParaRPr lang="en-US" altLang="zh-CN" dirty="0"/>
          </a:p>
          <a:p>
            <a:pPr marL="0" indent="0" algn="ctr" eaLnBrk="1" hangingPunct="1">
              <a:buNone/>
            </a:pPr>
            <a:endParaRPr lang="en-US" altLang="zh-CN" dirty="0"/>
          </a:p>
          <a:p>
            <a:pPr marL="0" indent="0" algn="ctr" eaLnBrk="1" hangingPunct="1">
              <a:buNone/>
            </a:pPr>
            <a:endParaRPr lang="en-US" altLang="zh-CN" dirty="0"/>
          </a:p>
          <a:p>
            <a:pPr marL="0" indent="0" algn="ctr" eaLnBrk="1" hangingPunct="1">
              <a:buNone/>
            </a:pPr>
            <a:endParaRPr lang="en-US" altLang="zh-CN" dirty="0"/>
          </a:p>
          <a:p>
            <a:pPr marL="0" indent="0" algn="ctr" eaLnBrk="1" hangingPunct="1">
              <a:buNone/>
            </a:pPr>
            <a:endParaRPr lang="en-US" altLang="zh-CN" dirty="0"/>
          </a:p>
          <a:p>
            <a:pPr marL="0" indent="0" algn="ctr" eaLnBrk="1" hangingPunct="1">
              <a:buNone/>
            </a:pPr>
            <a:endParaRPr lang="en-US" altLang="zh-CN" dirty="0"/>
          </a:p>
          <a:p>
            <a:pPr marL="0" indent="0" algn="ctr" eaLnBrk="1" hangingPunct="1">
              <a:buNone/>
            </a:pPr>
            <a:endParaRPr lang="en-US" altLang="zh-CN" dirty="0"/>
          </a:p>
          <a:p>
            <a:pPr marL="0" indent="0" algn="ctr" eaLnBrk="1" hangingPunct="1">
              <a:buNone/>
            </a:pPr>
            <a:endParaRPr lang="en-US" altLang="zh-CN" dirty="0"/>
          </a:p>
          <a:p>
            <a:pPr marL="0" indent="0" algn="ctr" eaLnBrk="1" hangingPunct="1">
              <a:buNone/>
            </a:pPr>
            <a:r>
              <a:rPr lang="en-US" altLang="zh-CN" b="1" dirty="0"/>
              <a:t>Architecture of the original Ethernet.</a:t>
            </a:r>
          </a:p>
        </p:txBody>
      </p:sp>
      <p:pic>
        <p:nvPicPr>
          <p:cNvPr id="6" name="Picture 2">
            <a:extLst>
              <a:ext uri="{FF2B5EF4-FFF2-40B4-BE49-F238E27FC236}">
                <a16:creationId xmlns:a16="http://schemas.microsoft.com/office/drawing/2014/main" id="{6C2C4717-EBF8-7547-B495-367DA9B504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1912"/>
            <a:ext cx="2865438"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1-34">
            <a:extLst>
              <a:ext uri="{FF2B5EF4-FFF2-40B4-BE49-F238E27FC236}">
                <a16:creationId xmlns:a16="http://schemas.microsoft.com/office/drawing/2014/main" id="{26BC3B33-29DC-3346-94AE-E530121DF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2325688"/>
            <a:ext cx="10515600" cy="2904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838200" y="0"/>
            <a:ext cx="10515600" cy="1325563"/>
          </a:xfrm>
        </p:spPr>
        <p:txBody>
          <a:bodyPr/>
          <a:lstStyle/>
          <a:p>
            <a:pPr algn="ctr" eaLnBrk="1" hangingPunct="1"/>
            <a:r>
              <a:rPr lang="en-US" altLang="zh-CN" dirty="0">
                <a:solidFill>
                  <a:srgbClr val="FF0000"/>
                </a:solidFill>
              </a:rPr>
              <a:t>Wireless LANs</a:t>
            </a:r>
          </a:p>
        </p:txBody>
      </p:sp>
      <p:sp>
        <p:nvSpPr>
          <p:cNvPr id="125955" name="Rectangle 3"/>
          <p:cNvSpPr>
            <a:spLocks noGrp="1" noChangeArrowheads="1"/>
          </p:cNvSpPr>
          <p:nvPr>
            <p:ph idx="1"/>
          </p:nvPr>
        </p:nvSpPr>
        <p:spPr>
          <a:xfrm>
            <a:off x="2419350" y="5686425"/>
            <a:ext cx="8267700" cy="838200"/>
          </a:xfrm>
        </p:spPr>
        <p:txBody>
          <a:bodyPr>
            <a:normAutofit fontScale="92500" lnSpcReduction="20000"/>
          </a:bodyPr>
          <a:lstStyle/>
          <a:p>
            <a:pPr algn="l" eaLnBrk="1" hangingPunct="1">
              <a:lnSpc>
                <a:spcPct val="90000"/>
              </a:lnSpc>
            </a:pPr>
            <a:r>
              <a:rPr lang="en-US" altLang="zh-CN" dirty="0">
                <a:solidFill>
                  <a:schemeClr val="accent2"/>
                </a:solidFill>
              </a:rPr>
              <a:t>(a)</a:t>
            </a:r>
            <a:r>
              <a:rPr lang="en-US" altLang="zh-CN" dirty="0"/>
              <a:t> Wireless networking with a base station.</a:t>
            </a:r>
          </a:p>
          <a:p>
            <a:pPr algn="l" eaLnBrk="1" hangingPunct="1">
              <a:lnSpc>
                <a:spcPct val="90000"/>
              </a:lnSpc>
            </a:pPr>
            <a:r>
              <a:rPr lang="en-US" altLang="zh-CN" dirty="0">
                <a:solidFill>
                  <a:schemeClr val="accent2"/>
                </a:solidFill>
              </a:rPr>
              <a:t>(b)</a:t>
            </a:r>
            <a:r>
              <a:rPr lang="en-US" altLang="zh-CN" dirty="0"/>
              <a:t> Ad hoc</a:t>
            </a:r>
            <a:r>
              <a:rPr lang="zh-CN" altLang="en-US" dirty="0"/>
              <a:t> </a:t>
            </a:r>
            <a:r>
              <a:rPr lang="en-US" altLang="zh-CN" dirty="0"/>
              <a:t>(</a:t>
            </a:r>
            <a:r>
              <a:rPr lang="zh-CN" altLang="en-US" dirty="0"/>
              <a:t>自组网络</a:t>
            </a:r>
            <a:r>
              <a:rPr lang="en-US" altLang="zh-CN" dirty="0"/>
              <a:t>) networking.</a:t>
            </a:r>
          </a:p>
        </p:txBody>
      </p:sp>
      <p:pic>
        <p:nvPicPr>
          <p:cNvPr id="5" name="Picture 4" descr="1-35">
            <a:extLst>
              <a:ext uri="{FF2B5EF4-FFF2-40B4-BE49-F238E27FC236}">
                <a16:creationId xmlns:a16="http://schemas.microsoft.com/office/drawing/2014/main" id="{A2B063D8-986C-7842-B7AF-7949275B2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198" y="1665287"/>
            <a:ext cx="9224852"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904875" y="0"/>
            <a:ext cx="10515600" cy="1325563"/>
          </a:xfrm>
        </p:spPr>
        <p:txBody>
          <a:bodyPr/>
          <a:lstStyle/>
          <a:p>
            <a:pPr algn="ctr"/>
            <a:r>
              <a:rPr lang="en-US" dirty="0">
                <a:solidFill>
                  <a:srgbClr val="FF0000"/>
                </a:solidFill>
              </a:rPr>
              <a:t>Wireless LANs  (1)</a:t>
            </a:r>
          </a:p>
        </p:txBody>
      </p:sp>
      <p:sp>
        <p:nvSpPr>
          <p:cNvPr id="6" name="Footer Placeholder 5"/>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50179" name="Rectangle 3"/>
          <p:cNvSpPr>
            <a:spLocks noGrp="1" noChangeArrowheads="1"/>
          </p:cNvSpPr>
          <p:nvPr>
            <p:ph idx="1"/>
          </p:nvPr>
        </p:nvSpPr>
        <p:spPr>
          <a:xfrm>
            <a:off x="1276349" y="1209129"/>
            <a:ext cx="10386952" cy="4600081"/>
          </a:xfrm>
        </p:spPr>
        <p:txBody>
          <a:bodyPr/>
          <a:lstStyle/>
          <a:p>
            <a:r>
              <a:rPr lang="en-US" dirty="0"/>
              <a:t>In IEEE</a:t>
            </a:r>
            <a:r>
              <a:rPr lang="zh-CN" altLang="en-US" dirty="0"/>
              <a:t> （</a:t>
            </a:r>
            <a:r>
              <a:rPr lang="en-US" altLang="zh-CN" dirty="0"/>
              <a:t>Institute</a:t>
            </a:r>
            <a:r>
              <a:rPr lang="zh-CN" altLang="en-US" dirty="0"/>
              <a:t> </a:t>
            </a:r>
            <a:r>
              <a:rPr lang="en-US" altLang="zh-CN" dirty="0"/>
              <a:t>of</a:t>
            </a:r>
            <a:r>
              <a:rPr lang="zh-CN" altLang="en-US" dirty="0"/>
              <a:t> </a:t>
            </a:r>
            <a:r>
              <a:rPr lang="en-US" altLang="zh-CN" dirty="0"/>
              <a:t>Electrical</a:t>
            </a:r>
            <a:r>
              <a:rPr lang="zh-CN" altLang="en-US" dirty="0"/>
              <a:t> </a:t>
            </a:r>
            <a:r>
              <a:rPr lang="en-US" altLang="zh-CN" dirty="0"/>
              <a:t>and</a:t>
            </a:r>
            <a:r>
              <a:rPr lang="zh-CN" altLang="en-US" dirty="0"/>
              <a:t> </a:t>
            </a:r>
            <a:r>
              <a:rPr lang="en-US" altLang="zh-CN" dirty="0"/>
              <a:t>Electronics</a:t>
            </a:r>
            <a:r>
              <a:rPr lang="zh-CN" altLang="en-US" dirty="0"/>
              <a:t> </a:t>
            </a:r>
            <a:r>
              <a:rPr lang="en-US" altLang="zh-CN" dirty="0"/>
              <a:t>Engineers</a:t>
            </a:r>
            <a:r>
              <a:rPr lang="zh-CN" altLang="en-US" dirty="0"/>
              <a:t>）</a:t>
            </a:r>
            <a:r>
              <a:rPr lang="en-US" dirty="0"/>
              <a:t>802.11, clients communicate via an AP (Access Point) that is wired to the rest of the network.</a:t>
            </a:r>
          </a:p>
        </p:txBody>
      </p:sp>
      <p:pic>
        <p:nvPicPr>
          <p:cNvPr id="7" name="Picture 2">
            <a:extLst>
              <a:ext uri="{FF2B5EF4-FFF2-40B4-BE49-F238E27FC236}">
                <a16:creationId xmlns:a16="http://schemas.microsoft.com/office/drawing/2014/main" id="{8DBF4E78-BFF1-2B40-AD09-7F1E4B273ABE}"/>
              </a:ext>
            </a:extLst>
          </p:cNvPr>
          <p:cNvPicPr>
            <a:picLocks noChangeAspect="1" noChangeArrowheads="1"/>
          </p:cNvPicPr>
          <p:nvPr/>
        </p:nvPicPr>
        <p:blipFill>
          <a:blip r:embed="rId2" cstate="print"/>
          <a:srcRect t="6773" r="47747" b="12458"/>
          <a:stretch>
            <a:fillRect/>
          </a:stretch>
        </p:blipFill>
        <p:spPr bwMode="auto">
          <a:xfrm>
            <a:off x="3429000" y="2534692"/>
            <a:ext cx="4724400" cy="3784221"/>
          </a:xfrm>
          <a:prstGeom prst="rect">
            <a:avLst/>
          </a:prstGeom>
          <a:noFill/>
          <a:ln w="9525">
            <a:noFill/>
            <a:miter lim="800000"/>
            <a:headEnd/>
            <a:tailEnd/>
          </a:ln>
        </p:spPr>
      </p:pic>
    </p:spTree>
    <p:extLst>
      <p:ext uri="{BB962C8B-B14F-4D97-AF65-F5344CB8AC3E}">
        <p14:creationId xmlns:p14="http://schemas.microsoft.com/office/powerpoint/2010/main" val="38685745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857250" y="0"/>
            <a:ext cx="10515600" cy="1325563"/>
          </a:xfrm>
        </p:spPr>
        <p:txBody>
          <a:bodyPr/>
          <a:lstStyle/>
          <a:p>
            <a:pPr algn="ctr"/>
            <a:r>
              <a:rPr lang="en-US" dirty="0">
                <a:solidFill>
                  <a:srgbClr val="FF0000"/>
                </a:solidFill>
              </a:rPr>
              <a:t>Wireless LANs (3)</a:t>
            </a:r>
          </a:p>
        </p:txBody>
      </p:sp>
      <p:sp>
        <p:nvSpPr>
          <p:cNvPr id="6" name="Footer Placeholder 5"/>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52227" name="Rectangle 3"/>
          <p:cNvSpPr>
            <a:spLocks noGrp="1" noChangeArrowheads="1"/>
          </p:cNvSpPr>
          <p:nvPr>
            <p:ph idx="1"/>
          </p:nvPr>
        </p:nvSpPr>
        <p:spPr>
          <a:xfrm>
            <a:off x="342900" y="1610714"/>
            <a:ext cx="11849100" cy="4600081"/>
          </a:xfrm>
        </p:spPr>
        <p:txBody>
          <a:bodyPr/>
          <a:lstStyle/>
          <a:p>
            <a:r>
              <a:rPr lang="en-US" dirty="0"/>
              <a:t>Radio broadcasts interfere with each other, and radio ranges may incompletely overlap</a:t>
            </a:r>
          </a:p>
          <a:p>
            <a:pPr lvl="2"/>
            <a:r>
              <a:rPr lang="en-US" dirty="0"/>
              <a:t>CSMA (Carrier Sense Multiple Access) designs are used</a:t>
            </a:r>
          </a:p>
        </p:txBody>
      </p:sp>
      <p:pic>
        <p:nvPicPr>
          <p:cNvPr id="7" name="Picture 2">
            <a:extLst>
              <a:ext uri="{FF2B5EF4-FFF2-40B4-BE49-F238E27FC236}">
                <a16:creationId xmlns:a16="http://schemas.microsoft.com/office/drawing/2014/main" id="{C976C04B-44FA-CC4D-B7BC-63B458987957}"/>
              </a:ext>
            </a:extLst>
          </p:cNvPr>
          <p:cNvPicPr>
            <a:picLocks noChangeAspect="1" noChangeArrowheads="1"/>
          </p:cNvPicPr>
          <p:nvPr/>
        </p:nvPicPr>
        <p:blipFill>
          <a:blip r:embed="rId3" cstate="print"/>
          <a:srcRect/>
          <a:stretch>
            <a:fillRect/>
          </a:stretch>
        </p:blipFill>
        <p:spPr bwMode="auto">
          <a:xfrm>
            <a:off x="2857499" y="2767449"/>
            <a:ext cx="5810251" cy="3516124"/>
          </a:xfrm>
          <a:prstGeom prst="rect">
            <a:avLst/>
          </a:prstGeom>
          <a:noFill/>
          <a:ln w="9525">
            <a:noFill/>
            <a:miter lim="800000"/>
            <a:headEnd/>
            <a:tailEnd/>
          </a:ln>
        </p:spPr>
      </p:pic>
    </p:spTree>
    <p:extLst>
      <p:ext uri="{BB962C8B-B14F-4D97-AF65-F5344CB8AC3E}">
        <p14:creationId xmlns:p14="http://schemas.microsoft.com/office/powerpoint/2010/main" val="344969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lgn="ctr" eaLnBrk="1" hangingPunct="1"/>
            <a:r>
              <a:rPr lang="en-US" altLang="zh-CN" dirty="0">
                <a:solidFill>
                  <a:srgbClr val="FF0000"/>
                </a:solidFill>
                <a:latin typeface="Calibri" panose="020F0502020204030204" pitchFamily="34" charset="0"/>
                <a:cs typeface="Calibri" panose="020F0502020204030204" pitchFamily="34" charset="0"/>
              </a:rPr>
              <a:t>Home Network Applications</a:t>
            </a:r>
          </a:p>
        </p:txBody>
      </p:sp>
      <p:sp>
        <p:nvSpPr>
          <p:cNvPr id="11267" name="Rectangle 3"/>
          <p:cNvSpPr>
            <a:spLocks noGrp="1" noChangeArrowheads="1"/>
          </p:cNvSpPr>
          <p:nvPr>
            <p:ph idx="1"/>
          </p:nvPr>
        </p:nvSpPr>
        <p:spPr>
          <a:xfrm>
            <a:off x="2500314" y="1768476"/>
            <a:ext cx="7716837" cy="4784725"/>
          </a:xfrm>
        </p:spPr>
        <p:txBody>
          <a:bodyPr/>
          <a:lstStyle/>
          <a:p>
            <a:pPr algn="l" eaLnBrk="1" hangingPunct="1">
              <a:buFontTx/>
              <a:buChar char="•"/>
              <a:defRPr/>
            </a:pPr>
            <a:r>
              <a:rPr lang="en-US" altLang="zh-CN" sz="3200" dirty="0">
                <a:solidFill>
                  <a:srgbClr val="FF0000"/>
                </a:solidFill>
                <a:latin typeface="Calibri" panose="020F0502020204030204" pitchFamily="34" charset="0"/>
                <a:cs typeface="Calibri" panose="020F0502020204030204" pitchFamily="34" charset="0"/>
              </a:rPr>
              <a:t>Access to remote information</a:t>
            </a:r>
          </a:p>
          <a:p>
            <a:pPr algn="l" eaLnBrk="1" hangingPunct="1">
              <a:buFontTx/>
              <a:buChar char="•"/>
              <a:defRPr/>
            </a:pPr>
            <a:r>
              <a:rPr lang="en-US" altLang="zh-CN" sz="3200" dirty="0">
                <a:solidFill>
                  <a:srgbClr val="FFC000"/>
                </a:solidFill>
                <a:latin typeface="Calibri" panose="020F0502020204030204" pitchFamily="34" charset="0"/>
                <a:cs typeface="Calibri" panose="020F0502020204030204" pitchFamily="34" charset="0"/>
              </a:rPr>
              <a:t>Person-to-person communication </a:t>
            </a:r>
          </a:p>
          <a:p>
            <a:pPr algn="l" eaLnBrk="1" hangingPunct="1">
              <a:buFontTx/>
              <a:buChar char="•"/>
              <a:defRPr/>
            </a:pPr>
            <a:r>
              <a:rPr lang="en-US" altLang="zh-CN" sz="3200" dirty="0">
                <a:solidFill>
                  <a:srgbClr val="00B0F0"/>
                </a:solidFill>
                <a:latin typeface="Calibri" panose="020F0502020204030204" pitchFamily="34" charset="0"/>
                <a:cs typeface="Calibri" panose="020F0502020204030204" pitchFamily="34" charset="0"/>
              </a:rPr>
              <a:t>Interactive entertainment</a:t>
            </a:r>
          </a:p>
          <a:p>
            <a:pPr algn="l" eaLnBrk="1" hangingPunct="1">
              <a:buFontTx/>
              <a:buChar char="•"/>
              <a:defRPr/>
            </a:pPr>
            <a:r>
              <a:rPr lang="en-US" altLang="zh-CN" sz="3200" dirty="0">
                <a:solidFill>
                  <a:srgbClr val="00B050"/>
                </a:solidFill>
                <a:latin typeface="Calibri" panose="020F0502020204030204" pitchFamily="34" charset="0"/>
                <a:cs typeface="Calibri" panose="020F0502020204030204" pitchFamily="34" charset="0"/>
              </a:rPr>
              <a:t>Electronic commerce</a:t>
            </a:r>
          </a:p>
          <a:p>
            <a:pPr algn="l" eaLnBrk="1" hangingPunct="1">
              <a:buFontTx/>
              <a:buChar char="•"/>
              <a:defRPr/>
            </a:pPr>
            <a:r>
              <a:rPr lang="en-US" altLang="zh-CN" sz="3200" dirty="0">
                <a:solidFill>
                  <a:srgbClr val="0070C0"/>
                </a:solidFill>
                <a:latin typeface="Calibri" panose="020F0502020204030204" pitchFamily="34" charset="0"/>
                <a:cs typeface="Calibri" panose="020F0502020204030204" pitchFamily="34" charset="0"/>
              </a:rPr>
              <a:t>Ubiquitous computing</a:t>
            </a:r>
          </a:p>
          <a:p>
            <a:pPr algn="l" eaLnBrk="1" hangingPunct="1">
              <a:buFontTx/>
              <a:buChar char="•"/>
              <a:defRPr/>
            </a:pPr>
            <a:endParaRPr lang="en-US" altLang="zh-CN" sz="3200" dirty="0">
              <a:latin typeface="Calibri" panose="020F0502020204030204" pitchFamily="34" charset="0"/>
              <a:cs typeface="Calibri" panose="020F0502020204030204" pitchFamily="34" charset="0"/>
            </a:endParaRPr>
          </a:p>
          <a:p>
            <a:pPr marL="0" indent="0">
              <a:buNone/>
              <a:defRPr/>
            </a:pPr>
            <a:r>
              <a:rPr lang="en-US" altLang="zh-CN" sz="3200" dirty="0">
                <a:solidFill>
                  <a:srgbClr val="00B0F0"/>
                </a:solidFill>
                <a:latin typeface="Calibri" panose="020F0502020204030204" pitchFamily="34" charset="0"/>
                <a:cs typeface="Calibri" panose="020F0502020204030204" pitchFamily="34" charset="0"/>
              </a:rPr>
              <a:t>Can you list some examples?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838200" y="0"/>
            <a:ext cx="10515600" cy="1325563"/>
          </a:xfrm>
        </p:spPr>
        <p:txBody>
          <a:bodyPr/>
          <a:lstStyle/>
          <a:p>
            <a:pPr algn="ctr"/>
            <a:r>
              <a:rPr lang="en-US" dirty="0">
                <a:solidFill>
                  <a:srgbClr val="FF0000"/>
                </a:solidFill>
              </a:rPr>
              <a:t>RFID and Sensor Networks (1)</a:t>
            </a:r>
          </a:p>
        </p:txBody>
      </p:sp>
      <p:sp>
        <p:nvSpPr>
          <p:cNvPr id="6" name="Footer Placeholder 5"/>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53251" name="Rectangle 3"/>
          <p:cNvSpPr>
            <a:spLocks noGrp="1" noChangeArrowheads="1"/>
          </p:cNvSpPr>
          <p:nvPr>
            <p:ph idx="1"/>
          </p:nvPr>
        </p:nvSpPr>
        <p:spPr>
          <a:xfrm>
            <a:off x="1257299" y="1128959"/>
            <a:ext cx="10386952" cy="4600081"/>
          </a:xfrm>
        </p:spPr>
        <p:txBody>
          <a:bodyPr/>
          <a:lstStyle/>
          <a:p>
            <a:pPr algn="l"/>
            <a:r>
              <a:rPr lang="en-US" dirty="0"/>
              <a:t>Passive UHF RFID networks everyday objects:</a:t>
            </a:r>
          </a:p>
          <a:p>
            <a:pPr lvl="2"/>
            <a:r>
              <a:rPr lang="en-US" dirty="0"/>
              <a:t>Tags (stickers with not even a battery) are placed on objects</a:t>
            </a:r>
          </a:p>
          <a:p>
            <a:pPr lvl="2"/>
            <a:r>
              <a:rPr lang="en-US" dirty="0"/>
              <a:t>Readers send signals that the tags reflect to communicate</a:t>
            </a:r>
          </a:p>
          <a:p>
            <a:pPr lvl="2"/>
            <a:endParaRPr lang="en-US" dirty="0"/>
          </a:p>
        </p:txBody>
      </p:sp>
      <p:pic>
        <p:nvPicPr>
          <p:cNvPr id="7" name="Picture 7" descr="01-36">
            <a:extLst>
              <a:ext uri="{FF2B5EF4-FFF2-40B4-BE49-F238E27FC236}">
                <a16:creationId xmlns:a16="http://schemas.microsoft.com/office/drawing/2014/main" id="{7F750406-8475-ED4D-B3F0-9BE5739D2332}"/>
              </a:ext>
            </a:extLst>
          </p:cNvPr>
          <p:cNvPicPr>
            <a:picLocks noChangeAspect="1" noChangeArrowheads="1"/>
          </p:cNvPicPr>
          <p:nvPr/>
        </p:nvPicPr>
        <p:blipFill>
          <a:blip r:embed="rId2" cstate="print"/>
          <a:srcRect/>
          <a:stretch>
            <a:fillRect/>
          </a:stretch>
        </p:blipFill>
        <p:spPr bwMode="auto">
          <a:xfrm>
            <a:off x="2047874" y="2538659"/>
            <a:ext cx="7491809" cy="2457450"/>
          </a:xfrm>
          <a:prstGeom prst="rect">
            <a:avLst/>
          </a:prstGeom>
          <a:noFill/>
        </p:spPr>
      </p:pic>
    </p:spTree>
    <p:extLst>
      <p:ext uri="{BB962C8B-B14F-4D97-AF65-F5344CB8AC3E}">
        <p14:creationId xmlns:p14="http://schemas.microsoft.com/office/powerpoint/2010/main" val="30927812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38200" y="0"/>
            <a:ext cx="10515600" cy="1325563"/>
          </a:xfrm>
        </p:spPr>
        <p:txBody>
          <a:bodyPr/>
          <a:lstStyle/>
          <a:p>
            <a:pPr algn="ctr"/>
            <a:r>
              <a:rPr lang="en-US" dirty="0">
                <a:solidFill>
                  <a:srgbClr val="FF0000"/>
                </a:solidFill>
              </a:rPr>
              <a:t>RFID and Sensor Networks (2)</a:t>
            </a:r>
          </a:p>
        </p:txBody>
      </p:sp>
      <p:sp>
        <p:nvSpPr>
          <p:cNvPr id="6" name="Footer Placeholder 5"/>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54275" name="Rectangle 3"/>
          <p:cNvSpPr>
            <a:spLocks noGrp="1" noChangeArrowheads="1"/>
          </p:cNvSpPr>
          <p:nvPr>
            <p:ph idx="1"/>
          </p:nvPr>
        </p:nvSpPr>
        <p:spPr>
          <a:xfrm>
            <a:off x="1276349" y="1128959"/>
            <a:ext cx="10386952" cy="4600081"/>
          </a:xfrm>
        </p:spPr>
        <p:txBody>
          <a:bodyPr/>
          <a:lstStyle/>
          <a:p>
            <a:r>
              <a:rPr lang="en-US" dirty="0"/>
              <a:t>Sensor networks spread small devices over an area:</a:t>
            </a:r>
          </a:p>
          <a:p>
            <a:pPr lvl="2"/>
            <a:r>
              <a:rPr lang="en-US" dirty="0"/>
              <a:t>Devices send sensed data to collector via wireless hops  </a:t>
            </a:r>
          </a:p>
        </p:txBody>
      </p:sp>
      <p:pic>
        <p:nvPicPr>
          <p:cNvPr id="7" name="Picture 5">
            <a:extLst>
              <a:ext uri="{FF2B5EF4-FFF2-40B4-BE49-F238E27FC236}">
                <a16:creationId xmlns:a16="http://schemas.microsoft.com/office/drawing/2014/main" id="{4B16A9AF-994C-9242-AE17-970665236C6E}"/>
              </a:ext>
            </a:extLst>
          </p:cNvPr>
          <p:cNvPicPr>
            <a:picLocks noChangeAspect="1" noChangeArrowheads="1"/>
          </p:cNvPicPr>
          <p:nvPr/>
        </p:nvPicPr>
        <p:blipFill>
          <a:blip r:embed="rId2" cstate="print"/>
          <a:srcRect/>
          <a:stretch>
            <a:fillRect/>
          </a:stretch>
        </p:blipFill>
        <p:spPr bwMode="auto">
          <a:xfrm>
            <a:off x="2133600" y="2274490"/>
            <a:ext cx="7086600" cy="3454550"/>
          </a:xfrm>
          <a:prstGeom prst="rect">
            <a:avLst/>
          </a:prstGeom>
          <a:noFill/>
          <a:ln w="9525">
            <a:noFill/>
            <a:miter lim="800000"/>
            <a:headEnd/>
            <a:tailEnd/>
          </a:ln>
        </p:spPr>
      </p:pic>
    </p:spTree>
    <p:extLst>
      <p:ext uri="{BB962C8B-B14F-4D97-AF65-F5344CB8AC3E}">
        <p14:creationId xmlns:p14="http://schemas.microsoft.com/office/powerpoint/2010/main" val="5026994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62660-1875-FC48-96C6-C7572D67DEDB}"/>
              </a:ext>
            </a:extLst>
          </p:cNvPr>
          <p:cNvSpPr>
            <a:spLocks noGrp="1"/>
          </p:cNvSpPr>
          <p:nvPr>
            <p:ph type="title"/>
          </p:nvPr>
        </p:nvSpPr>
        <p:spPr>
          <a:xfrm>
            <a:off x="874320" y="285151"/>
            <a:ext cx="11076709" cy="1325563"/>
          </a:xfrm>
        </p:spPr>
        <p:txBody>
          <a:bodyPr/>
          <a:lstStyle/>
          <a:p>
            <a:r>
              <a:rPr kumimoji="1" lang="en-US" altLang="zh-CN" b="1" dirty="0">
                <a:solidFill>
                  <a:srgbClr val="FF0000"/>
                </a:solidFill>
              </a:rPr>
              <a:t>5th</a:t>
            </a:r>
            <a:r>
              <a:rPr kumimoji="1" lang="zh-CN" altLang="en-US" b="1" dirty="0">
                <a:solidFill>
                  <a:srgbClr val="FF0000"/>
                </a:solidFill>
              </a:rPr>
              <a:t> </a:t>
            </a:r>
            <a:r>
              <a:rPr kumimoji="1" lang="en-US" altLang="zh-CN" b="1" dirty="0">
                <a:solidFill>
                  <a:srgbClr val="FF0000"/>
                </a:solidFill>
              </a:rPr>
              <a:t>Generation</a:t>
            </a:r>
            <a:r>
              <a:rPr kumimoji="1" lang="zh-CN" altLang="en-US" b="1" dirty="0">
                <a:solidFill>
                  <a:srgbClr val="FF0000"/>
                </a:solidFill>
              </a:rPr>
              <a:t> </a:t>
            </a:r>
            <a:r>
              <a:rPr kumimoji="1" lang="en-US" altLang="zh-CN" b="1" dirty="0">
                <a:solidFill>
                  <a:srgbClr val="FF0000"/>
                </a:solidFill>
              </a:rPr>
              <a:t>Mobile</a:t>
            </a:r>
            <a:r>
              <a:rPr kumimoji="1" lang="zh-CN" altLang="en-US" b="1" dirty="0">
                <a:solidFill>
                  <a:srgbClr val="FF0000"/>
                </a:solidFill>
              </a:rPr>
              <a:t> </a:t>
            </a:r>
            <a:r>
              <a:rPr kumimoji="1" lang="en-US" altLang="zh-CN" b="1" dirty="0">
                <a:solidFill>
                  <a:srgbClr val="FF0000"/>
                </a:solidFill>
              </a:rPr>
              <a:t>Communication</a:t>
            </a:r>
            <a:r>
              <a:rPr kumimoji="1" lang="zh-CN" altLang="en-US" b="1" dirty="0">
                <a:solidFill>
                  <a:srgbClr val="FF0000"/>
                </a:solidFill>
              </a:rPr>
              <a:t> </a:t>
            </a:r>
            <a:r>
              <a:rPr kumimoji="1" lang="en-US" altLang="zh-CN" b="1" dirty="0">
                <a:solidFill>
                  <a:srgbClr val="FF0000"/>
                </a:solidFill>
              </a:rPr>
              <a:t>Tech</a:t>
            </a:r>
            <a:endParaRPr kumimoji="1" lang="zh-CN" altLang="en-US" b="1" dirty="0">
              <a:solidFill>
                <a:srgbClr val="FF0000"/>
              </a:solidFill>
            </a:endParaRPr>
          </a:p>
        </p:txBody>
      </p:sp>
      <p:pic>
        <p:nvPicPr>
          <p:cNvPr id="4" name="yt5s.com-5G能快速取代4G网络吗？Will 5G quickly replace 4G" descr="yt5s.com-5G能快速取代4G网络吗？Will 5G quickly replace 4G">
            <a:hlinkClick r:id="" action="ppaction://media"/>
            <a:extLst>
              <a:ext uri="{FF2B5EF4-FFF2-40B4-BE49-F238E27FC236}">
                <a16:creationId xmlns:a16="http://schemas.microsoft.com/office/drawing/2014/main" id="{50DBD881-5399-6545-AE9E-F380C59C67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4232" y="1268503"/>
            <a:ext cx="9936884" cy="5589497"/>
          </a:xfrm>
          <a:prstGeom prst="rect">
            <a:avLst/>
          </a:prstGeom>
        </p:spPr>
      </p:pic>
    </p:spTree>
    <p:extLst>
      <p:ext uri="{BB962C8B-B14F-4D97-AF65-F5344CB8AC3E}">
        <p14:creationId xmlns:p14="http://schemas.microsoft.com/office/powerpoint/2010/main" val="160651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3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5D64E-5BE3-D645-89A3-9B4FF1D03EBA}"/>
              </a:ext>
            </a:extLst>
          </p:cNvPr>
          <p:cNvSpPr>
            <a:spLocks noGrp="1"/>
          </p:cNvSpPr>
          <p:nvPr>
            <p:ph type="title"/>
          </p:nvPr>
        </p:nvSpPr>
        <p:spPr/>
        <p:txBody>
          <a:bodyPr/>
          <a:lstStyle/>
          <a:p>
            <a:pPr algn="ctr"/>
            <a:r>
              <a:rPr kumimoji="1" lang="zh-CN" altLang="en-US" dirty="0">
                <a:solidFill>
                  <a:srgbClr val="FF0000"/>
                </a:solidFill>
              </a:rPr>
              <a:t>物联网（</a:t>
            </a:r>
            <a:r>
              <a:rPr kumimoji="1" lang="en-US" altLang="zh-CN" dirty="0">
                <a:solidFill>
                  <a:srgbClr val="FF0000"/>
                </a:solidFill>
              </a:rPr>
              <a:t>Internet</a:t>
            </a:r>
            <a:r>
              <a:rPr kumimoji="1" lang="zh-CN" altLang="en-US" dirty="0">
                <a:solidFill>
                  <a:srgbClr val="FF0000"/>
                </a:solidFill>
              </a:rPr>
              <a:t> </a:t>
            </a:r>
            <a:r>
              <a:rPr kumimoji="1" lang="en-US" altLang="zh-CN" dirty="0">
                <a:solidFill>
                  <a:srgbClr val="FF0000"/>
                </a:solidFill>
              </a:rPr>
              <a:t>of</a:t>
            </a:r>
            <a:r>
              <a:rPr kumimoji="1" lang="zh-CN" altLang="en-US" dirty="0">
                <a:solidFill>
                  <a:srgbClr val="FF0000"/>
                </a:solidFill>
              </a:rPr>
              <a:t> </a:t>
            </a:r>
            <a:r>
              <a:rPr kumimoji="1" lang="en-US" altLang="zh-CN" dirty="0">
                <a:solidFill>
                  <a:srgbClr val="FF0000"/>
                </a:solidFill>
              </a:rPr>
              <a:t>Things</a:t>
            </a:r>
            <a:r>
              <a:rPr kumimoji="1" lang="zh-CN" altLang="en-US" dirty="0">
                <a:solidFill>
                  <a:srgbClr val="FF0000"/>
                </a:solidFill>
              </a:rPr>
              <a:t>）</a:t>
            </a:r>
          </a:p>
        </p:txBody>
      </p:sp>
      <p:sp>
        <p:nvSpPr>
          <p:cNvPr id="3" name="内容占位符 2">
            <a:extLst>
              <a:ext uri="{FF2B5EF4-FFF2-40B4-BE49-F238E27FC236}">
                <a16:creationId xmlns:a16="http://schemas.microsoft.com/office/drawing/2014/main" id="{DB9E12E7-9B61-4544-ACA3-1C5FF6601FB9}"/>
              </a:ext>
            </a:extLst>
          </p:cNvPr>
          <p:cNvSpPr>
            <a:spLocks noGrp="1"/>
          </p:cNvSpPr>
          <p:nvPr>
            <p:ph idx="1"/>
          </p:nvPr>
        </p:nvSpPr>
        <p:spPr/>
        <p:txBody>
          <a:bodyPr/>
          <a:lstStyle/>
          <a:p>
            <a:endParaRPr kumimoji="1" lang="en-US" altLang="zh-CN" dirty="0"/>
          </a:p>
          <a:p>
            <a:endParaRPr kumimoji="1" lang="en-US" altLang="zh-CN" dirty="0"/>
          </a:p>
          <a:p>
            <a:endParaRPr kumimoji="1" lang="zh-CN" altLang="en-US" dirty="0"/>
          </a:p>
        </p:txBody>
      </p:sp>
      <p:pic>
        <p:nvPicPr>
          <p:cNvPr id="4" name="yt5s.com-IoT - Internet of Things _ What is IoT" descr="yt5s.com-IoT - Internet of Things _ What is IoT">
            <a:hlinkClick r:id="" action="ppaction://media"/>
            <a:extLst>
              <a:ext uri="{FF2B5EF4-FFF2-40B4-BE49-F238E27FC236}">
                <a16:creationId xmlns:a16="http://schemas.microsoft.com/office/drawing/2014/main" id="{135760FA-22B7-CC4D-A72A-BFD4FAF8B2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60920" y="1531036"/>
            <a:ext cx="9470159" cy="5326964"/>
          </a:xfrm>
          <a:prstGeom prst="rect">
            <a:avLst/>
          </a:prstGeom>
        </p:spPr>
      </p:pic>
    </p:spTree>
    <p:extLst>
      <p:ext uri="{BB962C8B-B14F-4D97-AF65-F5344CB8AC3E}">
        <p14:creationId xmlns:p14="http://schemas.microsoft.com/office/powerpoint/2010/main" val="3921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7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524000" y="-250825"/>
            <a:ext cx="9144000" cy="1143000"/>
          </a:xfrm>
        </p:spPr>
        <p:txBody>
          <a:bodyPr/>
          <a:lstStyle/>
          <a:p>
            <a:pPr algn="ctr" eaLnBrk="1" hangingPunct="1"/>
            <a:r>
              <a:rPr lang="en-US" altLang="zh-CN" dirty="0">
                <a:solidFill>
                  <a:srgbClr val="FF0000"/>
                </a:solidFill>
              </a:rPr>
              <a:t>IEEE 802 Standards</a:t>
            </a:r>
          </a:p>
        </p:txBody>
      </p:sp>
      <p:sp>
        <p:nvSpPr>
          <p:cNvPr id="131076" name="Text Box 5"/>
          <p:cNvSpPr txBox="1">
            <a:spLocks noChangeArrowheads="1"/>
          </p:cNvSpPr>
          <p:nvPr/>
        </p:nvSpPr>
        <p:spPr bwMode="auto">
          <a:xfrm>
            <a:off x="2860676" y="5519739"/>
            <a:ext cx="66516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400" dirty="0">
                <a:latin typeface="Times New Roman" pitchFamily="18" charset="0"/>
              </a:rPr>
              <a:t>The 802 working groups.  The important ones are marked with *.  The ones marked with </a:t>
            </a:r>
            <a:r>
              <a:rPr lang="en-US" altLang="zh-CN" sz="2400" dirty="0">
                <a:latin typeface="Times New Roman" pitchFamily="18" charset="0"/>
                <a:sym typeface="Wingdings" pitchFamily="2" charset="2"/>
              </a:rPr>
              <a:t> are hibernating.  The one marked with  † gave up.</a:t>
            </a:r>
          </a:p>
        </p:txBody>
      </p:sp>
      <p:pic>
        <p:nvPicPr>
          <p:cNvPr id="5" name="Picture 4" descr="1-38">
            <a:extLst>
              <a:ext uri="{FF2B5EF4-FFF2-40B4-BE49-F238E27FC236}">
                <a16:creationId xmlns:a16="http://schemas.microsoft.com/office/drawing/2014/main" id="{6DAE7FBA-96F3-F94F-9240-AA5928A05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38"/>
          <a:stretch>
            <a:fillRect/>
          </a:stretch>
        </p:blipFill>
        <p:spPr bwMode="auto">
          <a:xfrm>
            <a:off x="3163887" y="892175"/>
            <a:ext cx="58642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38200" y="0"/>
            <a:ext cx="10515600" cy="1325563"/>
          </a:xfrm>
        </p:spPr>
        <p:txBody>
          <a:bodyPr/>
          <a:lstStyle/>
          <a:p>
            <a:pPr algn="ctr"/>
            <a:r>
              <a:rPr lang="en-US" dirty="0">
                <a:solidFill>
                  <a:srgbClr val="FF0000"/>
                </a:solidFill>
              </a:rPr>
              <a:t>Network Standardization</a:t>
            </a:r>
          </a:p>
        </p:txBody>
      </p:sp>
      <p:sp>
        <p:nvSpPr>
          <p:cNvPr id="5" name="Footer Placeholder 4"/>
          <p:cNvSpPr>
            <a:spLocks noGrp="1"/>
          </p:cNvSpPr>
          <p:nvPr>
            <p:ph type="ftr" sz="quarter" idx="10"/>
          </p:nvPr>
        </p:nvSpPr>
        <p:spPr/>
        <p:txBody>
          <a:bodyPr/>
          <a:lstStyle/>
          <a:p>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sp>
        <p:nvSpPr>
          <p:cNvPr id="55299" name="Rectangle 3"/>
          <p:cNvSpPr>
            <a:spLocks noGrp="1" noChangeArrowheads="1"/>
          </p:cNvSpPr>
          <p:nvPr>
            <p:ph idx="1"/>
          </p:nvPr>
        </p:nvSpPr>
        <p:spPr/>
        <p:txBody>
          <a:bodyPr/>
          <a:lstStyle/>
          <a:p>
            <a:pPr lvl="1">
              <a:buNone/>
            </a:pPr>
            <a:r>
              <a:rPr lang="en-US" dirty="0"/>
              <a:t>Standards define what is needed for </a:t>
            </a:r>
            <a:r>
              <a:rPr lang="en-US" u="sng" dirty="0"/>
              <a:t>interoperability</a:t>
            </a:r>
          </a:p>
          <a:p>
            <a:pPr lvl="4">
              <a:buNone/>
            </a:pPr>
            <a:endParaRPr lang="en-US" dirty="0"/>
          </a:p>
          <a:p>
            <a:pPr lvl="1">
              <a:buNone/>
            </a:pPr>
            <a:r>
              <a:rPr lang="en-US" dirty="0"/>
              <a:t>Some of the many standards bodies:</a:t>
            </a:r>
          </a:p>
          <a:p>
            <a:pPr lvl="1">
              <a:buNone/>
            </a:pPr>
            <a:endParaRPr lang="en-US" dirty="0"/>
          </a:p>
        </p:txBody>
      </p:sp>
      <p:graphicFrame>
        <p:nvGraphicFramePr>
          <p:cNvPr id="9" name="Table 8"/>
          <p:cNvGraphicFramePr>
            <a:graphicFrameLocks noGrp="1"/>
          </p:cNvGraphicFramePr>
          <p:nvPr/>
        </p:nvGraphicFramePr>
        <p:xfrm>
          <a:off x="3181350" y="3130552"/>
          <a:ext cx="5829301" cy="2926080"/>
        </p:xfrm>
        <a:graphic>
          <a:graphicData uri="http://schemas.openxmlformats.org/drawingml/2006/table">
            <a:tbl>
              <a:tblPr firstRow="1" bandRow="1">
                <a:tableStyleId>{5C22544A-7EE6-4342-B048-85BDC9FD1C3A}</a:tableStyleId>
              </a:tblPr>
              <a:tblGrid>
                <a:gridCol w="981076">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486025">
                  <a:extLst>
                    <a:ext uri="{9D8B030D-6E8A-4147-A177-3AD203B41FA5}">
                      <a16:colId xmlns:a16="http://schemas.microsoft.com/office/drawing/2014/main" val="20002"/>
                    </a:ext>
                  </a:extLst>
                </a:gridCol>
              </a:tblGrid>
              <a:tr h="183388">
                <a:tc>
                  <a:txBody>
                    <a:bodyPr/>
                    <a:lstStyle/>
                    <a:p>
                      <a:pPr algn="l"/>
                      <a:r>
                        <a:rPr lang="en-US" b="1" dirty="0">
                          <a:solidFill>
                            <a:schemeClr val="tx1"/>
                          </a:solidFill>
                          <a:latin typeface="Arial" pitchFamily="34" charset="0"/>
                          <a:cs typeface="Arial" pitchFamily="34" charset="0"/>
                        </a:rPr>
                        <a:t>Body</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1" dirty="0">
                          <a:solidFill>
                            <a:schemeClr val="tx1"/>
                          </a:solidFill>
                          <a:latin typeface="Arial" pitchFamily="34" charset="0"/>
                          <a:cs typeface="Arial" pitchFamily="34" charset="0"/>
                        </a:rPr>
                        <a:t>Area</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1" dirty="0">
                          <a:solidFill>
                            <a:schemeClr val="tx1"/>
                          </a:solidFill>
                          <a:latin typeface="Arial" pitchFamily="34" charset="0"/>
                          <a:cs typeface="Arial" pitchFamily="34" charset="0"/>
                        </a:rPr>
                        <a:t>Examples</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320928">
                <a:tc>
                  <a:txBody>
                    <a:bodyPr/>
                    <a:lstStyle/>
                    <a:p>
                      <a:pPr algn="l"/>
                      <a:r>
                        <a:rPr lang="en-US" b="0" dirty="0">
                          <a:solidFill>
                            <a:schemeClr val="tx1"/>
                          </a:solidFill>
                          <a:latin typeface="Arial" pitchFamily="34" charset="0"/>
                          <a:cs typeface="Arial" pitchFamily="34" charset="0"/>
                        </a:rPr>
                        <a:t>ITU</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0" dirty="0">
                          <a:solidFill>
                            <a:schemeClr val="tx1"/>
                          </a:solidFill>
                          <a:latin typeface="Arial" pitchFamily="34" charset="0"/>
                          <a:cs typeface="Arial" pitchFamily="34" charset="0"/>
                        </a:rPr>
                        <a:t>Telecommunications</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0" dirty="0">
                          <a:solidFill>
                            <a:schemeClr val="tx1"/>
                          </a:solidFill>
                          <a:latin typeface="Arial" pitchFamily="34" charset="0"/>
                          <a:cs typeface="Arial" pitchFamily="34" charset="0"/>
                        </a:rPr>
                        <a:t>G.992, ADSL</a:t>
                      </a:r>
                    </a:p>
                    <a:p>
                      <a:r>
                        <a:rPr lang="en-US" b="0" dirty="0">
                          <a:solidFill>
                            <a:schemeClr val="tx1"/>
                          </a:solidFill>
                          <a:latin typeface="Arial" pitchFamily="34" charset="0"/>
                          <a:cs typeface="Arial" pitchFamily="34" charset="0"/>
                        </a:rPr>
                        <a:t>H.264,</a:t>
                      </a:r>
                      <a:r>
                        <a:rPr lang="en-US" b="0" baseline="0" dirty="0">
                          <a:solidFill>
                            <a:schemeClr val="tx1"/>
                          </a:solidFill>
                          <a:latin typeface="Arial" pitchFamily="34" charset="0"/>
                          <a:cs typeface="Arial" pitchFamily="34" charset="0"/>
                        </a:rPr>
                        <a:t> MPEG4</a:t>
                      </a:r>
                      <a:endParaRPr lang="en-US" b="0" dirty="0">
                        <a:solidFill>
                          <a:schemeClr val="tx1"/>
                        </a:solidFill>
                        <a:latin typeface="Arial" pitchFamily="34" charset="0"/>
                        <a:cs typeface="Arial" pitchFamily="34" charset="0"/>
                      </a:endParaRP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320928">
                <a:tc>
                  <a:txBody>
                    <a:bodyPr/>
                    <a:lstStyle/>
                    <a:p>
                      <a:pPr algn="l"/>
                      <a:r>
                        <a:rPr lang="en-US" b="0" dirty="0">
                          <a:solidFill>
                            <a:schemeClr val="tx1"/>
                          </a:solidFill>
                          <a:latin typeface="Arial" pitchFamily="34" charset="0"/>
                          <a:cs typeface="Arial" pitchFamily="34" charset="0"/>
                        </a:rPr>
                        <a:t>IEEE</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0" dirty="0">
                          <a:solidFill>
                            <a:schemeClr val="tx1"/>
                          </a:solidFill>
                          <a:latin typeface="Arial" pitchFamily="34" charset="0"/>
                          <a:cs typeface="Arial" pitchFamily="34" charset="0"/>
                        </a:rPr>
                        <a:t>Communications</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0" dirty="0">
                          <a:solidFill>
                            <a:schemeClr val="tx1"/>
                          </a:solidFill>
                          <a:latin typeface="Arial" pitchFamily="34" charset="0"/>
                          <a:cs typeface="Arial" pitchFamily="34" charset="0"/>
                        </a:rPr>
                        <a:t>802.3,</a:t>
                      </a:r>
                      <a:r>
                        <a:rPr lang="en-US" b="0" baseline="0" dirty="0">
                          <a:solidFill>
                            <a:schemeClr val="tx1"/>
                          </a:solidFill>
                          <a:latin typeface="Arial" pitchFamily="34" charset="0"/>
                          <a:cs typeface="Arial" pitchFamily="34" charset="0"/>
                        </a:rPr>
                        <a:t> Ethernet</a:t>
                      </a:r>
                    </a:p>
                    <a:p>
                      <a:r>
                        <a:rPr lang="en-US" b="0" baseline="0" dirty="0">
                          <a:solidFill>
                            <a:schemeClr val="tx1"/>
                          </a:solidFill>
                          <a:latin typeface="Arial" pitchFamily="34" charset="0"/>
                          <a:cs typeface="Arial" pitchFamily="34" charset="0"/>
                        </a:rPr>
                        <a:t>802.11, </a:t>
                      </a:r>
                      <a:r>
                        <a:rPr lang="en-US" b="0" baseline="0" dirty="0" err="1">
                          <a:solidFill>
                            <a:schemeClr val="tx1"/>
                          </a:solidFill>
                          <a:latin typeface="Arial" pitchFamily="34" charset="0"/>
                          <a:cs typeface="Arial" pitchFamily="34" charset="0"/>
                        </a:rPr>
                        <a:t>WiFi</a:t>
                      </a:r>
                      <a:endParaRPr lang="en-US" b="0" dirty="0">
                        <a:solidFill>
                          <a:schemeClr val="tx1"/>
                        </a:solidFill>
                        <a:latin typeface="Arial" pitchFamily="34" charset="0"/>
                        <a:cs typeface="Arial" pitchFamily="34" charset="0"/>
                      </a:endParaRP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320928">
                <a:tc>
                  <a:txBody>
                    <a:bodyPr/>
                    <a:lstStyle/>
                    <a:p>
                      <a:pPr algn="l"/>
                      <a:r>
                        <a:rPr lang="en-US" b="0" dirty="0">
                          <a:solidFill>
                            <a:schemeClr val="tx1"/>
                          </a:solidFill>
                          <a:latin typeface="Arial" pitchFamily="34" charset="0"/>
                          <a:cs typeface="Arial" pitchFamily="34" charset="0"/>
                        </a:rPr>
                        <a:t>IETF</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0" dirty="0">
                          <a:solidFill>
                            <a:schemeClr val="tx1"/>
                          </a:solidFill>
                          <a:latin typeface="Arial" pitchFamily="34" charset="0"/>
                          <a:cs typeface="Arial" pitchFamily="34" charset="0"/>
                        </a:rPr>
                        <a:t>Internet</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0" dirty="0">
                          <a:solidFill>
                            <a:schemeClr val="tx1"/>
                          </a:solidFill>
                          <a:latin typeface="Arial" pitchFamily="34" charset="0"/>
                          <a:cs typeface="Arial" pitchFamily="34" charset="0"/>
                        </a:rPr>
                        <a:t>RFC 2616, HTTP/1.1</a:t>
                      </a:r>
                    </a:p>
                    <a:p>
                      <a:r>
                        <a:rPr lang="en-US" b="0" dirty="0">
                          <a:solidFill>
                            <a:schemeClr val="tx1"/>
                          </a:solidFill>
                          <a:latin typeface="Arial" pitchFamily="34" charset="0"/>
                          <a:cs typeface="Arial" pitchFamily="34" charset="0"/>
                        </a:rPr>
                        <a:t>RFC</a:t>
                      </a:r>
                      <a:r>
                        <a:rPr lang="en-US" b="0" baseline="0" dirty="0">
                          <a:solidFill>
                            <a:schemeClr val="tx1"/>
                          </a:solidFill>
                          <a:latin typeface="Arial" pitchFamily="34" charset="0"/>
                          <a:cs typeface="Arial" pitchFamily="34" charset="0"/>
                        </a:rPr>
                        <a:t> 1034/1035, DNS</a:t>
                      </a:r>
                      <a:endParaRPr lang="en-US" b="0" dirty="0">
                        <a:solidFill>
                          <a:schemeClr val="tx1"/>
                        </a:solidFill>
                        <a:latin typeface="Arial" pitchFamily="34" charset="0"/>
                        <a:cs typeface="Arial" pitchFamily="34" charset="0"/>
                      </a:endParaRP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320928">
                <a:tc>
                  <a:txBody>
                    <a:bodyPr/>
                    <a:lstStyle/>
                    <a:p>
                      <a:pPr algn="l"/>
                      <a:r>
                        <a:rPr lang="en-US" b="0" dirty="0">
                          <a:solidFill>
                            <a:schemeClr val="tx1"/>
                          </a:solidFill>
                          <a:latin typeface="Arial" pitchFamily="34" charset="0"/>
                          <a:cs typeface="Arial" pitchFamily="34" charset="0"/>
                        </a:rPr>
                        <a:t>W3C</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0" dirty="0">
                          <a:solidFill>
                            <a:schemeClr val="tx1"/>
                          </a:solidFill>
                          <a:latin typeface="Arial" pitchFamily="34" charset="0"/>
                          <a:cs typeface="Arial" pitchFamily="34" charset="0"/>
                        </a:rPr>
                        <a:t>Web</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r>
                        <a:rPr lang="en-US" b="0" dirty="0">
                          <a:solidFill>
                            <a:schemeClr val="tx1"/>
                          </a:solidFill>
                          <a:latin typeface="Arial" pitchFamily="34" charset="0"/>
                          <a:cs typeface="Arial" pitchFamily="34" charset="0"/>
                        </a:rPr>
                        <a:t>HTML5 standard</a:t>
                      </a:r>
                    </a:p>
                    <a:p>
                      <a:r>
                        <a:rPr lang="en-US" b="0" dirty="0">
                          <a:solidFill>
                            <a:schemeClr val="tx1"/>
                          </a:solidFill>
                          <a:latin typeface="Arial" pitchFamily="34" charset="0"/>
                          <a:cs typeface="Arial" pitchFamily="34" charset="0"/>
                        </a:rPr>
                        <a:t>CSS standard</a:t>
                      </a:r>
                    </a:p>
                  </a:txBody>
                  <a:tcP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202621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03212-3CE3-DE4B-A2C3-FC5747819E36}"/>
              </a:ext>
            </a:extLst>
          </p:cNvPr>
          <p:cNvSpPr>
            <a:spLocks noGrp="1"/>
          </p:cNvSpPr>
          <p:nvPr>
            <p:ph type="title"/>
          </p:nvPr>
        </p:nvSpPr>
        <p:spPr/>
        <p:txBody>
          <a:bodyPr/>
          <a:lstStyle/>
          <a:p>
            <a:r>
              <a:rPr kumimoji="1" lang="en-US" altLang="zh-CN" dirty="0"/>
              <a:t>End</a:t>
            </a:r>
            <a:r>
              <a:rPr kumimoji="1" lang="zh-CN" altLang="en-US" dirty="0"/>
              <a:t> </a:t>
            </a:r>
            <a:r>
              <a:rPr kumimoji="1" lang="en-US" altLang="zh-CN" dirty="0"/>
              <a:t>of</a:t>
            </a:r>
            <a:r>
              <a:rPr kumimoji="1" lang="zh-CN" altLang="en-US" dirty="0"/>
              <a:t> </a:t>
            </a:r>
            <a:r>
              <a:rPr kumimoji="1" lang="en-US" altLang="zh-CN" dirty="0"/>
              <a:t>Lecture</a:t>
            </a:r>
            <a:r>
              <a:rPr kumimoji="1" lang="zh-CN" altLang="en-US" dirty="0"/>
              <a:t> </a:t>
            </a:r>
            <a:r>
              <a:rPr kumimoji="1" lang="en-US" altLang="zh-CN" dirty="0"/>
              <a:t>5-6</a:t>
            </a:r>
            <a:endParaRPr kumimoji="1" lang="zh-CN" altLang="en-US" dirty="0"/>
          </a:p>
        </p:txBody>
      </p:sp>
      <p:sp>
        <p:nvSpPr>
          <p:cNvPr id="3" name="内容占位符 2">
            <a:extLst>
              <a:ext uri="{FF2B5EF4-FFF2-40B4-BE49-F238E27FC236}">
                <a16:creationId xmlns:a16="http://schemas.microsoft.com/office/drawing/2014/main" id="{F11324BE-6EB3-204E-B041-2D0EB1EE971F}"/>
              </a:ext>
            </a:extLst>
          </p:cNvPr>
          <p:cNvSpPr>
            <a:spLocks noGrp="1"/>
          </p:cNvSpPr>
          <p:nvPr>
            <p:ph idx="1"/>
          </p:nvPr>
        </p:nvSpPr>
        <p:spPr/>
        <p:txBody>
          <a:bodyPr/>
          <a:lstStyle/>
          <a:p>
            <a:r>
              <a:rPr kumimoji="1" lang="zh-CN" altLang="en-US" dirty="0"/>
              <a:t>第一章结束</a:t>
            </a:r>
            <a:endParaRPr kumimoji="1" lang="en-US" altLang="zh-CN" dirty="0"/>
          </a:p>
          <a:p>
            <a:endParaRPr kumimoji="1" lang="en-US" altLang="zh-CN" dirty="0"/>
          </a:p>
          <a:p>
            <a:r>
              <a:rPr kumimoji="1" lang="zh-CN" altLang="en-US" dirty="0"/>
              <a:t>重点课后习题：</a:t>
            </a:r>
            <a:r>
              <a:rPr kumimoji="1" lang="en-US" altLang="zh-CN" dirty="0"/>
              <a:t>8</a:t>
            </a:r>
            <a:r>
              <a:rPr kumimoji="1" lang="zh-CN" altLang="en-US" dirty="0"/>
              <a:t>、</a:t>
            </a:r>
            <a:r>
              <a:rPr kumimoji="1" lang="en-US" altLang="zh-CN" dirty="0"/>
              <a:t>9</a:t>
            </a:r>
            <a:r>
              <a:rPr kumimoji="1" lang="zh-CN" altLang="en-US" dirty="0"/>
              <a:t>、</a:t>
            </a:r>
            <a:r>
              <a:rPr kumimoji="1" lang="en-US" altLang="zh-CN" dirty="0"/>
              <a:t>18</a:t>
            </a:r>
            <a:r>
              <a:rPr kumimoji="1" lang="zh-CN" altLang="en-US" dirty="0"/>
              <a:t>、</a:t>
            </a:r>
            <a:r>
              <a:rPr kumimoji="1" lang="en-US" altLang="zh-CN" dirty="0"/>
              <a:t>21</a:t>
            </a:r>
            <a:r>
              <a:rPr kumimoji="1" lang="zh-CN" altLang="en-US" dirty="0"/>
              <a:t>、</a:t>
            </a:r>
            <a:r>
              <a:rPr kumimoji="1" lang="en-US" altLang="zh-CN" dirty="0"/>
              <a:t>22</a:t>
            </a:r>
            <a:r>
              <a:rPr kumimoji="1" lang="zh-CN" altLang="en-US" dirty="0"/>
              <a:t>、</a:t>
            </a:r>
            <a:r>
              <a:rPr kumimoji="1" lang="en-US" altLang="zh-CN" dirty="0"/>
              <a:t>27</a:t>
            </a:r>
            <a:r>
              <a:rPr kumimoji="1" lang="zh-CN" altLang="en-US" dirty="0"/>
              <a:t>、</a:t>
            </a:r>
            <a:r>
              <a:rPr kumimoji="1" lang="en-US" altLang="zh-CN" dirty="0"/>
              <a:t>32</a:t>
            </a:r>
            <a:r>
              <a:rPr kumimoji="1" lang="zh-CN" altLang="en-US" dirty="0"/>
              <a:t>、</a:t>
            </a:r>
            <a:r>
              <a:rPr kumimoji="1" lang="en-US" altLang="zh-CN"/>
              <a:t>37</a:t>
            </a:r>
            <a:endParaRPr kumimoji="1" lang="zh-CN" altLang="en-US"/>
          </a:p>
        </p:txBody>
      </p:sp>
    </p:spTree>
    <p:extLst>
      <p:ext uri="{BB962C8B-B14F-4D97-AF65-F5344CB8AC3E}">
        <p14:creationId xmlns:p14="http://schemas.microsoft.com/office/powerpoint/2010/main" val="1150954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lgn="ctr" eaLnBrk="1" hangingPunct="1"/>
            <a:r>
              <a:rPr lang="en-US" altLang="zh-CN" dirty="0">
                <a:solidFill>
                  <a:srgbClr val="FF0000"/>
                </a:solidFill>
                <a:latin typeface="Calibri" panose="020F0502020204030204" pitchFamily="34" charset="0"/>
                <a:cs typeface="Calibri" panose="020F0502020204030204" pitchFamily="34" charset="0"/>
              </a:rPr>
              <a:t>Home Network Applications</a:t>
            </a:r>
          </a:p>
        </p:txBody>
      </p:sp>
      <p:sp>
        <p:nvSpPr>
          <p:cNvPr id="11267" name="Rectangle 3"/>
          <p:cNvSpPr>
            <a:spLocks noGrp="1" noChangeArrowheads="1"/>
          </p:cNvSpPr>
          <p:nvPr>
            <p:ph idx="1"/>
          </p:nvPr>
        </p:nvSpPr>
        <p:spPr>
          <a:xfrm>
            <a:off x="838199" y="1768476"/>
            <a:ext cx="11016343" cy="4784725"/>
          </a:xfrm>
        </p:spPr>
        <p:txBody>
          <a:bodyPr>
            <a:normAutofit/>
          </a:bodyPr>
          <a:lstStyle/>
          <a:p>
            <a:r>
              <a:rPr lang="en-US" altLang="zh-CN" sz="3600" dirty="0"/>
              <a:t>Homes contain many networked devices, e.g., computers, TVs, connected to the Internet by cable, DSL, wireless, etc.</a:t>
            </a:r>
          </a:p>
          <a:p>
            <a:r>
              <a:rPr lang="en-US" altLang="zh-CN" sz="3600" dirty="0"/>
              <a:t>Home users communicate, e.g., social networks, consume content, e.g., video, and transact, e.g., auctions</a:t>
            </a:r>
          </a:p>
          <a:p>
            <a:r>
              <a:rPr lang="en-US" altLang="zh-CN" sz="3600" dirty="0"/>
              <a:t>Some application use the </a:t>
            </a:r>
            <a:r>
              <a:rPr lang="en-US" altLang="zh-CN" sz="3600" u="sng" dirty="0"/>
              <a:t>peer-to-peer</a:t>
            </a:r>
            <a:r>
              <a:rPr lang="en-US" altLang="zh-CN" sz="3600" dirty="0"/>
              <a:t> model in which there are no fixed clients and servers:</a:t>
            </a:r>
          </a:p>
        </p:txBody>
      </p:sp>
    </p:spTree>
    <p:extLst>
      <p:ext uri="{BB962C8B-B14F-4D97-AF65-F5344CB8AC3E}">
        <p14:creationId xmlns:p14="http://schemas.microsoft.com/office/powerpoint/2010/main" val="3326778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65188" y="42070"/>
            <a:ext cx="10515600" cy="1325563"/>
          </a:xfrm>
        </p:spPr>
        <p:txBody>
          <a:bodyPr/>
          <a:lstStyle/>
          <a:p>
            <a:pPr algn="ctr" eaLnBrk="1" hangingPunct="1"/>
            <a:r>
              <a:rPr lang="en-US" altLang="zh-CN" dirty="0">
                <a:solidFill>
                  <a:srgbClr val="FF0000"/>
                </a:solidFill>
                <a:latin typeface="Calibri" panose="020F0502020204030204" pitchFamily="34" charset="0"/>
                <a:cs typeface="Calibri" panose="020F0502020204030204" pitchFamily="34" charset="0"/>
              </a:rPr>
              <a:t>Home Network Applications</a:t>
            </a:r>
          </a:p>
        </p:txBody>
      </p:sp>
      <p:sp>
        <p:nvSpPr>
          <p:cNvPr id="16387" name="Rectangle 3"/>
          <p:cNvSpPr>
            <a:spLocks noGrp="1" noChangeArrowheads="1"/>
          </p:cNvSpPr>
          <p:nvPr>
            <p:ph idx="1"/>
          </p:nvPr>
        </p:nvSpPr>
        <p:spPr>
          <a:xfrm>
            <a:off x="865188" y="1140394"/>
            <a:ext cx="10793412" cy="5675536"/>
          </a:xfrm>
        </p:spPr>
        <p:txBody>
          <a:bodyPr>
            <a:normAutofit/>
          </a:bodyPr>
          <a:lstStyle/>
          <a:p>
            <a:pPr marL="0" indent="0" eaLnBrk="1" hangingPunct="1">
              <a:buNone/>
            </a:pPr>
            <a:r>
              <a:rPr lang="en-US" altLang="zh-CN" dirty="0">
                <a:latin typeface="Calibri" panose="020F0502020204030204" pitchFamily="34" charset="0"/>
                <a:cs typeface="Calibri" panose="020F0502020204030204" pitchFamily="34" charset="0"/>
              </a:rPr>
              <a:t>In  peer-to-peer system there are no fixed clients and servers.</a:t>
            </a:r>
          </a:p>
          <a:p>
            <a:pPr marL="0" indent="0" eaLnBrk="1" hangingPunct="1">
              <a:buNone/>
            </a:pPr>
            <a:endParaRPr lang="en-US" altLang="zh-CN" dirty="0">
              <a:latin typeface="Calibri" panose="020F0502020204030204" pitchFamily="34" charset="0"/>
              <a:cs typeface="Calibri" panose="020F0502020204030204" pitchFamily="34" charset="0"/>
            </a:endParaRPr>
          </a:p>
          <a:p>
            <a:pPr marL="0" indent="0" eaLnBrk="1" hangingPunct="1">
              <a:buNone/>
            </a:pPr>
            <a:endParaRPr lang="en-US" altLang="zh-CN" dirty="0">
              <a:latin typeface="Calibri" panose="020F0502020204030204" pitchFamily="34" charset="0"/>
              <a:cs typeface="Calibri" panose="020F0502020204030204" pitchFamily="34" charset="0"/>
            </a:endParaRPr>
          </a:p>
          <a:p>
            <a:pPr marL="0" indent="0" eaLnBrk="1" hangingPunct="1">
              <a:buNone/>
            </a:pPr>
            <a:endParaRPr lang="en-US" altLang="zh-CN" dirty="0">
              <a:latin typeface="Calibri" panose="020F0502020204030204" pitchFamily="34" charset="0"/>
              <a:cs typeface="Calibri" panose="020F0502020204030204" pitchFamily="34" charset="0"/>
            </a:endParaRPr>
          </a:p>
          <a:p>
            <a:pPr marL="0" indent="0" eaLnBrk="1" hangingPunct="1">
              <a:buNone/>
            </a:pPr>
            <a:endParaRPr lang="en-US" altLang="zh-CN" dirty="0">
              <a:latin typeface="Calibri" panose="020F0502020204030204" pitchFamily="34" charset="0"/>
              <a:cs typeface="Calibri" panose="020F0502020204030204" pitchFamily="34" charset="0"/>
            </a:endParaRPr>
          </a:p>
          <a:p>
            <a:pPr marL="0" indent="0" eaLnBrk="1" hangingPunct="1">
              <a:buNone/>
            </a:pPr>
            <a:endParaRPr lang="en-US" altLang="zh-CN" dirty="0">
              <a:latin typeface="Calibri" panose="020F0502020204030204" pitchFamily="34" charset="0"/>
              <a:cs typeface="Calibri" panose="020F0502020204030204" pitchFamily="34" charset="0"/>
            </a:endParaRPr>
          </a:p>
          <a:p>
            <a:pPr marL="0" indent="0" eaLnBrk="1" hangingPunct="1">
              <a:buNone/>
            </a:pPr>
            <a:endParaRPr lang="en-US" altLang="zh-CN" dirty="0">
              <a:latin typeface="Calibri" panose="020F0502020204030204" pitchFamily="34" charset="0"/>
              <a:cs typeface="Calibri" panose="020F0502020204030204" pitchFamily="34" charset="0"/>
            </a:endParaRPr>
          </a:p>
          <a:p>
            <a:pPr marL="0" indent="0" eaLnBrk="1" hangingPunct="1">
              <a:buNone/>
            </a:pPr>
            <a:endParaRPr lang="en-US" altLang="zh-CN" dirty="0">
              <a:latin typeface="Calibri" panose="020F0502020204030204" pitchFamily="34" charset="0"/>
              <a:cs typeface="Calibri" panose="020F0502020204030204" pitchFamily="34" charset="0"/>
            </a:endParaRPr>
          </a:p>
          <a:p>
            <a:r>
              <a:rPr lang="zh-CN" altLang="en-US" dirty="0"/>
              <a:t>每台设备既可以是服务器，也可以是客户机，关系对等（平等）</a:t>
            </a:r>
            <a:endParaRPr lang="en-US" altLang="zh-CN" dirty="0"/>
          </a:p>
          <a:p>
            <a:r>
              <a:rPr lang="zh-CN" altLang="en-US" dirty="0"/>
              <a:t>用户之间是</a:t>
            </a:r>
            <a:r>
              <a:rPr lang="en-US" altLang="zh-CN" dirty="0"/>
              <a:t>Connected</a:t>
            </a:r>
            <a:r>
              <a:rPr lang="zh-CN" altLang="en-US" dirty="0"/>
              <a:t>，主要用软件支持，如资源的定位，数据传递路径的确定等。每个节点需要有</a:t>
            </a:r>
            <a:r>
              <a:rPr lang="zh-CN" altLang="en-US" dirty="0">
                <a:solidFill>
                  <a:schemeClr val="tx2"/>
                </a:solidFill>
              </a:rPr>
              <a:t>路由功能</a:t>
            </a:r>
            <a:r>
              <a:rPr lang="zh-CN" altLang="en-US" dirty="0"/>
              <a:t>。</a:t>
            </a:r>
            <a:endParaRPr lang="en-US" altLang="zh-CN" dirty="0"/>
          </a:p>
          <a:p>
            <a:pPr marL="0" indent="0" eaLnBrk="1" hangingPunct="1">
              <a:buNone/>
            </a:pPr>
            <a:endParaRPr lang="en-US" altLang="zh-CN" dirty="0">
              <a:latin typeface="Calibri" panose="020F0502020204030204" pitchFamily="34" charset="0"/>
              <a:cs typeface="Calibri" panose="020F0502020204030204" pitchFamily="34" charset="0"/>
            </a:endParaRPr>
          </a:p>
          <a:p>
            <a:pPr marL="0" indent="0" eaLnBrk="1" hangingPunct="1">
              <a:buNone/>
            </a:pPr>
            <a:endParaRPr lang="en-US" altLang="zh-CN" dirty="0">
              <a:latin typeface="Calibri" panose="020F0502020204030204" pitchFamily="34" charset="0"/>
              <a:cs typeface="Calibri" panose="020F0502020204030204" pitchFamily="34" charset="0"/>
            </a:endParaRPr>
          </a:p>
        </p:txBody>
      </p:sp>
      <p:pic>
        <p:nvPicPr>
          <p:cNvPr id="16388" name="Picture 4" descr="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6" y="1666876"/>
            <a:ext cx="7858125"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solidFill>
                  <a:srgbClr val="FF0000"/>
                </a:solidFill>
                <a:latin typeface="Calibri" panose="020F0502020204030204" pitchFamily="34" charset="0"/>
                <a:cs typeface="Calibri" panose="020F0502020204030204" pitchFamily="34" charset="0"/>
              </a:rPr>
              <a:t>Home Network Applications (3)</a:t>
            </a:r>
          </a:p>
        </p:txBody>
      </p:sp>
      <p:sp>
        <p:nvSpPr>
          <p:cNvPr id="17411" name="Rectangle 3"/>
          <p:cNvSpPr>
            <a:spLocks noGrp="1" noChangeArrowheads="1"/>
          </p:cNvSpPr>
          <p:nvPr>
            <p:ph idx="1"/>
          </p:nvPr>
        </p:nvSpPr>
        <p:spPr/>
        <p:txBody>
          <a:bodyPr/>
          <a:lstStyle/>
          <a:p>
            <a:pPr eaLnBrk="1" hangingPunct="1"/>
            <a:endParaRPr lang="en-US" altLang="zh-CN" dirty="0">
              <a:latin typeface="Calibri" panose="020F0502020204030204" pitchFamily="34" charset="0"/>
              <a:cs typeface="Calibri" panose="020F0502020204030204" pitchFamily="34" charset="0"/>
            </a:endParaRPr>
          </a:p>
          <a:p>
            <a:pPr eaLnBrk="1" hangingPunct="1"/>
            <a:endParaRPr lang="en-US" altLang="zh-CN" dirty="0">
              <a:latin typeface="Calibri" panose="020F0502020204030204" pitchFamily="34" charset="0"/>
              <a:cs typeface="Calibri" panose="020F0502020204030204" pitchFamily="34" charset="0"/>
            </a:endParaRPr>
          </a:p>
          <a:p>
            <a:pPr eaLnBrk="1" hangingPunct="1"/>
            <a:endParaRPr lang="en-US" altLang="zh-CN" dirty="0">
              <a:latin typeface="Calibri" panose="020F0502020204030204" pitchFamily="34" charset="0"/>
              <a:cs typeface="Calibri" panose="020F0502020204030204" pitchFamily="34" charset="0"/>
            </a:endParaRPr>
          </a:p>
          <a:p>
            <a:pPr eaLnBrk="1" hangingPunct="1"/>
            <a:endParaRPr lang="en-US" altLang="zh-CN" dirty="0">
              <a:latin typeface="Calibri" panose="020F0502020204030204" pitchFamily="34" charset="0"/>
              <a:cs typeface="Calibri" panose="020F0502020204030204" pitchFamily="34" charset="0"/>
            </a:endParaRPr>
          </a:p>
          <a:p>
            <a:pPr eaLnBrk="1" hangingPunct="1"/>
            <a:endParaRPr lang="en-US" altLang="zh-CN" dirty="0">
              <a:latin typeface="Calibri" panose="020F0502020204030204" pitchFamily="34" charset="0"/>
              <a:cs typeface="Calibri" panose="020F0502020204030204" pitchFamily="34" charset="0"/>
            </a:endParaRPr>
          </a:p>
          <a:p>
            <a:pPr eaLnBrk="1" hangingPunct="1"/>
            <a:endParaRPr lang="en-US" altLang="zh-CN" dirty="0">
              <a:latin typeface="Calibri" panose="020F0502020204030204" pitchFamily="34" charset="0"/>
              <a:cs typeface="Calibri" panose="020F0502020204030204" pitchFamily="34" charset="0"/>
            </a:endParaRPr>
          </a:p>
          <a:p>
            <a:pPr eaLnBrk="1" hangingPunct="1"/>
            <a:endParaRPr lang="en-US" altLang="zh-CN" dirty="0">
              <a:latin typeface="Calibri" panose="020F0502020204030204" pitchFamily="34" charset="0"/>
              <a:cs typeface="Calibri" panose="020F0502020204030204" pitchFamily="34" charset="0"/>
            </a:endParaRPr>
          </a:p>
          <a:p>
            <a:pPr marL="0" indent="0" algn="ctr" eaLnBrk="1" hangingPunct="1">
              <a:buNone/>
            </a:pPr>
            <a:r>
              <a:rPr lang="en-US" altLang="zh-CN" dirty="0">
                <a:latin typeface="Calibri" panose="020F0502020204030204" pitchFamily="34" charset="0"/>
                <a:cs typeface="Calibri" panose="020F0502020204030204" pitchFamily="34" charset="0"/>
              </a:rPr>
              <a:t>Some forms of e-commerce.</a:t>
            </a:r>
          </a:p>
        </p:txBody>
      </p:sp>
      <p:pic>
        <p:nvPicPr>
          <p:cNvPr id="17412" name="Picture 4" descr="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084" y="2578534"/>
            <a:ext cx="8532813"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lgn="ctr" eaLnBrk="1" hangingPunct="1"/>
            <a:r>
              <a:rPr lang="en-US" altLang="zh-CN" dirty="0">
                <a:solidFill>
                  <a:srgbClr val="FF0000"/>
                </a:solidFill>
                <a:latin typeface="Calibri" panose="020F0502020204030204" pitchFamily="34" charset="0"/>
                <a:cs typeface="Calibri" panose="020F0502020204030204" pitchFamily="34" charset="0"/>
              </a:rPr>
              <a:t>Mobile Network Users</a:t>
            </a:r>
          </a:p>
        </p:txBody>
      </p:sp>
      <p:sp>
        <p:nvSpPr>
          <p:cNvPr id="6" name="Rectangle 3">
            <a:extLst>
              <a:ext uri="{FF2B5EF4-FFF2-40B4-BE49-F238E27FC236}">
                <a16:creationId xmlns:a16="http://schemas.microsoft.com/office/drawing/2014/main" id="{5AF52115-93F3-B749-8903-97DD2BF0F944}"/>
              </a:ext>
            </a:extLst>
          </p:cNvPr>
          <p:cNvSpPr txBox="1">
            <a:spLocks noRot="1" noChangeArrowheads="1"/>
          </p:cNvSpPr>
          <p:nvPr/>
        </p:nvSpPr>
        <p:spPr>
          <a:xfrm>
            <a:off x="350044" y="1434193"/>
            <a:ext cx="11491912" cy="5732463"/>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Tablets, laptops, and smart phones are popular devices; </a:t>
            </a:r>
            <a:r>
              <a:rPr lang="en-US" altLang="zh-CN" b="1" dirty="0" err="1"/>
              <a:t>WiFi</a:t>
            </a:r>
            <a:r>
              <a:rPr lang="en-US" altLang="zh-CN" b="1" dirty="0"/>
              <a:t> hotspots and 4G/5G</a:t>
            </a:r>
            <a:r>
              <a:rPr lang="zh-CN" altLang="en-US" b="1" dirty="0"/>
              <a:t> </a:t>
            </a:r>
            <a:r>
              <a:rPr lang="en-US" altLang="zh-CN" b="1" dirty="0"/>
              <a:t>(</a:t>
            </a:r>
            <a:r>
              <a:rPr lang="en-US" altLang="zh-CN" b="1" dirty="0">
                <a:solidFill>
                  <a:schemeClr val="tx1">
                    <a:lumMod val="50000"/>
                    <a:lumOff val="50000"/>
                  </a:schemeClr>
                </a:solidFill>
              </a:rPr>
              <a:t>3G</a:t>
            </a:r>
            <a:r>
              <a:rPr lang="en-US" altLang="zh-CN" b="1" dirty="0"/>
              <a:t>) cellular provide wireless connectivity.</a:t>
            </a:r>
          </a:p>
          <a:p>
            <a:r>
              <a:rPr lang="en-US" altLang="zh-CN" b="1" dirty="0"/>
              <a:t>Mobile users communicate, e.g., voice and texts, consume content, e.g., video and Web, and use sensors, e.g., GPS. </a:t>
            </a:r>
          </a:p>
          <a:p>
            <a:r>
              <a:rPr lang="en-US" altLang="zh-CN" b="1" dirty="0"/>
              <a:t>Wireless and mobile are related but different:</a:t>
            </a:r>
          </a:p>
          <a:p>
            <a:endParaRPr lang="en-US" altLang="zh-CN"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782418" y="381001"/>
            <a:ext cx="8428383" cy="5745163"/>
          </a:xfrm>
        </p:spPr>
        <p:txBody>
          <a:bodyPr>
            <a:normAutofit/>
          </a:bodyPr>
          <a:lstStyle/>
          <a:p>
            <a:pPr marL="0" indent="0">
              <a:buNone/>
            </a:pPr>
            <a:endParaRPr lang="en-GB" sz="3200" dirty="0">
              <a:latin typeface="Calibri" panose="020F0502020204030204" pitchFamily="34" charset="0"/>
              <a:cs typeface="Calibri" panose="020F0502020204030204" pitchFamily="34" charset="0"/>
            </a:endParaRPr>
          </a:p>
          <a:p>
            <a:pPr marL="0" indent="0">
              <a:buNone/>
            </a:pPr>
            <a:r>
              <a:rPr lang="en-GB" sz="3200" dirty="0">
                <a:latin typeface="Calibri" panose="020F0502020204030204" pitchFamily="34" charset="0"/>
                <a:cs typeface="Calibri" panose="020F0502020204030204" pitchFamily="34" charset="0"/>
              </a:rPr>
              <a:t>Question: Which </a:t>
            </a:r>
            <a:r>
              <a:rPr lang="en-US" altLang="zh-CN" sz="3200" dirty="0">
                <a:latin typeface="Calibri" panose="020F0502020204030204" pitchFamily="34" charset="0"/>
                <a:cs typeface="Calibri" panose="020F0502020204030204" pitchFamily="34" charset="0"/>
              </a:rPr>
              <a:t>is/are</a:t>
            </a:r>
            <a:r>
              <a:rPr lang="en-GB" sz="3200" dirty="0">
                <a:latin typeface="Calibri" panose="020F0502020204030204" pitchFamily="34" charset="0"/>
                <a:cs typeface="Calibri" panose="020F0502020204030204" pitchFamily="34" charset="0"/>
              </a:rPr>
              <a:t> NOT a mobile user?</a:t>
            </a:r>
            <a:endParaRPr lang="en-GB" dirty="0">
              <a:latin typeface="Calibri" panose="020F0502020204030204" pitchFamily="34" charset="0"/>
              <a:cs typeface="Calibri" panose="020F0502020204030204" pitchFamily="34" charset="0"/>
            </a:endParaRPr>
          </a:p>
          <a:p>
            <a:pPr marL="893763" lvl="1" indent="-436563">
              <a:lnSpc>
                <a:spcPct val="100000"/>
              </a:lnSpc>
              <a:buNone/>
            </a:pPr>
            <a:r>
              <a:rPr lang="en-GB" sz="3200" dirty="0">
                <a:solidFill>
                  <a:srgbClr val="FF0000"/>
                </a:solidFill>
                <a:latin typeface="Calibri" panose="020F0502020204030204" pitchFamily="34" charset="0"/>
                <a:cs typeface="Calibri" panose="020F0502020204030204" pitchFamily="34" charset="0"/>
                <a:sym typeface="Wingdings"/>
              </a:rPr>
              <a:t>	</a:t>
            </a:r>
            <a:r>
              <a:rPr lang="en-GB" sz="3200" dirty="0">
                <a:solidFill>
                  <a:srgbClr val="FF0000"/>
                </a:solidFill>
                <a:latin typeface="Calibri" panose="020F0502020204030204" pitchFamily="34" charset="0"/>
                <a:cs typeface="Calibri" panose="020F0502020204030204" pitchFamily="34" charset="0"/>
              </a:rPr>
              <a:t>A smart phone.</a:t>
            </a:r>
          </a:p>
          <a:p>
            <a:pPr marL="893763" lvl="1" indent="-436563">
              <a:lnSpc>
                <a:spcPct val="100000"/>
              </a:lnSpc>
              <a:buNone/>
            </a:pPr>
            <a:r>
              <a:rPr lang="en-GB" sz="3200" dirty="0">
                <a:solidFill>
                  <a:srgbClr val="FFC000"/>
                </a:solidFill>
                <a:latin typeface="Calibri" panose="020F0502020204030204" pitchFamily="34" charset="0"/>
                <a:cs typeface="Calibri" panose="020F0502020204030204" pitchFamily="34" charset="0"/>
                <a:sym typeface="Wingdings"/>
              </a:rPr>
              <a:t>	</a:t>
            </a:r>
            <a:r>
              <a:rPr lang="en-GB" sz="3200" dirty="0">
                <a:latin typeface="Calibri" panose="020F0502020204030204" pitchFamily="34" charset="0"/>
                <a:cs typeface="Calibri" panose="020F0502020204030204" pitchFamily="34" charset="0"/>
                <a:sym typeface="Wingdings"/>
              </a:rPr>
              <a:t>Desktop computers </a:t>
            </a:r>
            <a:r>
              <a:rPr lang="en-US" altLang="zh-CN" sz="3200" dirty="0">
                <a:latin typeface="Calibri" panose="020F0502020204030204" pitchFamily="34" charset="0"/>
                <a:cs typeface="Calibri" panose="020F0502020204030204" pitchFamily="34" charset="0"/>
                <a:sym typeface="Wingdings"/>
              </a:rPr>
              <a:t>connected</a:t>
            </a:r>
            <a:r>
              <a:rPr lang="zh-CN" altLang="en-US" sz="3200" dirty="0">
                <a:latin typeface="Calibri" panose="020F0502020204030204" pitchFamily="34" charset="0"/>
                <a:cs typeface="Calibri" panose="020F0502020204030204" pitchFamily="34" charset="0"/>
                <a:sym typeface="Wingdings"/>
              </a:rPr>
              <a:t> </a:t>
            </a:r>
            <a:r>
              <a:rPr lang="en-US" altLang="zh-CN" sz="3200" dirty="0">
                <a:latin typeface="Calibri" panose="020F0502020204030204" pitchFamily="34" charset="0"/>
                <a:cs typeface="Calibri" panose="020F0502020204030204" pitchFamily="34" charset="0"/>
                <a:sym typeface="Wingdings"/>
              </a:rPr>
              <a:t>with</a:t>
            </a:r>
            <a:r>
              <a:rPr lang="zh-CN" altLang="en-US" sz="3200" dirty="0">
                <a:latin typeface="Calibri" panose="020F0502020204030204" pitchFamily="34" charset="0"/>
                <a:cs typeface="Calibri" panose="020F0502020204030204" pitchFamily="34" charset="0"/>
                <a:sym typeface="Wingdings"/>
              </a:rPr>
              <a:t> </a:t>
            </a:r>
            <a:r>
              <a:rPr lang="en-US" altLang="zh-CN" sz="3200" dirty="0" err="1">
                <a:latin typeface="Calibri" panose="020F0502020204030204" pitchFamily="34" charset="0"/>
                <a:cs typeface="Calibri" panose="020F0502020204030204" pitchFamily="34" charset="0"/>
                <a:sym typeface="Wingdings"/>
              </a:rPr>
              <a:t>Wlan</a:t>
            </a:r>
            <a:r>
              <a:rPr lang="zh-CN" altLang="en-US" sz="3200" dirty="0">
                <a:latin typeface="Calibri" panose="020F0502020204030204" pitchFamily="34" charset="0"/>
                <a:cs typeface="Calibri" panose="020F0502020204030204" pitchFamily="34" charset="0"/>
                <a:sym typeface="Wingdings"/>
              </a:rPr>
              <a:t> </a:t>
            </a:r>
            <a:r>
              <a:rPr lang="en-US" altLang="zh-CN" sz="3200" dirty="0">
                <a:latin typeface="Calibri" panose="020F0502020204030204" pitchFamily="34" charset="0"/>
                <a:cs typeface="Calibri" panose="020F0502020204030204" pitchFamily="34" charset="0"/>
                <a:sym typeface="Wingdings"/>
              </a:rPr>
              <a:t>card</a:t>
            </a:r>
            <a:endParaRPr lang="en-GB" sz="3200" dirty="0">
              <a:latin typeface="Calibri" panose="020F0502020204030204" pitchFamily="34" charset="0"/>
              <a:cs typeface="Calibri" panose="020F0502020204030204" pitchFamily="34" charset="0"/>
            </a:endParaRPr>
          </a:p>
          <a:p>
            <a:pPr marL="893763" lvl="1" indent="-436563">
              <a:lnSpc>
                <a:spcPct val="100000"/>
              </a:lnSpc>
              <a:buNone/>
            </a:pPr>
            <a:r>
              <a:rPr lang="en-GB" sz="3200" dirty="0">
                <a:solidFill>
                  <a:srgbClr val="00B0F0"/>
                </a:solidFill>
                <a:latin typeface="Calibri" panose="020F0502020204030204" pitchFamily="34" charset="0"/>
                <a:cs typeface="Calibri" panose="020F0502020204030204" pitchFamily="34" charset="0"/>
                <a:sym typeface="Wingdings 3"/>
              </a:rPr>
              <a:t>	</a:t>
            </a:r>
            <a:r>
              <a:rPr lang="en-GB" sz="3200" dirty="0">
                <a:solidFill>
                  <a:srgbClr val="00B0F0"/>
                </a:solidFill>
                <a:latin typeface="Calibri" panose="020F0502020204030204" pitchFamily="34" charset="0"/>
                <a:cs typeface="Calibri" panose="020F0502020204030204" pitchFamily="34" charset="0"/>
              </a:rPr>
              <a:t>A notebook with </a:t>
            </a:r>
            <a:r>
              <a:rPr lang="en-GB" sz="3200" dirty="0" err="1">
                <a:solidFill>
                  <a:srgbClr val="00B0F0"/>
                </a:solidFill>
                <a:latin typeface="Calibri" panose="020F0502020204030204" pitchFamily="34" charset="0"/>
                <a:cs typeface="Calibri" panose="020F0502020204030204" pitchFamily="34" charset="0"/>
              </a:rPr>
              <a:t>wlan</a:t>
            </a:r>
            <a:r>
              <a:rPr lang="en-GB" sz="3200" dirty="0">
                <a:solidFill>
                  <a:srgbClr val="00B0F0"/>
                </a:solidFill>
                <a:latin typeface="Calibri" panose="020F0502020204030204" pitchFamily="34" charset="0"/>
                <a:cs typeface="Calibri" panose="020F0502020204030204" pitchFamily="34" charset="0"/>
              </a:rPr>
              <a:t> card.</a:t>
            </a:r>
          </a:p>
          <a:p>
            <a:pPr marL="893763" lvl="1" indent="-436563">
              <a:lnSpc>
                <a:spcPct val="100000"/>
              </a:lnSpc>
              <a:buNone/>
            </a:pPr>
            <a:r>
              <a:rPr lang="en-GB" sz="3200" dirty="0">
                <a:solidFill>
                  <a:srgbClr val="00B050"/>
                </a:solidFill>
                <a:latin typeface="Calibri" panose="020F0502020204030204" pitchFamily="34" charset="0"/>
                <a:cs typeface="Calibri" panose="020F0502020204030204" pitchFamily="34" charset="0"/>
                <a:sym typeface="Wingdings 2"/>
              </a:rPr>
              <a:t> PDA for store inventory.</a:t>
            </a:r>
            <a:endParaRPr lang="en-GB" sz="3200" dirty="0">
              <a:solidFill>
                <a:srgbClr val="00B050"/>
              </a:solidFill>
              <a:latin typeface="Calibri" panose="020F0502020204030204" pitchFamily="34" charset="0"/>
              <a:cs typeface="Calibri" panose="020F0502020204030204" pitchFamily="34" charset="0"/>
            </a:endParaRPr>
          </a:p>
        </p:txBody>
      </p:sp>
      <p:graphicFrame>
        <p:nvGraphicFramePr>
          <p:cNvPr id="2" name="表格 3">
            <a:extLst>
              <a:ext uri="{FF2B5EF4-FFF2-40B4-BE49-F238E27FC236}">
                <a16:creationId xmlns:a16="http://schemas.microsoft.com/office/drawing/2014/main" id="{F2CD4AF9-6660-CA4C-884D-8A4AB5060818}"/>
              </a:ext>
            </a:extLst>
          </p:cNvPr>
          <p:cNvGraphicFramePr>
            <a:graphicFrameLocks noGrp="1"/>
          </p:cNvGraphicFramePr>
          <p:nvPr>
            <p:extLst>
              <p:ext uri="{D42A27DB-BD31-4B8C-83A1-F6EECF244321}">
                <p14:modId xmlns:p14="http://schemas.microsoft.com/office/powerpoint/2010/main" val="196774184"/>
              </p:ext>
            </p:extLst>
          </p:nvPr>
        </p:nvGraphicFramePr>
        <p:xfrm>
          <a:off x="1116814" y="3717864"/>
          <a:ext cx="9093987" cy="2759135"/>
        </p:xfrm>
        <a:graphic>
          <a:graphicData uri="http://schemas.openxmlformats.org/drawingml/2006/table">
            <a:tbl>
              <a:tblPr firstRow="1" bandRow="1">
                <a:tableStyleId>{5C22544A-7EE6-4342-B048-85BDC9FD1C3A}</a:tableStyleId>
              </a:tblPr>
              <a:tblGrid>
                <a:gridCol w="4996541">
                  <a:extLst>
                    <a:ext uri="{9D8B030D-6E8A-4147-A177-3AD203B41FA5}">
                      <a16:colId xmlns:a16="http://schemas.microsoft.com/office/drawing/2014/main" val="2982197412"/>
                    </a:ext>
                  </a:extLst>
                </a:gridCol>
                <a:gridCol w="2090058">
                  <a:extLst>
                    <a:ext uri="{9D8B030D-6E8A-4147-A177-3AD203B41FA5}">
                      <a16:colId xmlns:a16="http://schemas.microsoft.com/office/drawing/2014/main" val="1249351495"/>
                    </a:ext>
                  </a:extLst>
                </a:gridCol>
                <a:gridCol w="2007388">
                  <a:extLst>
                    <a:ext uri="{9D8B030D-6E8A-4147-A177-3AD203B41FA5}">
                      <a16:colId xmlns:a16="http://schemas.microsoft.com/office/drawing/2014/main" val="1851182668"/>
                    </a:ext>
                  </a:extLst>
                </a:gridCol>
              </a:tblGrid>
              <a:tr h="551827">
                <a:tc>
                  <a:txBody>
                    <a:bodyPr/>
                    <a:lstStyle/>
                    <a:p>
                      <a:r>
                        <a:rPr lang="en-US" altLang="zh-CN" sz="2400" b="1" dirty="0"/>
                        <a:t>Application</a:t>
                      </a:r>
                      <a:endParaRPr lang="zh-CN" altLang="en-US" sz="2400" b="1" dirty="0"/>
                    </a:p>
                  </a:txBody>
                  <a:tcPr/>
                </a:tc>
                <a:tc>
                  <a:txBody>
                    <a:bodyPr/>
                    <a:lstStyle/>
                    <a:p>
                      <a:r>
                        <a:rPr lang="en-US" altLang="zh-CN" sz="2400" b="1" dirty="0"/>
                        <a:t>Mobile</a:t>
                      </a:r>
                      <a:endParaRPr lang="zh-CN" altLang="en-US" sz="2400" b="1" dirty="0"/>
                    </a:p>
                  </a:txBody>
                  <a:tcPr/>
                </a:tc>
                <a:tc>
                  <a:txBody>
                    <a:bodyPr/>
                    <a:lstStyle/>
                    <a:p>
                      <a:r>
                        <a:rPr lang="en-US" altLang="zh-CN" sz="2400" b="1" dirty="0"/>
                        <a:t>Wireless</a:t>
                      </a:r>
                      <a:endParaRPr lang="zh-CN" altLang="en-US" sz="2400" b="1" dirty="0"/>
                    </a:p>
                  </a:txBody>
                  <a:tcPr/>
                </a:tc>
                <a:extLst>
                  <a:ext uri="{0D108BD9-81ED-4DB2-BD59-A6C34878D82A}">
                    <a16:rowId xmlns:a16="http://schemas.microsoft.com/office/drawing/2014/main" val="2001643102"/>
                  </a:ext>
                </a:extLst>
              </a:tr>
              <a:tr h="551827">
                <a:tc>
                  <a:txBody>
                    <a:bodyPr/>
                    <a:lstStyle/>
                    <a:p>
                      <a:r>
                        <a:rPr lang="en-US" altLang="zh-CN" sz="2400" b="1" dirty="0"/>
                        <a:t>smartphones</a:t>
                      </a:r>
                      <a:endParaRPr lang="zh-CN" altLang="en-US" sz="2400" b="1" dirty="0"/>
                    </a:p>
                  </a:txBody>
                  <a:tcPr/>
                </a:tc>
                <a:tc>
                  <a:txBody>
                    <a:bodyPr/>
                    <a:lstStyle/>
                    <a:p>
                      <a:r>
                        <a:rPr lang="en-US" altLang="zh-CN" sz="2400" b="1" dirty="0"/>
                        <a:t>Yes</a:t>
                      </a:r>
                      <a:endParaRPr lang="zh-CN" altLang="en-US" sz="2400" b="1" dirty="0"/>
                    </a:p>
                  </a:txBody>
                  <a:tcPr/>
                </a:tc>
                <a:tc>
                  <a:txBody>
                    <a:bodyPr/>
                    <a:lstStyle/>
                    <a:p>
                      <a:r>
                        <a:rPr lang="en-US" altLang="zh-CN" sz="2400" b="1" dirty="0"/>
                        <a:t>Yes</a:t>
                      </a:r>
                      <a:endParaRPr lang="zh-CN" altLang="en-US" sz="2400" b="1" dirty="0"/>
                    </a:p>
                  </a:txBody>
                  <a:tcPr/>
                </a:tc>
                <a:extLst>
                  <a:ext uri="{0D108BD9-81ED-4DB2-BD59-A6C34878D82A}">
                    <a16:rowId xmlns:a16="http://schemas.microsoft.com/office/drawing/2014/main" val="1079495534"/>
                  </a:ext>
                </a:extLst>
              </a:tr>
              <a:tr h="551827">
                <a:tc>
                  <a:txBody>
                    <a:bodyPr/>
                    <a:lstStyle/>
                    <a:p>
                      <a:r>
                        <a:rPr lang="en-US" altLang="zh-CN" sz="2400" b="1" dirty="0"/>
                        <a:t>Desktop</a:t>
                      </a:r>
                      <a:r>
                        <a:rPr lang="zh-CN" altLang="en-US" sz="2400" b="1" dirty="0"/>
                        <a:t> </a:t>
                      </a:r>
                      <a:r>
                        <a:rPr lang="en-US" altLang="zh-CN" sz="2400" b="1" dirty="0"/>
                        <a:t>in</a:t>
                      </a:r>
                      <a:r>
                        <a:rPr lang="zh-CN" altLang="en-US" sz="2400" b="1" dirty="0"/>
                        <a:t> </a:t>
                      </a:r>
                      <a:r>
                        <a:rPr lang="en-US" altLang="zh-CN" sz="2400" b="1" dirty="0"/>
                        <a:t>office</a:t>
                      </a:r>
                      <a:r>
                        <a:rPr lang="zh-CN" altLang="en-US" sz="2400" b="1" dirty="0"/>
                        <a:t> </a:t>
                      </a:r>
                      <a:r>
                        <a:rPr lang="en-US" altLang="zh-CN" sz="2400" b="1" dirty="0"/>
                        <a:t>to</a:t>
                      </a:r>
                      <a:r>
                        <a:rPr lang="zh-CN" altLang="en-US" sz="2400" b="1" dirty="0"/>
                        <a:t> </a:t>
                      </a:r>
                      <a:r>
                        <a:rPr lang="en-US" altLang="zh-CN" sz="2400" b="1" dirty="0" err="1"/>
                        <a:t>WiFi</a:t>
                      </a:r>
                      <a:endParaRPr lang="zh-CN" altLang="en-US" sz="2400" b="1" dirty="0"/>
                    </a:p>
                  </a:txBody>
                  <a:tcPr/>
                </a:tc>
                <a:tc>
                  <a:txBody>
                    <a:bodyPr/>
                    <a:lstStyle/>
                    <a:p>
                      <a:r>
                        <a:rPr lang="en-US" altLang="zh-CN" sz="2400" b="1" dirty="0"/>
                        <a:t>No</a:t>
                      </a:r>
                      <a:endParaRPr lang="zh-CN" altLang="en-US" sz="2400" b="1" dirty="0"/>
                    </a:p>
                  </a:txBody>
                  <a:tcPr/>
                </a:tc>
                <a:tc>
                  <a:txBody>
                    <a:bodyPr/>
                    <a:lstStyle/>
                    <a:p>
                      <a:r>
                        <a:rPr lang="en-US" altLang="zh-CN" sz="2400" b="1" dirty="0"/>
                        <a:t>Yes</a:t>
                      </a:r>
                      <a:endParaRPr lang="zh-CN" altLang="en-US" sz="2400" b="1" dirty="0"/>
                    </a:p>
                  </a:txBody>
                  <a:tcPr/>
                </a:tc>
                <a:extLst>
                  <a:ext uri="{0D108BD9-81ED-4DB2-BD59-A6C34878D82A}">
                    <a16:rowId xmlns:a16="http://schemas.microsoft.com/office/drawing/2014/main" val="2884889371"/>
                  </a:ext>
                </a:extLst>
              </a:tr>
              <a:tr h="551827">
                <a:tc>
                  <a:txBody>
                    <a:bodyPr/>
                    <a:lstStyle/>
                    <a:p>
                      <a:r>
                        <a:rPr lang="en-US" altLang="zh-CN" sz="2400" b="1" dirty="0"/>
                        <a:t>Notebook</a:t>
                      </a:r>
                      <a:r>
                        <a:rPr lang="zh-CN" altLang="en-US" sz="2400" b="1" dirty="0"/>
                        <a:t> </a:t>
                      </a:r>
                      <a:r>
                        <a:rPr lang="en-US" altLang="zh-CN" sz="2400" b="1" dirty="0"/>
                        <a:t>connected</a:t>
                      </a:r>
                      <a:r>
                        <a:rPr lang="zh-CN" altLang="en-US" sz="2400" b="1" dirty="0"/>
                        <a:t> </a:t>
                      </a:r>
                      <a:r>
                        <a:rPr lang="en-US" altLang="zh-CN" sz="2400" b="1" dirty="0"/>
                        <a:t>to</a:t>
                      </a:r>
                      <a:r>
                        <a:rPr lang="zh-CN" altLang="en-US" sz="2400" b="1" dirty="0"/>
                        <a:t> </a:t>
                      </a:r>
                      <a:r>
                        <a:rPr lang="en-US" altLang="zh-CN" sz="2400" b="1" dirty="0" err="1"/>
                        <a:t>WiFi</a:t>
                      </a:r>
                      <a:endParaRPr lang="zh-CN" altLang="en-US" sz="2400" b="1" dirty="0"/>
                    </a:p>
                  </a:txBody>
                  <a:tcPr/>
                </a:tc>
                <a:tc>
                  <a:txBody>
                    <a:bodyPr/>
                    <a:lstStyle/>
                    <a:p>
                      <a:r>
                        <a:rPr lang="en-US" altLang="zh-CN" sz="2400" b="1" dirty="0"/>
                        <a:t>Yes</a:t>
                      </a:r>
                      <a:endParaRPr lang="zh-CN" altLang="en-US" sz="2400" b="1" dirty="0"/>
                    </a:p>
                  </a:txBody>
                  <a:tcPr/>
                </a:tc>
                <a:tc>
                  <a:txBody>
                    <a:bodyPr/>
                    <a:lstStyle/>
                    <a:p>
                      <a:r>
                        <a:rPr lang="en-US" altLang="zh-CN" sz="2400" b="1" dirty="0"/>
                        <a:t>Yes</a:t>
                      </a:r>
                      <a:endParaRPr lang="zh-CN" altLang="en-US" sz="2400" b="1" dirty="0"/>
                    </a:p>
                  </a:txBody>
                  <a:tcPr/>
                </a:tc>
                <a:extLst>
                  <a:ext uri="{0D108BD9-81ED-4DB2-BD59-A6C34878D82A}">
                    <a16:rowId xmlns:a16="http://schemas.microsoft.com/office/drawing/2014/main" val="1144143292"/>
                  </a:ext>
                </a:extLst>
              </a:tr>
              <a:tr h="551827">
                <a:tc>
                  <a:txBody>
                    <a:bodyPr/>
                    <a:lstStyle/>
                    <a:p>
                      <a:r>
                        <a:rPr lang="en-US" altLang="zh-CN" sz="2400" b="1" dirty="0"/>
                        <a:t>PDA</a:t>
                      </a:r>
                      <a:r>
                        <a:rPr lang="zh-CN" altLang="en-US" sz="2400" b="1" dirty="0"/>
                        <a:t> </a:t>
                      </a:r>
                      <a:r>
                        <a:rPr lang="en-US" altLang="zh-CN" sz="2400" b="1" dirty="0"/>
                        <a:t>for</a:t>
                      </a:r>
                      <a:r>
                        <a:rPr lang="zh-CN" altLang="en-US" sz="2400" b="1" dirty="0"/>
                        <a:t> </a:t>
                      </a:r>
                      <a:r>
                        <a:rPr lang="en-US" altLang="zh-CN" sz="2400" b="1" dirty="0"/>
                        <a:t>store</a:t>
                      </a:r>
                      <a:r>
                        <a:rPr lang="zh-CN" altLang="en-US" sz="2400" b="1" dirty="0"/>
                        <a:t> </a:t>
                      </a:r>
                      <a:r>
                        <a:rPr lang="en-US" altLang="zh-CN" sz="2400" b="1" dirty="0"/>
                        <a:t>inventory</a:t>
                      </a:r>
                      <a:endParaRPr lang="zh-CN" altLang="en-US" sz="2400" b="1" dirty="0"/>
                    </a:p>
                  </a:txBody>
                  <a:tcPr/>
                </a:tc>
                <a:tc>
                  <a:txBody>
                    <a:bodyPr/>
                    <a:lstStyle/>
                    <a:p>
                      <a:r>
                        <a:rPr lang="en-US" altLang="zh-CN" sz="2400" b="1" dirty="0"/>
                        <a:t>Yes</a:t>
                      </a:r>
                      <a:endParaRPr lang="zh-CN" altLang="en-US" sz="2400" b="1" dirty="0"/>
                    </a:p>
                  </a:txBody>
                  <a:tcPr/>
                </a:tc>
                <a:tc>
                  <a:txBody>
                    <a:bodyPr/>
                    <a:lstStyle/>
                    <a:p>
                      <a:r>
                        <a:rPr lang="en-US" altLang="zh-CN" sz="2400" b="1" dirty="0"/>
                        <a:t>Yes</a:t>
                      </a:r>
                      <a:endParaRPr lang="zh-CN" altLang="en-US" sz="2400" b="1" dirty="0"/>
                    </a:p>
                  </a:txBody>
                  <a:tcPr/>
                </a:tc>
                <a:extLst>
                  <a:ext uri="{0D108BD9-81ED-4DB2-BD59-A6C34878D82A}">
                    <a16:rowId xmlns:a16="http://schemas.microsoft.com/office/drawing/2014/main" val="3157793119"/>
                  </a:ext>
                </a:extLst>
              </a:tr>
            </a:tbl>
          </a:graphicData>
        </a:graphic>
      </p:graphicFrame>
      <p:sp>
        <p:nvSpPr>
          <p:cNvPr id="6" name="Rectangle 2">
            <a:extLst>
              <a:ext uri="{FF2B5EF4-FFF2-40B4-BE49-F238E27FC236}">
                <a16:creationId xmlns:a16="http://schemas.microsoft.com/office/drawing/2014/main" id="{A85568FF-F778-B44E-8D05-B1CD3DCAB85D}"/>
              </a:ext>
            </a:extLst>
          </p:cNvPr>
          <p:cNvSpPr>
            <a:spLocks noGrp="1" noChangeArrowheads="1"/>
          </p:cNvSpPr>
          <p:nvPr>
            <p:ph type="title"/>
          </p:nvPr>
        </p:nvSpPr>
        <p:spPr>
          <a:xfrm>
            <a:off x="838200" y="0"/>
            <a:ext cx="10515600" cy="1325563"/>
          </a:xfrm>
        </p:spPr>
        <p:txBody>
          <a:bodyPr/>
          <a:lstStyle/>
          <a:p>
            <a:pPr algn="ctr" eaLnBrk="1" hangingPunct="1"/>
            <a:r>
              <a:rPr lang="en-US" altLang="zh-CN" dirty="0">
                <a:solidFill>
                  <a:srgbClr val="FF0000"/>
                </a:solidFill>
                <a:latin typeface="Calibri" panose="020F0502020204030204" pitchFamily="34" charset="0"/>
                <a:cs typeface="Calibri" panose="020F0502020204030204" pitchFamily="34" charset="0"/>
              </a:rPr>
              <a:t>Mobile Network Users</a:t>
            </a:r>
          </a:p>
        </p:txBody>
      </p:sp>
    </p:spTree>
    <p:extLst>
      <p:ext uri="{BB962C8B-B14F-4D97-AF65-F5344CB8AC3E}">
        <p14:creationId xmlns:p14="http://schemas.microsoft.com/office/powerpoint/2010/main" val="291929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74601-6646-4047-A2AC-A9958FE47514}"/>
              </a:ext>
            </a:extLst>
          </p:cNvPr>
          <p:cNvSpPr>
            <a:spLocks noGrp="1"/>
          </p:cNvSpPr>
          <p:nvPr>
            <p:ph type="title"/>
          </p:nvPr>
        </p:nvSpPr>
        <p:spPr/>
        <p:txBody>
          <a:bodyPr/>
          <a:lstStyle/>
          <a:p>
            <a:pPr algn="ctr"/>
            <a:r>
              <a:rPr lang="en-US" altLang="zh-CN" b="1" dirty="0">
                <a:solidFill>
                  <a:srgbClr val="FF0000"/>
                </a:solidFill>
              </a:rPr>
              <a:t>Social Issues</a:t>
            </a:r>
            <a:endParaRPr kumimoji="1" lang="zh-CN" altLang="en-US" b="1" dirty="0">
              <a:solidFill>
                <a:srgbClr val="FF0000"/>
              </a:solidFill>
            </a:endParaRPr>
          </a:p>
        </p:txBody>
      </p:sp>
      <p:sp>
        <p:nvSpPr>
          <p:cNvPr id="3" name="内容占位符 2">
            <a:extLst>
              <a:ext uri="{FF2B5EF4-FFF2-40B4-BE49-F238E27FC236}">
                <a16:creationId xmlns:a16="http://schemas.microsoft.com/office/drawing/2014/main" id="{BB151F12-D2B8-0049-BCA7-57F0E4FCCA52}"/>
              </a:ext>
            </a:extLst>
          </p:cNvPr>
          <p:cNvSpPr>
            <a:spLocks noGrp="1"/>
          </p:cNvSpPr>
          <p:nvPr>
            <p:ph idx="1"/>
          </p:nvPr>
        </p:nvSpPr>
        <p:spPr/>
        <p:txBody>
          <a:bodyPr/>
          <a:lstStyle/>
          <a:p>
            <a:pPr marL="342900" lvl="1" indent="-342900">
              <a:buClr>
                <a:schemeClr val="hlink"/>
              </a:buClr>
              <a:buFont typeface="Wingdings" pitchFamily="2" charset="2"/>
              <a:buChar char="§"/>
              <a:defRPr/>
            </a:pPr>
            <a:r>
              <a:rPr lang="en-US" altLang="zh-CN" sz="3200" dirty="0"/>
              <a:t>Network neutrality – no network restrictions</a:t>
            </a:r>
          </a:p>
          <a:p>
            <a:pPr marL="342900" lvl="1" indent="-342900">
              <a:buClr>
                <a:schemeClr val="hlink"/>
              </a:buClr>
              <a:buFont typeface="Wingdings" pitchFamily="2" charset="2"/>
              <a:buChar char="§"/>
              <a:defRPr/>
            </a:pPr>
            <a:r>
              <a:rPr lang="en-US" altLang="zh-CN" sz="3200" dirty="0"/>
              <a:t>Content ownership, e.g., DMCA takedowns</a:t>
            </a:r>
          </a:p>
          <a:p>
            <a:pPr marL="342900" lvl="1" indent="-342900">
              <a:buClr>
                <a:schemeClr val="hlink"/>
              </a:buClr>
              <a:buFont typeface="Wingdings" pitchFamily="2" charset="2"/>
              <a:buChar char="§"/>
              <a:defRPr/>
            </a:pPr>
            <a:r>
              <a:rPr lang="en-US" altLang="zh-CN" sz="3200" dirty="0"/>
              <a:t>Anonymity and censorship </a:t>
            </a:r>
          </a:p>
          <a:p>
            <a:pPr marL="342900" lvl="1" indent="-342900">
              <a:buClr>
                <a:schemeClr val="hlink"/>
              </a:buClr>
              <a:buFont typeface="Wingdings" pitchFamily="2" charset="2"/>
              <a:buChar char="§"/>
              <a:defRPr/>
            </a:pPr>
            <a:r>
              <a:rPr lang="en-US" altLang="zh-CN" sz="3200" dirty="0"/>
              <a:t>Privacy, e.g., Web tracking and profiling</a:t>
            </a:r>
          </a:p>
          <a:p>
            <a:pPr marL="342900" lvl="1" indent="-342900">
              <a:buClr>
                <a:schemeClr val="hlink"/>
              </a:buClr>
              <a:buFont typeface="Wingdings" pitchFamily="2" charset="2"/>
              <a:buChar char="§"/>
              <a:defRPr/>
            </a:pPr>
            <a:r>
              <a:rPr lang="en-US" altLang="zh-CN" sz="3200" dirty="0"/>
              <a:t>Theft, e.g., botnets and phishing</a:t>
            </a:r>
          </a:p>
          <a:p>
            <a:endParaRPr kumimoji="1" lang="zh-CN" altLang="en-US" dirty="0"/>
          </a:p>
        </p:txBody>
      </p:sp>
    </p:spTree>
    <p:extLst>
      <p:ext uri="{BB962C8B-B14F-4D97-AF65-F5344CB8AC3E}">
        <p14:creationId xmlns:p14="http://schemas.microsoft.com/office/powerpoint/2010/main" val="3994209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txBox="1">
            <a:spLocks/>
          </p:cNvSpPr>
          <p:nvPr/>
        </p:nvSpPr>
        <p:spPr bwMode="auto">
          <a:xfrm>
            <a:off x="1524000" y="66675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a:r>
              <a:rPr lang="en-US" altLang="zh-CN" sz="3600" dirty="0">
                <a:solidFill>
                  <a:srgbClr val="FF0000"/>
                </a:solidFill>
                <a:cs typeface="Arial" pitchFamily="34" charset="0"/>
              </a:rPr>
              <a:t>Introduction</a:t>
            </a:r>
            <a:br>
              <a:rPr lang="en-US" altLang="zh-CN" sz="3600" dirty="0">
                <a:solidFill>
                  <a:srgbClr val="FF0000"/>
                </a:solidFill>
                <a:cs typeface="Arial" pitchFamily="34" charset="0"/>
              </a:rPr>
            </a:br>
            <a:r>
              <a:rPr lang="en-US" altLang="zh-CN" sz="2400" dirty="0">
                <a:solidFill>
                  <a:srgbClr val="44964D"/>
                </a:solidFill>
                <a:cs typeface="Arial" pitchFamily="34" charset="0"/>
              </a:rPr>
              <a:t>Chapter 1</a:t>
            </a:r>
            <a:endParaRPr lang="en-US" altLang="zh-CN" sz="3600" dirty="0">
              <a:solidFill>
                <a:srgbClr val="FF0000"/>
              </a:solidFill>
              <a:cs typeface="Arial" pitchFamily="34" charset="0"/>
            </a:endParaRPr>
          </a:p>
        </p:txBody>
      </p:sp>
      <p:sp>
        <p:nvSpPr>
          <p:cNvPr id="11" name="Footer Placeholder 8"/>
          <p:cNvSpPr>
            <a:spLocks noGrp="1"/>
          </p:cNvSpPr>
          <p:nvPr>
            <p:ph type="ftr" sz="quarter" idx="10"/>
          </p:nvPr>
        </p:nvSpPr>
        <p:spPr>
          <a:xfrm>
            <a:off x="1524000" y="6553200"/>
            <a:ext cx="9144000" cy="304800"/>
          </a:xfrm>
        </p:spPr>
        <p:txBody>
          <a:bodyPr/>
          <a:lstStyle/>
          <a:p>
            <a:pPr>
              <a:defRPr/>
            </a:pPr>
            <a:r>
              <a:rPr lang="en-US" sz="1800" kern="0" dirty="0">
                <a:solidFill>
                  <a:sysClr val="windowText" lastClr="000000"/>
                </a:solidFill>
                <a:latin typeface="Calibri" panose="020F0502020204030204" pitchFamily="34" charset="0"/>
                <a:cs typeface="Calibri" panose="020F0502020204030204" pitchFamily="34" charset="0"/>
              </a:rPr>
              <a:t>CN5E by Tanenbaum &amp; </a:t>
            </a:r>
            <a:r>
              <a:rPr lang="en-US" sz="1800" kern="0" dirty="0" err="1">
                <a:solidFill>
                  <a:sysClr val="windowText" lastClr="000000"/>
                </a:solidFill>
                <a:latin typeface="Calibri" panose="020F0502020204030204" pitchFamily="34" charset="0"/>
                <a:cs typeface="Calibri" panose="020F0502020204030204" pitchFamily="34" charset="0"/>
              </a:rPr>
              <a:t>Wetherall</a:t>
            </a:r>
            <a:r>
              <a:rPr lang="en-US" sz="1800" kern="0" dirty="0">
                <a:solidFill>
                  <a:sysClr val="windowText" lastClr="000000"/>
                </a:solidFill>
                <a:latin typeface="Calibri" panose="020F0502020204030204" pitchFamily="34" charset="0"/>
                <a:cs typeface="Calibri" panose="020F0502020204030204" pitchFamily="34" charset="0"/>
              </a:rPr>
              <a:t>, © Pearson Education-Prentice Hall and D. </a:t>
            </a:r>
            <a:r>
              <a:rPr lang="en-US" sz="1800" kern="0" dirty="0" err="1">
                <a:solidFill>
                  <a:sysClr val="windowText" lastClr="000000"/>
                </a:solidFill>
                <a:latin typeface="Calibri" panose="020F0502020204030204" pitchFamily="34" charset="0"/>
                <a:cs typeface="Calibri" panose="020F0502020204030204" pitchFamily="34" charset="0"/>
              </a:rPr>
              <a:t>Wetherall</a:t>
            </a:r>
            <a:r>
              <a:rPr lang="en-US" sz="1800" kern="0" dirty="0">
                <a:solidFill>
                  <a:sysClr val="windowText" lastClr="000000"/>
                </a:solidFill>
                <a:latin typeface="Calibri" panose="020F0502020204030204" pitchFamily="34" charset="0"/>
                <a:cs typeface="Calibri" panose="020F0502020204030204" pitchFamily="34" charset="0"/>
              </a:rPr>
              <a:t>, 2011</a:t>
            </a:r>
          </a:p>
        </p:txBody>
      </p:sp>
      <p:sp>
        <p:nvSpPr>
          <p:cNvPr id="12" name="Subtitle 2"/>
          <p:cNvSpPr txBox="1">
            <a:spLocks/>
          </p:cNvSpPr>
          <p:nvPr/>
        </p:nvSpPr>
        <p:spPr bwMode="auto">
          <a:xfrm>
            <a:off x="2781300" y="1990725"/>
            <a:ext cx="6686550" cy="4019550"/>
          </a:xfrm>
          <a:prstGeom prst="rect">
            <a:avLst/>
          </a:prstGeom>
          <a:noFill/>
          <a:ln w="9525">
            <a:noFill/>
            <a:miter lim="800000"/>
            <a:headEnd/>
            <a:tailEnd/>
          </a:ln>
        </p:spPr>
        <p:txBody>
          <a:bodyPr/>
          <a:lstStyle>
            <a:lvl1pPr marL="0" indent="0" algn="l" rtl="0" eaLnBrk="0" fontAlgn="base" hangingPunct="0">
              <a:spcBef>
                <a:spcPts val="1800"/>
              </a:spcBef>
              <a:spcAft>
                <a:spcPct val="0"/>
              </a:spcAft>
              <a:buClr>
                <a:srgbClr val="0000FF"/>
              </a:buClr>
              <a:buFont typeface="Arial" pitchFamily="34" charset="0"/>
              <a:buNone/>
              <a:defRPr sz="2400">
                <a:solidFill>
                  <a:schemeClr val="tx1"/>
                </a:solidFill>
                <a:latin typeface="Arial" pitchFamily="34" charset="0"/>
                <a:ea typeface="+mn-ea"/>
                <a:cs typeface="Arial" pitchFamily="34" charset="0"/>
              </a:defRPr>
            </a:lvl1pPr>
            <a:lvl2pPr marL="457200" indent="-457200" algn="l" rtl="0" eaLnBrk="0" fontAlgn="base" hangingPunct="0">
              <a:spcBef>
                <a:spcPts val="600"/>
              </a:spcBef>
              <a:spcAft>
                <a:spcPct val="0"/>
              </a:spcAft>
              <a:buClr>
                <a:srgbClr val="0000FF"/>
              </a:buClr>
              <a:buFont typeface="Arial" pitchFamily="34" charset="0"/>
              <a:buChar char="•"/>
              <a:defRPr sz="2400">
                <a:solidFill>
                  <a:schemeClr val="tx1"/>
                </a:solidFill>
                <a:latin typeface="Arial" pitchFamily="34" charset="0"/>
                <a:cs typeface="Arial" pitchFamily="34" charset="0"/>
              </a:defRPr>
            </a:lvl2pPr>
            <a:lvl3pPr marL="800100" indent="-342900" algn="l" rtl="0" eaLnBrk="0" fontAlgn="base" hangingPunct="0">
              <a:spcBef>
                <a:spcPct val="20000"/>
              </a:spcBef>
              <a:spcAft>
                <a:spcPct val="0"/>
              </a:spcAft>
              <a:buClr>
                <a:srgbClr val="0000FF"/>
              </a:buClr>
              <a:buFont typeface="Arial" pitchFamily="34" charset="0"/>
              <a:buChar char="−"/>
              <a:defRPr sz="2000">
                <a:solidFill>
                  <a:schemeClr val="tx1"/>
                </a:solidFill>
                <a:latin typeface="Arial" pitchFamily="34" charset="0"/>
                <a:cs typeface="Arial" pitchFamily="34" charset="0"/>
              </a:defRPr>
            </a:lvl3pPr>
            <a:lvl4pPr marL="1028700" indent="-228600" algn="l" rtl="0" eaLnBrk="0" fontAlgn="base" hangingPunct="0">
              <a:spcBef>
                <a:spcPct val="20000"/>
              </a:spcBef>
              <a:spcAft>
                <a:spcPct val="0"/>
              </a:spcAft>
              <a:buClr>
                <a:srgbClr val="0000FF"/>
              </a:buClr>
              <a:buFont typeface="Arial" pitchFamily="34" charset="0"/>
              <a:buChar char="»"/>
              <a:defRPr sz="1800">
                <a:solidFill>
                  <a:schemeClr val="tx1"/>
                </a:solidFill>
                <a:latin typeface="Arial" pitchFamily="34" charset="0"/>
                <a:cs typeface="Arial" pitchFamily="34" charset="0"/>
              </a:defRPr>
            </a:lvl4pPr>
            <a:lvl5pPr marL="1257300" indent="-228600" algn="l" rtl="0" eaLnBrk="0" fontAlgn="base" hangingPunct="0">
              <a:spcBef>
                <a:spcPct val="20000"/>
              </a:spcBef>
              <a:spcAft>
                <a:spcPct val="0"/>
              </a:spcAft>
              <a:buClr>
                <a:srgbClr val="0000FF"/>
              </a:buClr>
              <a:buFont typeface="Wingdings" pitchFamily="2" charset="2"/>
              <a:buChar char="§"/>
              <a:defRPr sz="1600">
                <a:solidFill>
                  <a:schemeClr val="tx1"/>
                </a:solidFill>
                <a:latin typeface="Arial" pitchFamily="34" charset="0"/>
                <a:cs typeface="Arial" pitchFamily="34" charset="0"/>
              </a:defRPr>
            </a:lvl5pPr>
            <a:lvl6pPr marL="2667000" indent="-381000" algn="l" rtl="0" eaLnBrk="1" fontAlgn="base" hangingPunct="1">
              <a:spcBef>
                <a:spcPct val="20000"/>
              </a:spcBef>
              <a:spcAft>
                <a:spcPct val="0"/>
              </a:spcAft>
              <a:buClr>
                <a:schemeClr val="accent2"/>
              </a:buClr>
              <a:buChar char="»"/>
              <a:defRPr sz="2000">
                <a:solidFill>
                  <a:schemeClr val="tx1"/>
                </a:solidFill>
                <a:latin typeface="+mn-lt"/>
              </a:defRPr>
            </a:lvl6pPr>
            <a:lvl7pPr marL="3124200" indent="-381000" algn="l" rtl="0" eaLnBrk="1" fontAlgn="base" hangingPunct="1">
              <a:spcBef>
                <a:spcPct val="20000"/>
              </a:spcBef>
              <a:spcAft>
                <a:spcPct val="0"/>
              </a:spcAft>
              <a:buClr>
                <a:schemeClr val="accent2"/>
              </a:buClr>
              <a:buChar char="»"/>
              <a:defRPr sz="2000">
                <a:solidFill>
                  <a:schemeClr val="tx1"/>
                </a:solidFill>
                <a:latin typeface="+mn-lt"/>
              </a:defRPr>
            </a:lvl7pPr>
            <a:lvl8pPr marL="3581400" indent="-381000" algn="l" rtl="0" eaLnBrk="1" fontAlgn="base" hangingPunct="1">
              <a:spcBef>
                <a:spcPct val="20000"/>
              </a:spcBef>
              <a:spcAft>
                <a:spcPct val="0"/>
              </a:spcAft>
              <a:buClr>
                <a:schemeClr val="accent2"/>
              </a:buClr>
              <a:buChar char="»"/>
              <a:defRPr sz="2000">
                <a:solidFill>
                  <a:schemeClr val="tx1"/>
                </a:solidFill>
                <a:latin typeface="+mn-lt"/>
              </a:defRPr>
            </a:lvl8pPr>
            <a:lvl9pPr marL="4038600" indent="-381000" algn="l" rtl="0" eaLnBrk="1" fontAlgn="base" hangingPunct="1">
              <a:spcBef>
                <a:spcPct val="20000"/>
              </a:spcBef>
              <a:spcAft>
                <a:spcPct val="0"/>
              </a:spcAft>
              <a:buClr>
                <a:schemeClr val="accent2"/>
              </a:buClr>
              <a:buChar char="»"/>
              <a:defRPr sz="2000">
                <a:solidFill>
                  <a:schemeClr val="tx1"/>
                </a:solidFill>
                <a:latin typeface="+mn-lt"/>
              </a:defRPr>
            </a:lvl9pPr>
          </a:lstStyle>
          <a:p>
            <a:pPr lvl="1">
              <a:defRPr/>
            </a:pPr>
            <a:r>
              <a:rPr lang="en-US" kern="0" dirty="0">
                <a:solidFill>
                  <a:sysClr val="windowText" lastClr="000000"/>
                </a:solidFill>
              </a:rPr>
              <a:t>Uses of Computer Networks</a:t>
            </a:r>
            <a:r>
              <a:rPr lang="zh-CN" altLang="en-US" kern="0" dirty="0">
                <a:solidFill>
                  <a:sysClr val="windowText" lastClr="000000"/>
                </a:solidFill>
              </a:rPr>
              <a:t> （使用场景）</a:t>
            </a:r>
            <a:endParaRPr lang="en-US" kern="0" dirty="0">
              <a:solidFill>
                <a:sysClr val="windowText" lastClr="000000"/>
              </a:solidFill>
            </a:endParaRPr>
          </a:p>
          <a:p>
            <a:pPr lvl="1">
              <a:defRPr/>
            </a:pPr>
            <a:r>
              <a:rPr lang="en-US" kern="0" dirty="0">
                <a:solidFill>
                  <a:sysClr val="windowText" lastClr="000000"/>
                </a:solidFill>
              </a:rPr>
              <a:t>Network Hardware</a:t>
            </a:r>
            <a:r>
              <a:rPr lang="zh-CN" altLang="en-US" kern="0" dirty="0">
                <a:solidFill>
                  <a:sysClr val="windowText" lastClr="000000"/>
                </a:solidFill>
              </a:rPr>
              <a:t> （网络硬件）</a:t>
            </a:r>
            <a:endParaRPr lang="en-US" kern="0" dirty="0">
              <a:solidFill>
                <a:sysClr val="windowText" lastClr="000000"/>
              </a:solidFill>
            </a:endParaRPr>
          </a:p>
          <a:p>
            <a:pPr lvl="1">
              <a:defRPr/>
            </a:pPr>
            <a:r>
              <a:rPr lang="en-US" kern="0" dirty="0">
                <a:solidFill>
                  <a:sysClr val="windowText" lastClr="000000"/>
                </a:solidFill>
              </a:rPr>
              <a:t>Network Software</a:t>
            </a:r>
            <a:r>
              <a:rPr lang="zh-CN" altLang="en-US" kern="0" dirty="0">
                <a:solidFill>
                  <a:sysClr val="windowText" lastClr="000000"/>
                </a:solidFill>
              </a:rPr>
              <a:t> （网络软件）</a:t>
            </a:r>
            <a:endParaRPr lang="en-US" kern="0" dirty="0">
              <a:solidFill>
                <a:sysClr val="windowText" lastClr="000000"/>
              </a:solidFill>
            </a:endParaRPr>
          </a:p>
          <a:p>
            <a:pPr lvl="1">
              <a:defRPr/>
            </a:pPr>
            <a:r>
              <a:rPr lang="en-US" kern="0" dirty="0">
                <a:solidFill>
                  <a:sysClr val="windowText" lastClr="000000"/>
                </a:solidFill>
              </a:rPr>
              <a:t>Reference Models</a:t>
            </a:r>
            <a:r>
              <a:rPr lang="zh-CN" altLang="en-US" kern="0" dirty="0">
                <a:solidFill>
                  <a:sysClr val="windowText" lastClr="000000"/>
                </a:solidFill>
              </a:rPr>
              <a:t> （参考模型）</a:t>
            </a:r>
            <a:endParaRPr lang="en-US" kern="0" dirty="0">
              <a:solidFill>
                <a:sysClr val="windowText" lastClr="000000"/>
              </a:solidFill>
            </a:endParaRPr>
          </a:p>
          <a:p>
            <a:pPr lvl="1">
              <a:defRPr/>
            </a:pPr>
            <a:r>
              <a:rPr lang="en-US" kern="0" dirty="0"/>
              <a:t>Example Networks</a:t>
            </a:r>
            <a:r>
              <a:rPr lang="zh-CN" altLang="en-US" kern="0" dirty="0"/>
              <a:t> （网络举例）</a:t>
            </a:r>
            <a:endParaRPr lang="en-US" kern="0" dirty="0"/>
          </a:p>
          <a:p>
            <a:pPr lvl="1">
              <a:defRPr/>
            </a:pPr>
            <a:r>
              <a:rPr lang="en-US" kern="0" dirty="0"/>
              <a:t>Network Standardization</a:t>
            </a:r>
            <a:r>
              <a:rPr lang="zh-CN" altLang="en-US" kern="0" dirty="0"/>
              <a:t> （网络标准）</a:t>
            </a:r>
            <a:endParaRPr lang="en-US" kern="0" dirty="0"/>
          </a:p>
          <a:p>
            <a:pPr lvl="1">
              <a:defRPr/>
            </a:pPr>
            <a:r>
              <a:rPr lang="en-US" kern="0" dirty="0">
                <a:solidFill>
                  <a:sysClr val="windowText" lastClr="000000"/>
                </a:solidFill>
              </a:rPr>
              <a:t>Metric Units</a:t>
            </a:r>
            <a:r>
              <a:rPr lang="zh-CN" altLang="en-US" kern="0" dirty="0">
                <a:solidFill>
                  <a:sysClr val="windowText" lastClr="000000"/>
                </a:solidFill>
              </a:rPr>
              <a:t> （度量单位）</a:t>
            </a:r>
            <a:endParaRPr lang="en-US" kern="0" dirty="0">
              <a:solidFill>
                <a:sysClr val="windowText" lastClr="000000"/>
              </a:solidFill>
            </a:endParaRPr>
          </a:p>
        </p:txBody>
      </p:sp>
      <p:sp>
        <p:nvSpPr>
          <p:cNvPr id="13" name="TextBox 12"/>
          <p:cNvSpPr txBox="1"/>
          <p:nvPr/>
        </p:nvSpPr>
        <p:spPr>
          <a:xfrm>
            <a:off x="5138739" y="6162676"/>
            <a:ext cx="1754006" cy="307777"/>
          </a:xfrm>
          <a:prstGeom prst="rect">
            <a:avLst/>
          </a:prstGeom>
          <a:noFill/>
        </p:spPr>
        <p:txBody>
          <a:bodyPr wrap="none">
            <a:spAutoFit/>
          </a:bodyPr>
          <a:lstStyle/>
          <a:p>
            <a:pPr>
              <a:defRPr/>
            </a:pPr>
            <a:r>
              <a:rPr lang="en-US" sz="1400" kern="0" dirty="0">
                <a:solidFill>
                  <a:sysClr val="windowText" lastClr="000000"/>
                </a:solidFill>
                <a:latin typeface="Calibri" panose="020F0502020204030204" pitchFamily="34" charset="0"/>
                <a:cs typeface="Calibri" panose="020F0502020204030204" pitchFamily="34" charset="0"/>
              </a:rPr>
              <a:t>Revised: August 2011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EFDF5-6763-447A-B0CC-E8C3C345DBF4}"/>
              </a:ext>
            </a:extLst>
          </p:cNvPr>
          <p:cNvSpPr>
            <a:spLocks noGrp="1"/>
          </p:cNvSpPr>
          <p:nvPr>
            <p:ph type="title"/>
          </p:nvPr>
        </p:nvSpPr>
        <p:spPr/>
        <p:txBody>
          <a:bodyPr/>
          <a:lstStyle/>
          <a:p>
            <a:pPr algn="ctr"/>
            <a:r>
              <a:rPr lang="en-US" altLang="zh-CN" dirty="0">
                <a:solidFill>
                  <a:srgbClr val="FF0000"/>
                </a:solidFill>
                <a:latin typeface="Calibri" panose="020F0502020204030204" pitchFamily="34" charset="0"/>
                <a:cs typeface="Calibri" panose="020F0502020204030204" pitchFamily="34" charset="0"/>
              </a:rPr>
              <a:t>Social Issues</a:t>
            </a:r>
            <a:endParaRPr lang="zh-CN" altLang="en-US" dirty="0">
              <a:solidFill>
                <a:srgbClr val="FF0000"/>
              </a:solidFill>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B471D720-D41C-435E-8DC9-74FC5AD870A0}"/>
              </a:ext>
            </a:extLst>
          </p:cNvPr>
          <p:cNvSpPr>
            <a:spLocks noGrp="1"/>
          </p:cNvSpPr>
          <p:nvPr>
            <p:ph idx="1"/>
          </p:nvPr>
        </p:nvSpPr>
        <p:spPr>
          <a:xfrm>
            <a:off x="2375190" y="1690688"/>
            <a:ext cx="8278812" cy="5595938"/>
          </a:xfrm>
        </p:spPr>
        <p:txBody>
          <a:bodyPr/>
          <a:lstStyle/>
          <a:p>
            <a:pPr marL="0" indent="0" algn="l">
              <a:buNone/>
            </a:pPr>
            <a:r>
              <a:rPr lang="zh-CN" altLang="en-US" b="1" dirty="0">
                <a:latin typeface="FangSong" panose="02010609060101010101" pitchFamily="49" charset="-122"/>
                <a:ea typeface="FangSong" panose="02010609060101010101" pitchFamily="49" charset="-122"/>
              </a:rPr>
              <a:t>网络暴力的受害者应该向谁追责？</a:t>
            </a:r>
            <a:endParaRPr lang="en-US" altLang="zh-CN" b="1" dirty="0">
              <a:latin typeface="FangSong" panose="02010609060101010101" pitchFamily="49" charset="-122"/>
              <a:ea typeface="FangSong" panose="02010609060101010101" pitchFamily="49" charset="-122"/>
            </a:endParaRPr>
          </a:p>
          <a:p>
            <a:pPr marL="893763" lvl="1" indent="-436563">
              <a:lnSpc>
                <a:spcPct val="200000"/>
              </a:lnSpc>
              <a:buNone/>
            </a:pPr>
            <a:r>
              <a:rPr lang="zh-CN" altLang="en-US" b="1" dirty="0">
                <a:solidFill>
                  <a:srgbClr val="FF0000"/>
                </a:solidFill>
                <a:latin typeface="FangSong" panose="02010609060101010101" pitchFamily="49" charset="-122"/>
                <a:ea typeface="FangSong" panose="02010609060101010101" pitchFamily="49" charset="-122"/>
              </a:rPr>
              <a:t>谣言发起者</a:t>
            </a:r>
            <a:endParaRPr lang="en-US" altLang="zh-CN" b="1" dirty="0">
              <a:solidFill>
                <a:srgbClr val="FF0000"/>
              </a:solidFill>
              <a:latin typeface="FangSong" panose="02010609060101010101" pitchFamily="49" charset="-122"/>
              <a:ea typeface="FangSong" panose="02010609060101010101" pitchFamily="49" charset="-122"/>
            </a:endParaRPr>
          </a:p>
          <a:p>
            <a:pPr marL="893763" lvl="1" indent="-436563">
              <a:lnSpc>
                <a:spcPct val="200000"/>
              </a:lnSpc>
              <a:buNone/>
            </a:pPr>
            <a:r>
              <a:rPr lang="zh-CN" altLang="en-US" b="1" dirty="0">
                <a:latin typeface="FangSong" panose="02010609060101010101" pitchFamily="49" charset="-122"/>
                <a:ea typeface="FangSong" panose="02010609060101010101" pitchFamily="49" charset="-122"/>
              </a:rPr>
              <a:t>谣言传播者</a:t>
            </a:r>
            <a:endParaRPr lang="en-US" altLang="zh-CN" b="1" dirty="0">
              <a:latin typeface="FangSong" panose="02010609060101010101" pitchFamily="49" charset="-122"/>
              <a:ea typeface="FangSong" panose="02010609060101010101" pitchFamily="49" charset="-122"/>
            </a:endParaRPr>
          </a:p>
          <a:p>
            <a:pPr marL="893763" lvl="1" indent="-436563">
              <a:lnSpc>
                <a:spcPct val="200000"/>
              </a:lnSpc>
              <a:buNone/>
            </a:pPr>
            <a:r>
              <a:rPr lang="zh-CN" altLang="en-US" b="1" dirty="0">
                <a:solidFill>
                  <a:srgbClr val="00B0F0"/>
                </a:solidFill>
                <a:latin typeface="FangSong" panose="02010609060101010101" pitchFamily="49" charset="-122"/>
                <a:ea typeface="FangSong" panose="02010609060101010101" pitchFamily="49" charset="-122"/>
              </a:rPr>
              <a:t>点赞和评论的吃瓜群众</a:t>
            </a:r>
            <a:endParaRPr lang="en-US" altLang="zh-CN" b="1" dirty="0">
              <a:solidFill>
                <a:srgbClr val="00B0F0"/>
              </a:solidFill>
              <a:latin typeface="FangSong" panose="02010609060101010101" pitchFamily="49" charset="-122"/>
              <a:ea typeface="FangSong" panose="02010609060101010101" pitchFamily="49" charset="-122"/>
            </a:endParaRPr>
          </a:p>
          <a:p>
            <a:pPr marL="893763" lvl="1" indent="-436563">
              <a:lnSpc>
                <a:spcPct val="200000"/>
              </a:lnSpc>
              <a:buNone/>
            </a:pPr>
            <a:r>
              <a:rPr lang="zh-CN" altLang="en-US" b="1" dirty="0">
                <a:solidFill>
                  <a:srgbClr val="00B050"/>
                </a:solidFill>
                <a:latin typeface="FangSong" panose="02010609060101010101" pitchFamily="49" charset="-122"/>
                <a:ea typeface="FangSong" panose="02010609060101010101" pitchFamily="49" charset="-122"/>
              </a:rPr>
              <a:t>以上全部</a:t>
            </a:r>
          </a:p>
        </p:txBody>
      </p:sp>
    </p:spTree>
    <p:extLst>
      <p:ext uri="{BB962C8B-B14F-4D97-AF65-F5344CB8AC3E}">
        <p14:creationId xmlns:p14="http://schemas.microsoft.com/office/powerpoint/2010/main" val="1210941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EFDF5-6763-447A-B0CC-E8C3C345DBF4}"/>
              </a:ext>
            </a:extLst>
          </p:cNvPr>
          <p:cNvSpPr>
            <a:spLocks noGrp="1"/>
          </p:cNvSpPr>
          <p:nvPr>
            <p:ph type="title"/>
          </p:nvPr>
        </p:nvSpPr>
        <p:spPr/>
        <p:txBody>
          <a:bodyPr/>
          <a:lstStyle/>
          <a:p>
            <a:pPr algn="ctr"/>
            <a:r>
              <a:rPr lang="en-US" altLang="zh-CN" dirty="0">
                <a:solidFill>
                  <a:srgbClr val="FF0000"/>
                </a:solidFill>
                <a:latin typeface="Calibri" panose="020F0502020204030204" pitchFamily="34" charset="0"/>
                <a:cs typeface="Calibri" panose="020F0502020204030204" pitchFamily="34" charset="0"/>
              </a:rPr>
              <a:t>Social Issues</a:t>
            </a:r>
            <a:endParaRPr lang="zh-CN" altLang="en-US" dirty="0">
              <a:solidFill>
                <a:srgbClr val="FF0000"/>
              </a:solidFill>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B471D720-D41C-435E-8DC9-74FC5AD870A0}"/>
              </a:ext>
            </a:extLst>
          </p:cNvPr>
          <p:cNvSpPr>
            <a:spLocks noGrp="1"/>
          </p:cNvSpPr>
          <p:nvPr>
            <p:ph idx="1"/>
          </p:nvPr>
        </p:nvSpPr>
        <p:spPr>
          <a:xfrm>
            <a:off x="2486026" y="1690688"/>
            <a:ext cx="8278812" cy="5595938"/>
          </a:xfrm>
        </p:spPr>
        <p:txBody>
          <a:bodyPr/>
          <a:lstStyle/>
          <a:p>
            <a:pPr marL="0" indent="0" algn="l">
              <a:buNone/>
            </a:pPr>
            <a:r>
              <a:rPr lang="zh-CN" altLang="en-US" b="1" dirty="0">
                <a:latin typeface="FangSong" panose="02010609060101010101" pitchFamily="49" charset="-122"/>
                <a:ea typeface="FangSong" panose="02010609060101010101" pitchFamily="49" charset="-122"/>
              </a:rPr>
              <a:t>你认为网络中的负面群体事件应该如何有效应对？</a:t>
            </a:r>
            <a:endParaRPr lang="en-US" altLang="zh-CN" b="1" dirty="0">
              <a:latin typeface="FangSong" panose="02010609060101010101" pitchFamily="49" charset="-122"/>
              <a:ea typeface="FangSong" panose="02010609060101010101" pitchFamily="49" charset="-122"/>
            </a:endParaRPr>
          </a:p>
          <a:p>
            <a:pPr marL="893763" lvl="1" indent="-436563">
              <a:lnSpc>
                <a:spcPct val="200000"/>
              </a:lnSpc>
              <a:buNone/>
            </a:pPr>
            <a:r>
              <a:rPr lang="zh-CN" altLang="en-US" b="1" dirty="0">
                <a:solidFill>
                  <a:srgbClr val="FF0000"/>
                </a:solidFill>
                <a:latin typeface="FangSong" panose="02010609060101010101" pitchFamily="49" charset="-122"/>
                <a:ea typeface="FangSong" panose="02010609060101010101" pitchFamily="49" charset="-122"/>
              </a:rPr>
              <a:t>制裁不实信息制造者</a:t>
            </a:r>
            <a:endParaRPr lang="en-US" altLang="zh-CN" b="1" dirty="0">
              <a:solidFill>
                <a:srgbClr val="FF0000"/>
              </a:solidFill>
              <a:latin typeface="FangSong" panose="02010609060101010101" pitchFamily="49" charset="-122"/>
              <a:ea typeface="FangSong" panose="02010609060101010101" pitchFamily="49" charset="-122"/>
            </a:endParaRPr>
          </a:p>
          <a:p>
            <a:pPr marL="893763" lvl="1" indent="-436563">
              <a:lnSpc>
                <a:spcPct val="200000"/>
              </a:lnSpc>
              <a:buNone/>
            </a:pPr>
            <a:r>
              <a:rPr lang="zh-CN" altLang="en-US" b="1" dirty="0">
                <a:latin typeface="FangSong" panose="02010609060101010101" pitchFamily="49" charset="-122"/>
                <a:ea typeface="FangSong" panose="02010609060101010101" pitchFamily="49" charset="-122"/>
              </a:rPr>
              <a:t>制裁盲目的信息传播者</a:t>
            </a:r>
            <a:endParaRPr lang="en-US" altLang="zh-CN" b="1" dirty="0">
              <a:latin typeface="FangSong" panose="02010609060101010101" pitchFamily="49" charset="-122"/>
              <a:ea typeface="FangSong" panose="02010609060101010101" pitchFamily="49" charset="-122"/>
            </a:endParaRPr>
          </a:p>
          <a:p>
            <a:pPr marL="893763" lvl="1" indent="-436563">
              <a:lnSpc>
                <a:spcPct val="200000"/>
              </a:lnSpc>
              <a:buNone/>
            </a:pPr>
            <a:r>
              <a:rPr lang="zh-CN" altLang="en-US" b="1" dirty="0">
                <a:solidFill>
                  <a:srgbClr val="00B0F0"/>
                </a:solidFill>
                <a:latin typeface="FangSong" panose="02010609060101010101" pitchFamily="49" charset="-122"/>
                <a:ea typeface="FangSong" panose="02010609060101010101" pitchFamily="49" charset="-122"/>
              </a:rPr>
              <a:t>事件牵涉方公开回应</a:t>
            </a:r>
            <a:endParaRPr lang="en-US" altLang="zh-CN" b="1" dirty="0">
              <a:solidFill>
                <a:srgbClr val="00B0F0"/>
              </a:solidFill>
              <a:latin typeface="FangSong" panose="02010609060101010101" pitchFamily="49" charset="-122"/>
              <a:ea typeface="FangSong" panose="02010609060101010101" pitchFamily="49" charset="-122"/>
            </a:endParaRPr>
          </a:p>
          <a:p>
            <a:pPr marL="893763" lvl="1" indent="-436563">
              <a:lnSpc>
                <a:spcPct val="200000"/>
              </a:lnSpc>
              <a:buNone/>
            </a:pPr>
            <a:r>
              <a:rPr lang="zh-CN" altLang="en-US" b="1" dirty="0">
                <a:solidFill>
                  <a:srgbClr val="00B050"/>
                </a:solidFill>
                <a:latin typeface="FangSong" panose="02010609060101010101" pitchFamily="49" charset="-122"/>
                <a:ea typeface="FangSong" panose="02010609060101010101" pitchFamily="49" charset="-122"/>
              </a:rPr>
              <a:t>等待新闻变旧闻</a:t>
            </a:r>
          </a:p>
        </p:txBody>
      </p:sp>
    </p:spTree>
    <p:extLst>
      <p:ext uri="{BB962C8B-B14F-4D97-AF65-F5344CB8AC3E}">
        <p14:creationId xmlns:p14="http://schemas.microsoft.com/office/powerpoint/2010/main" val="1681767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ctr"/>
            <a:r>
              <a:rPr lang="en-US" altLang="zh-CN" dirty="0">
                <a:solidFill>
                  <a:srgbClr val="FF0000"/>
                </a:solidFill>
                <a:latin typeface="Calibri" panose="020F0502020204030204" pitchFamily="34" charset="0"/>
                <a:cs typeface="Calibri" panose="020F0502020204030204" pitchFamily="34" charset="0"/>
              </a:rPr>
              <a:t>Lecture Review</a:t>
            </a:r>
            <a:endParaRPr lang="zh-CN" altLang="en-US"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631156" y="1690688"/>
            <a:ext cx="8929687" cy="5500688"/>
          </a:xfrm>
        </p:spPr>
        <p:txBody>
          <a:bodyPr/>
          <a:lstStyle/>
          <a:p>
            <a:pPr algn="l"/>
            <a:r>
              <a:rPr lang="en-US" altLang="zh-CN" sz="3200" dirty="0">
                <a:latin typeface="Calibri" panose="020F0502020204030204" pitchFamily="34" charset="0"/>
                <a:cs typeface="Calibri" panose="020F0502020204030204" pitchFamily="34" charset="0"/>
              </a:rPr>
              <a:t>What is the Computer Network?</a:t>
            </a:r>
          </a:p>
          <a:p>
            <a:pPr marL="457200" lvl="1" indent="0">
              <a:buNone/>
            </a:pPr>
            <a:r>
              <a:rPr lang="en-US" altLang="zh-CN" dirty="0">
                <a:latin typeface="Calibri" panose="020F0502020204030204" pitchFamily="34" charset="0"/>
                <a:ea typeface="宋体" pitchFamily="2" charset="-122"/>
                <a:cs typeface="Calibri" panose="020F0502020204030204" pitchFamily="34" charset="0"/>
              </a:rPr>
              <a:t>A collection of autonomous computers  interconnected by a single technology.(</a:t>
            </a:r>
            <a:r>
              <a:rPr lang="zh-CN" altLang="en-US" dirty="0">
                <a:latin typeface="Calibri" panose="020F0502020204030204" pitchFamily="34" charset="0"/>
                <a:ea typeface="宋体" pitchFamily="2" charset="-122"/>
                <a:cs typeface="Calibri" panose="020F0502020204030204" pitchFamily="34" charset="0"/>
              </a:rPr>
              <a:t>一些互相连接的、自治的计算机的集合）</a:t>
            </a:r>
            <a:endParaRPr lang="en-US" altLang="zh-CN" dirty="0">
              <a:latin typeface="Calibri" panose="020F0502020204030204" pitchFamily="34" charset="0"/>
              <a:ea typeface="宋体" pitchFamily="2" charset="-122"/>
              <a:cs typeface="Calibri" panose="020F0502020204030204" pitchFamily="34" charset="0"/>
            </a:endParaRPr>
          </a:p>
          <a:p>
            <a:pPr marL="457200" lvl="1" indent="0">
              <a:buNone/>
            </a:pPr>
            <a:endParaRPr lang="en-US" altLang="zh-CN" dirty="0">
              <a:latin typeface="Calibri" panose="020F0502020204030204" pitchFamily="34" charset="0"/>
              <a:ea typeface="宋体" pitchFamily="2" charset="-122"/>
              <a:cs typeface="Calibri" panose="020F0502020204030204" pitchFamily="34" charset="0"/>
            </a:endParaRPr>
          </a:p>
          <a:p>
            <a:pPr algn="l"/>
            <a:r>
              <a:rPr lang="en-US" altLang="zh-CN" sz="3200" dirty="0">
                <a:latin typeface="Calibri" panose="020F0502020204030204" pitchFamily="34" charset="0"/>
                <a:cs typeface="Calibri" panose="020F0502020204030204" pitchFamily="34" charset="0"/>
              </a:rPr>
              <a:t>Two properties of Mobile Network Users</a:t>
            </a:r>
          </a:p>
          <a:p>
            <a:pPr marL="457200" lvl="1" indent="0">
              <a:buNone/>
            </a:pPr>
            <a:r>
              <a:rPr lang="en-US" altLang="zh-CN" dirty="0">
                <a:latin typeface="Calibri" panose="020F0502020204030204" pitchFamily="34" charset="0"/>
                <a:ea typeface="宋体" pitchFamily="2" charset="-122"/>
                <a:cs typeface="Calibri" panose="020F0502020204030204" pitchFamily="34" charset="0"/>
              </a:rPr>
              <a:t>1</a:t>
            </a:r>
            <a:r>
              <a:rPr lang="zh-CN" altLang="en-US" dirty="0">
                <a:latin typeface="Calibri" panose="020F0502020204030204" pitchFamily="34" charset="0"/>
                <a:ea typeface="宋体" pitchFamily="2" charset="-122"/>
                <a:cs typeface="Calibri" panose="020F0502020204030204" pitchFamily="34" charset="0"/>
              </a:rPr>
              <a:t>）</a:t>
            </a:r>
            <a:r>
              <a:rPr lang="en-US" altLang="zh-CN" dirty="0">
                <a:latin typeface="Calibri" panose="020F0502020204030204" pitchFamily="34" charset="0"/>
                <a:ea typeface="宋体" pitchFamily="2" charset="-122"/>
                <a:cs typeface="Calibri" panose="020F0502020204030204" pitchFamily="34" charset="0"/>
              </a:rPr>
              <a:t> User mobility, 2</a:t>
            </a:r>
            <a:r>
              <a:rPr lang="zh-CN" altLang="en-US" dirty="0">
                <a:latin typeface="Calibri" panose="020F0502020204030204" pitchFamily="34" charset="0"/>
                <a:ea typeface="宋体" pitchFamily="2" charset="-122"/>
                <a:cs typeface="Calibri" panose="020F0502020204030204" pitchFamily="34" charset="0"/>
              </a:rPr>
              <a:t>）</a:t>
            </a:r>
            <a:r>
              <a:rPr lang="en-US" altLang="zh-CN" dirty="0">
                <a:latin typeface="Calibri" panose="020F0502020204030204" pitchFamily="34" charset="0"/>
                <a:ea typeface="宋体" pitchFamily="2" charset="-122"/>
                <a:cs typeface="Calibri" panose="020F0502020204030204" pitchFamily="34" charset="0"/>
              </a:rPr>
              <a:t> Device portability</a:t>
            </a:r>
          </a:p>
          <a:p>
            <a:pPr marL="457200" lvl="1" indent="0">
              <a:buNone/>
            </a:pPr>
            <a:endParaRPr lang="en-US" altLang="zh-CN" dirty="0">
              <a:ea typeface="宋体" pitchFamily="2" charset="-122"/>
            </a:endParaRPr>
          </a:p>
        </p:txBody>
      </p:sp>
      <p:pic>
        <p:nvPicPr>
          <p:cNvPr id="2355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3850" y="100013"/>
            <a:ext cx="10287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524000" y="2445026"/>
            <a:ext cx="9144000" cy="1143000"/>
          </a:xfrm>
        </p:spPr>
        <p:txBody>
          <a:bodyPr/>
          <a:lstStyle/>
          <a:p>
            <a:pPr algn="ctr"/>
            <a:r>
              <a:rPr lang="en-US" altLang="zh-CN" dirty="0">
                <a:solidFill>
                  <a:srgbClr val="FF0000"/>
                </a:solidFill>
              </a:rPr>
              <a:t>Network Hardware</a:t>
            </a:r>
          </a:p>
        </p:txBody>
      </p:sp>
    </p:spTree>
    <p:extLst>
      <p:ext uri="{BB962C8B-B14F-4D97-AF65-F5344CB8AC3E}">
        <p14:creationId xmlns:p14="http://schemas.microsoft.com/office/powerpoint/2010/main" val="2123581093"/>
      </p:ext>
    </p:extLst>
  </p:cSld>
  <p:clrMapOvr>
    <a:masterClrMapping/>
  </p:clrMapOvr>
  <mc:AlternateContent xmlns:mc="http://schemas.openxmlformats.org/markup-compatibility/2006" xmlns:p14="http://schemas.microsoft.com/office/powerpoint/2010/main">
    <mc:Choice Requires="p14">
      <p:transition spd="slow" p14:dur="2000" advTm="20781"/>
    </mc:Choice>
    <mc:Fallback xmlns="">
      <p:transition spd="slow" advTm="2078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3C644A-1CB0-2346-930F-017782D330E5}"/>
              </a:ext>
            </a:extLst>
          </p:cNvPr>
          <p:cNvSpPr>
            <a:spLocks noGrp="1"/>
          </p:cNvSpPr>
          <p:nvPr>
            <p:ph type="title"/>
          </p:nvPr>
        </p:nvSpPr>
        <p:spPr/>
        <p:txBody>
          <a:bodyPr/>
          <a:lstStyle/>
          <a:p>
            <a:r>
              <a:rPr kumimoji="1" lang="en-US" altLang="zh-CN" dirty="0">
                <a:solidFill>
                  <a:srgbClr val="FF0000"/>
                </a:solidFill>
              </a:rPr>
              <a:t>Network</a:t>
            </a:r>
            <a:r>
              <a:rPr kumimoji="1" lang="zh-CN" altLang="en-US" dirty="0">
                <a:solidFill>
                  <a:srgbClr val="FF0000"/>
                </a:solidFill>
              </a:rPr>
              <a:t> </a:t>
            </a:r>
            <a:r>
              <a:rPr kumimoji="1" lang="en-US" altLang="zh-CN" dirty="0">
                <a:solidFill>
                  <a:srgbClr val="FF0000"/>
                </a:solidFill>
              </a:rPr>
              <a:t>Hardware</a:t>
            </a:r>
            <a:r>
              <a:rPr kumimoji="1" lang="zh-CN" altLang="en-US" dirty="0">
                <a:solidFill>
                  <a:srgbClr val="FF0000"/>
                </a:solidFill>
              </a:rPr>
              <a:t> </a:t>
            </a:r>
            <a:r>
              <a:rPr kumimoji="1" lang="en-US" altLang="zh-CN" dirty="0">
                <a:solidFill>
                  <a:srgbClr val="FF0000"/>
                </a:solidFill>
              </a:rPr>
              <a:t>Outline</a:t>
            </a:r>
            <a:endParaRPr kumimoji="1" lang="zh-CN" altLang="en-US" dirty="0">
              <a:solidFill>
                <a:srgbClr val="FF0000"/>
              </a:solidFill>
            </a:endParaRPr>
          </a:p>
        </p:txBody>
      </p:sp>
      <p:sp>
        <p:nvSpPr>
          <p:cNvPr id="3" name="内容占位符 2">
            <a:extLst>
              <a:ext uri="{FF2B5EF4-FFF2-40B4-BE49-F238E27FC236}">
                <a16:creationId xmlns:a16="http://schemas.microsoft.com/office/drawing/2014/main" id="{0EED3A97-11DD-6A45-848A-D468C052EDC2}"/>
              </a:ext>
            </a:extLst>
          </p:cNvPr>
          <p:cNvSpPr>
            <a:spLocks noGrp="1"/>
          </p:cNvSpPr>
          <p:nvPr>
            <p:ph idx="1"/>
          </p:nvPr>
        </p:nvSpPr>
        <p:spPr/>
        <p:txBody>
          <a:bodyPr>
            <a:normAutofit lnSpcReduction="10000"/>
          </a:bodyPr>
          <a:lstStyle/>
          <a:p>
            <a:r>
              <a:rPr lang="zh-CN" altLang="en-US" dirty="0"/>
              <a:t>本节从网络硬件角度关注计算机网络的设计。</a:t>
            </a:r>
            <a:endParaRPr lang="en-US" altLang="zh-CN" dirty="0"/>
          </a:p>
          <a:p>
            <a:r>
              <a:rPr lang="zh-CN" altLang="en-US" dirty="0"/>
              <a:t>网络分类：包括当前能够使用的组网技术、网络的规模、组网的目的等都与分类有关。</a:t>
            </a:r>
            <a:endParaRPr lang="en-US" altLang="zh-CN" dirty="0"/>
          </a:p>
          <a:p>
            <a:r>
              <a:rPr lang="zh-CN" altLang="en-US" dirty="0"/>
              <a:t>每种类别的技术解决的主要问题不同，实现的技术路线、技术手段也不同。</a:t>
            </a:r>
            <a:endParaRPr lang="en-US" altLang="zh-CN" dirty="0"/>
          </a:p>
          <a:p>
            <a:r>
              <a:rPr lang="zh-CN" altLang="en-US" dirty="0"/>
              <a:t>一种技术不可能适用于所有情况，在有些情况下是好的选择，在另外一些情况下可能不好。所谓好的选择，指组网代价较低、支撑软件较为简单、维护升级方便、网络性能较好等。</a:t>
            </a:r>
            <a:endParaRPr lang="en-US" altLang="zh-CN" dirty="0"/>
          </a:p>
          <a:p>
            <a:r>
              <a:rPr lang="zh-CN" altLang="en-US" dirty="0"/>
              <a:t>只有根据当前情况，按照网络的类别，选择合适的技术。</a:t>
            </a:r>
            <a:endParaRPr lang="en-US" altLang="zh-CN" dirty="0"/>
          </a:p>
          <a:p>
            <a:r>
              <a:rPr lang="zh-CN" altLang="en-US" dirty="0"/>
              <a:t>常见的分类方法：</a:t>
            </a:r>
            <a:r>
              <a:rPr lang="zh-CN" altLang="en-US" dirty="0">
                <a:solidFill>
                  <a:schemeClr val="tx2"/>
                </a:solidFill>
              </a:rPr>
              <a:t>传输技术，网络尺度，介质类型</a:t>
            </a:r>
            <a:r>
              <a:rPr lang="zh-CN" altLang="en-US" dirty="0"/>
              <a:t>等。</a:t>
            </a:r>
            <a:endParaRPr lang="en-US" altLang="zh-CN" dirty="0"/>
          </a:p>
          <a:p>
            <a:endParaRPr kumimoji="1" lang="zh-CN" altLang="en-US" dirty="0"/>
          </a:p>
        </p:txBody>
      </p:sp>
    </p:spTree>
    <p:extLst>
      <p:ext uri="{BB962C8B-B14F-4D97-AF65-F5344CB8AC3E}">
        <p14:creationId xmlns:p14="http://schemas.microsoft.com/office/powerpoint/2010/main" val="2453319685"/>
      </p:ext>
    </p:extLst>
  </p:cSld>
  <p:clrMapOvr>
    <a:masterClrMapping/>
  </p:clrMapOvr>
  <mc:AlternateContent xmlns:mc="http://schemas.openxmlformats.org/markup-compatibility/2006" xmlns:p14="http://schemas.microsoft.com/office/powerpoint/2010/main">
    <mc:Choice Requires="p14">
      <p:transition spd="slow" p14:dur="2000" advTm="179674"/>
    </mc:Choice>
    <mc:Fallback xmlns="">
      <p:transition spd="slow" advTm="17967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CC50BBF2-C799-1D42-AC16-094546853D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E40A9095-B2CA-4A4C-AB89-925A14DA4769}" type="slidenum">
              <a:rPr lang="zh-CN" altLang="en-US" sz="1600"/>
              <a:pPr>
                <a:spcBef>
                  <a:spcPct val="0"/>
                </a:spcBef>
                <a:buClrTx/>
                <a:buFontTx/>
                <a:buNone/>
              </a:pPr>
              <a:t>25</a:t>
            </a:fld>
            <a:endParaRPr lang="en-US" altLang="zh-CN" sz="1600"/>
          </a:p>
        </p:txBody>
      </p:sp>
      <p:sp>
        <p:nvSpPr>
          <p:cNvPr id="32771" name="Rectangle 2">
            <a:extLst>
              <a:ext uri="{FF2B5EF4-FFF2-40B4-BE49-F238E27FC236}">
                <a16:creationId xmlns:a16="http://schemas.microsoft.com/office/drawing/2014/main" id="{6DA5477F-B876-394C-A3C8-889CDB468611}"/>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Transmission Technologies</a:t>
            </a:r>
          </a:p>
        </p:txBody>
      </p:sp>
      <p:sp>
        <p:nvSpPr>
          <p:cNvPr id="32772" name="Rectangle 3">
            <a:extLst>
              <a:ext uri="{FF2B5EF4-FFF2-40B4-BE49-F238E27FC236}">
                <a16:creationId xmlns:a16="http://schemas.microsoft.com/office/drawing/2014/main" id="{8D652D13-476A-E741-A14A-B0146FBFD7AA}"/>
              </a:ext>
            </a:extLst>
          </p:cNvPr>
          <p:cNvSpPr>
            <a:spLocks noGrp="1" noRot="1" noChangeArrowheads="1"/>
          </p:cNvSpPr>
          <p:nvPr>
            <p:ph type="body" idx="1"/>
          </p:nvPr>
        </p:nvSpPr>
        <p:spPr>
          <a:xfrm>
            <a:off x="1981200" y="1341439"/>
            <a:ext cx="8305800" cy="1050925"/>
          </a:xfrm>
        </p:spPr>
        <p:txBody>
          <a:bodyPr>
            <a:normAutofit fontScale="92500"/>
          </a:bodyPr>
          <a:lstStyle/>
          <a:p>
            <a:r>
              <a:rPr lang="zh-CN" altLang="en-US" dirty="0"/>
              <a:t>常见的传输技术</a:t>
            </a:r>
            <a:r>
              <a:rPr lang="en-US" altLang="zh-CN" dirty="0"/>
              <a:t>(</a:t>
            </a:r>
            <a:r>
              <a:rPr lang="zh-CN" altLang="en-US" dirty="0"/>
              <a:t>链路</a:t>
            </a:r>
            <a:r>
              <a:rPr lang="en-US" altLang="zh-CN" dirty="0"/>
              <a:t>)</a:t>
            </a:r>
            <a:r>
              <a:rPr lang="zh-CN" altLang="en-US" dirty="0"/>
              <a:t>有两种，广播式链路（</a:t>
            </a:r>
            <a:r>
              <a:rPr lang="en-US" altLang="zh-CN" dirty="0" err="1"/>
              <a:t>Broardcast</a:t>
            </a:r>
            <a:r>
              <a:rPr lang="en-US" altLang="zh-CN" dirty="0"/>
              <a:t> Links)</a:t>
            </a:r>
            <a:r>
              <a:rPr lang="zh-CN" altLang="en-US" dirty="0"/>
              <a:t>和点到点链路</a:t>
            </a:r>
            <a:r>
              <a:rPr lang="en-US" altLang="zh-CN" dirty="0"/>
              <a:t>(Point-to-Point Links)</a:t>
            </a:r>
            <a:r>
              <a:rPr lang="zh-CN" altLang="en-US" dirty="0"/>
              <a:t>。</a:t>
            </a:r>
            <a:endParaRPr lang="en-US" altLang="zh-CN" dirty="0"/>
          </a:p>
        </p:txBody>
      </p:sp>
      <p:sp>
        <p:nvSpPr>
          <p:cNvPr id="32773" name="Text Box 4">
            <a:extLst>
              <a:ext uri="{FF2B5EF4-FFF2-40B4-BE49-F238E27FC236}">
                <a16:creationId xmlns:a16="http://schemas.microsoft.com/office/drawing/2014/main" id="{67B2AFCB-B7DD-C647-873A-C4DB2635B562}"/>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8" name="Rectangle 3">
            <a:extLst>
              <a:ext uri="{FF2B5EF4-FFF2-40B4-BE49-F238E27FC236}">
                <a16:creationId xmlns:a16="http://schemas.microsoft.com/office/drawing/2014/main" id="{A4F17DF7-FAEC-6D4F-8869-A11CCF5B7624}"/>
              </a:ext>
            </a:extLst>
          </p:cNvPr>
          <p:cNvSpPr txBox="1">
            <a:spLocks noRot="1" noChangeArrowheads="1"/>
          </p:cNvSpPr>
          <p:nvPr/>
        </p:nvSpPr>
        <p:spPr bwMode="auto">
          <a:xfrm>
            <a:off x="2208213" y="6289675"/>
            <a:ext cx="5975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indent="0" eaLnBrk="1" hangingPunct="1">
              <a:lnSpc>
                <a:spcPct val="80000"/>
              </a:lnSpc>
              <a:buNone/>
              <a:defRPr/>
            </a:pPr>
            <a:r>
              <a:rPr lang="en-US" altLang="zh-CN" sz="1600" dirty="0"/>
              <a:t>                            Two broadcast networks</a:t>
            </a:r>
            <a:r>
              <a:rPr lang="zh-CN" altLang="en-US" sz="1600" dirty="0"/>
              <a:t>：</a:t>
            </a:r>
            <a:r>
              <a:rPr lang="en-US" altLang="zh-CN" sz="1600" dirty="0"/>
              <a:t>(a) Bus      (b) Ring</a:t>
            </a:r>
          </a:p>
          <a:p>
            <a:pPr>
              <a:defRPr/>
            </a:pPr>
            <a:endParaRPr lang="en-US" altLang="zh-CN" sz="2800" kern="0" dirty="0"/>
          </a:p>
        </p:txBody>
      </p:sp>
      <p:sp>
        <p:nvSpPr>
          <p:cNvPr id="10" name="Rectangle 3">
            <a:extLst>
              <a:ext uri="{FF2B5EF4-FFF2-40B4-BE49-F238E27FC236}">
                <a16:creationId xmlns:a16="http://schemas.microsoft.com/office/drawing/2014/main" id="{119A1179-28DF-184E-8149-BD3D5E6D1F85}"/>
              </a:ext>
            </a:extLst>
          </p:cNvPr>
          <p:cNvSpPr txBox="1">
            <a:spLocks noRot="1" noChangeArrowheads="1"/>
          </p:cNvSpPr>
          <p:nvPr/>
        </p:nvSpPr>
        <p:spPr bwMode="auto">
          <a:xfrm>
            <a:off x="1981200" y="2346326"/>
            <a:ext cx="83058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广播式链路（</a:t>
            </a:r>
            <a:r>
              <a:rPr lang="en-US" altLang="zh-CN" sz="2800"/>
              <a:t>Broardcast Links)</a:t>
            </a:r>
            <a:r>
              <a:rPr lang="zh-CN" altLang="en-US" sz="2800"/>
              <a:t>中，通信信道被网络上所有机器所共享。</a:t>
            </a:r>
            <a:endParaRPr lang="en-US" altLang="zh-CN" sz="2800"/>
          </a:p>
        </p:txBody>
      </p:sp>
      <p:pic>
        <p:nvPicPr>
          <p:cNvPr id="32776" name="Picture 4" descr="1-07">
            <a:extLst>
              <a:ext uri="{FF2B5EF4-FFF2-40B4-BE49-F238E27FC236}">
                <a16:creationId xmlns:a16="http://schemas.microsoft.com/office/drawing/2014/main" id="{6E76A5A2-14E9-0A4D-852C-532290180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3500439"/>
            <a:ext cx="6686550"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29802">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1283145A-D335-D645-8218-CF9A6714BA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4997039A-100E-514E-89C9-211AAD52676F}" type="slidenum">
              <a:rPr lang="zh-CN" altLang="en-US" sz="1600"/>
              <a:pPr>
                <a:spcBef>
                  <a:spcPct val="0"/>
                </a:spcBef>
                <a:buClrTx/>
                <a:buFontTx/>
                <a:buNone/>
              </a:pPr>
              <a:t>26</a:t>
            </a:fld>
            <a:endParaRPr lang="en-US" altLang="zh-CN" sz="1600"/>
          </a:p>
        </p:txBody>
      </p:sp>
      <p:sp>
        <p:nvSpPr>
          <p:cNvPr id="33795" name="Rectangle 2">
            <a:extLst>
              <a:ext uri="{FF2B5EF4-FFF2-40B4-BE49-F238E27FC236}">
                <a16:creationId xmlns:a16="http://schemas.microsoft.com/office/drawing/2014/main" id="{86A8FB6A-6C00-9E42-8F8B-AEC259B44E86}"/>
              </a:ext>
            </a:extLst>
          </p:cNvPr>
          <p:cNvSpPr>
            <a:spLocks noGrp="1" noRot="1" noChangeArrowheads="1"/>
          </p:cNvSpPr>
          <p:nvPr>
            <p:ph type="title"/>
          </p:nvPr>
        </p:nvSpPr>
        <p:spPr>
          <a:xfrm>
            <a:off x="1822450" y="228601"/>
            <a:ext cx="8540750" cy="1039813"/>
          </a:xfrm>
        </p:spPr>
        <p:txBody>
          <a:bodyPr>
            <a:normAutofit fontScale="90000"/>
          </a:bodyPr>
          <a:lstStyle/>
          <a:p>
            <a:pPr eaLnBrk="1" hangingPunct="1"/>
            <a:r>
              <a:rPr lang="en-US" altLang="zh-CN" dirty="0">
                <a:solidFill>
                  <a:srgbClr val="FF0000"/>
                </a:solidFill>
              </a:rPr>
              <a:t>Transmission Technologies</a:t>
            </a:r>
            <a:r>
              <a:rPr lang="zh-CN" altLang="en-US" dirty="0">
                <a:solidFill>
                  <a:srgbClr val="FF0000"/>
                </a:solidFill>
              </a:rPr>
              <a:t> </a:t>
            </a:r>
            <a:r>
              <a:rPr lang="en-US" altLang="zh-CN" dirty="0">
                <a:solidFill>
                  <a:srgbClr val="FF0000"/>
                </a:solidFill>
              </a:rPr>
              <a:t>(Broadcast)</a:t>
            </a:r>
          </a:p>
        </p:txBody>
      </p:sp>
      <p:sp>
        <p:nvSpPr>
          <p:cNvPr id="33796" name="Rectangle 3">
            <a:extLst>
              <a:ext uri="{FF2B5EF4-FFF2-40B4-BE49-F238E27FC236}">
                <a16:creationId xmlns:a16="http://schemas.microsoft.com/office/drawing/2014/main" id="{B1A15663-3856-5940-83C3-BFE925E08093}"/>
              </a:ext>
            </a:extLst>
          </p:cNvPr>
          <p:cNvSpPr>
            <a:spLocks noGrp="1" noRot="1" noChangeArrowheads="1"/>
          </p:cNvSpPr>
          <p:nvPr>
            <p:ph type="body" idx="1"/>
          </p:nvPr>
        </p:nvSpPr>
        <p:spPr>
          <a:xfrm>
            <a:off x="1981200" y="1341438"/>
            <a:ext cx="8305800" cy="1765300"/>
          </a:xfrm>
        </p:spPr>
        <p:txBody>
          <a:bodyPr/>
          <a:lstStyle/>
          <a:p>
            <a:r>
              <a:rPr lang="zh-CN" altLang="en-US"/>
              <a:t>一台机器发送的信息，会沿着通信信道传播，到达网络上其它机器（无线信号可能不能到达所有机器，带来了新的复杂性）。总线网络使用硬件实现，环网络使用硬件</a:t>
            </a:r>
            <a:r>
              <a:rPr lang="en-US" altLang="zh-CN"/>
              <a:t>+</a:t>
            </a:r>
            <a:r>
              <a:rPr lang="zh-CN" altLang="en-US"/>
              <a:t>软件（桥功能）实现。</a:t>
            </a:r>
            <a:endParaRPr lang="en-US" altLang="zh-CN"/>
          </a:p>
        </p:txBody>
      </p:sp>
      <p:sp>
        <p:nvSpPr>
          <p:cNvPr id="33797" name="Text Box 4">
            <a:extLst>
              <a:ext uri="{FF2B5EF4-FFF2-40B4-BE49-F238E27FC236}">
                <a16:creationId xmlns:a16="http://schemas.microsoft.com/office/drawing/2014/main" id="{C0619957-A6CC-7847-AD1C-72215203FE55}"/>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8" name="Rectangle 3">
            <a:extLst>
              <a:ext uri="{FF2B5EF4-FFF2-40B4-BE49-F238E27FC236}">
                <a16:creationId xmlns:a16="http://schemas.microsoft.com/office/drawing/2014/main" id="{9C62B3D2-A447-7F4D-957A-6CD0603C4C62}"/>
              </a:ext>
            </a:extLst>
          </p:cNvPr>
          <p:cNvSpPr txBox="1">
            <a:spLocks noRot="1" noChangeArrowheads="1"/>
          </p:cNvSpPr>
          <p:nvPr/>
        </p:nvSpPr>
        <p:spPr bwMode="auto">
          <a:xfrm>
            <a:off x="2097089" y="5707064"/>
            <a:ext cx="80740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a:defRPr/>
            </a:pPr>
            <a:endParaRPr lang="en-US" altLang="zh-CN" sz="2800" kern="0" dirty="0"/>
          </a:p>
        </p:txBody>
      </p:sp>
      <p:pic>
        <p:nvPicPr>
          <p:cNvPr id="33799" name="Picture 4" descr="1-07">
            <a:extLst>
              <a:ext uri="{FF2B5EF4-FFF2-40B4-BE49-F238E27FC236}">
                <a16:creationId xmlns:a16="http://schemas.microsoft.com/office/drawing/2014/main" id="{5951D535-2627-7542-AA89-63D1E75AE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714" y="3294064"/>
            <a:ext cx="7254875" cy="276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下箭头 3">
            <a:extLst>
              <a:ext uri="{FF2B5EF4-FFF2-40B4-BE49-F238E27FC236}">
                <a16:creationId xmlns:a16="http://schemas.microsoft.com/office/drawing/2014/main" id="{4A8319D6-076E-934E-B1A7-A834C8C267A3}"/>
              </a:ext>
            </a:extLst>
          </p:cNvPr>
          <p:cNvSpPr>
            <a:spLocks noChangeArrowheads="1"/>
          </p:cNvSpPr>
          <p:nvPr/>
        </p:nvSpPr>
        <p:spPr bwMode="auto">
          <a:xfrm>
            <a:off x="4440238" y="3787776"/>
            <a:ext cx="215900" cy="576263"/>
          </a:xfrm>
          <a:prstGeom prst="downArrow">
            <a:avLst>
              <a:gd name="adj1" fmla="val 50000"/>
              <a:gd name="adj2" fmla="val 50046"/>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endParaRPr lang="zh-CN" altLang="en-US" sz="2400"/>
          </a:p>
        </p:txBody>
      </p:sp>
      <p:sp>
        <p:nvSpPr>
          <p:cNvPr id="2" name="左箭头 1">
            <a:extLst>
              <a:ext uri="{FF2B5EF4-FFF2-40B4-BE49-F238E27FC236}">
                <a16:creationId xmlns:a16="http://schemas.microsoft.com/office/drawing/2014/main" id="{48BD2693-A908-384C-921A-85DC18416918}"/>
              </a:ext>
            </a:extLst>
          </p:cNvPr>
          <p:cNvSpPr>
            <a:spLocks noChangeArrowheads="1"/>
          </p:cNvSpPr>
          <p:nvPr/>
        </p:nvSpPr>
        <p:spPr bwMode="auto">
          <a:xfrm>
            <a:off x="3756026" y="4919663"/>
            <a:ext cx="792163" cy="215900"/>
          </a:xfrm>
          <a:prstGeom prst="leftArrow">
            <a:avLst>
              <a:gd name="adj1" fmla="val 50000"/>
              <a:gd name="adj2" fmla="val 50009"/>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endParaRPr lang="zh-CN" altLang="en-US" sz="2400"/>
          </a:p>
        </p:txBody>
      </p:sp>
      <p:sp>
        <p:nvSpPr>
          <p:cNvPr id="3" name="右箭头 2">
            <a:extLst>
              <a:ext uri="{FF2B5EF4-FFF2-40B4-BE49-F238E27FC236}">
                <a16:creationId xmlns:a16="http://schemas.microsoft.com/office/drawing/2014/main" id="{A0DB87D9-DAA1-BB42-BAA2-52CDC95CFFB9}"/>
              </a:ext>
            </a:extLst>
          </p:cNvPr>
          <p:cNvSpPr>
            <a:spLocks noChangeArrowheads="1"/>
          </p:cNvSpPr>
          <p:nvPr/>
        </p:nvSpPr>
        <p:spPr bwMode="auto">
          <a:xfrm>
            <a:off x="4548189" y="4919663"/>
            <a:ext cx="827087" cy="215900"/>
          </a:xfrm>
          <a:prstGeom prst="rightArrow">
            <a:avLst>
              <a:gd name="adj1" fmla="val 50000"/>
              <a:gd name="adj2" fmla="val 49997"/>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endParaRPr lang="zh-CN" altLang="en-US" sz="2400"/>
          </a:p>
        </p:txBody>
      </p:sp>
      <p:sp>
        <p:nvSpPr>
          <p:cNvPr id="5" name="椭圆 4">
            <a:extLst>
              <a:ext uri="{FF2B5EF4-FFF2-40B4-BE49-F238E27FC236}">
                <a16:creationId xmlns:a16="http://schemas.microsoft.com/office/drawing/2014/main" id="{5BF6D19D-E3B6-EA4D-967B-DB2696C1A9BA}"/>
              </a:ext>
            </a:extLst>
          </p:cNvPr>
          <p:cNvSpPr>
            <a:spLocks noChangeArrowheads="1"/>
          </p:cNvSpPr>
          <p:nvPr/>
        </p:nvSpPr>
        <p:spPr bwMode="auto">
          <a:xfrm>
            <a:off x="7966075" y="3336925"/>
            <a:ext cx="215900" cy="215900"/>
          </a:xfrm>
          <a:prstGeom prst="ellipse">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endParaRPr lang="zh-CN" altLang="en-US" sz="2400"/>
          </a:p>
        </p:txBody>
      </p:sp>
    </p:spTree>
    <p:custDataLst>
      <p:tags r:id="rId1"/>
    </p:custDataLst>
  </p:cSld>
  <p:clrMapOvr>
    <a:masterClrMapping/>
  </p:clrMapOvr>
  <p:transition spd="med" advTm="2904">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path" presetSubtype="0" accel="50000" decel="50000" fill="hold" grpId="0" nodeType="clickEffect">
                                  <p:stCondLst>
                                    <p:cond delay="0"/>
                                  </p:stCondLst>
                                  <p:childTnLst>
                                    <p:animMotion origin="layout" path="M 8.33333E-7 -2.96296E-6 L 0.00035 0.09514 " pathEditMode="relative" rAng="0" ptsTypes="AA">
                                      <p:cBhvr>
                                        <p:cTn id="12" dur="1000" fill="hold"/>
                                        <p:tgtEl>
                                          <p:spTgt spid="4"/>
                                        </p:tgtEl>
                                        <p:attrNameLst>
                                          <p:attrName>ppt_x</p:attrName>
                                          <p:attrName>ppt_y</p:attrName>
                                        </p:attrNameLst>
                                      </p:cBhvr>
                                      <p:rCtr x="17" y="4745"/>
                                    </p:animMotion>
                                  </p:childTnLst>
                                </p:cTn>
                              </p:par>
                            </p:childTnLst>
                          </p:cTn>
                        </p:par>
                        <p:par>
                          <p:cTn id="13" fill="hold" nodeType="afterGroup">
                            <p:stCondLst>
                              <p:cond delay="1000"/>
                            </p:stCondLst>
                            <p:childTnLst>
                              <p:par>
                                <p:cTn id="14" presetID="10" presetClass="exit" presetSubtype="0" fill="hold" grpId="1" nodeType="afterEffect">
                                  <p:stCondLst>
                                    <p:cond delay="0"/>
                                  </p:stCondLst>
                                  <p:childTnLst>
                                    <p:animEffect transition="out" filter="fade">
                                      <p:cBhvr>
                                        <p:cTn id="15" dur="10"/>
                                        <p:tgtEl>
                                          <p:spTgt spid="4"/>
                                        </p:tgtEl>
                                      </p:cBhvr>
                                    </p:animEffect>
                                    <p:set>
                                      <p:cBhvr>
                                        <p:cTn id="16" dur="1" fill="hold">
                                          <p:stCondLst>
                                            <p:cond delay="9"/>
                                          </p:stCondLst>
                                        </p:cTn>
                                        <p:tgtEl>
                                          <p:spTgt spid="4"/>
                                        </p:tgtEl>
                                        <p:attrNameLst>
                                          <p:attrName>style.visibility</p:attrName>
                                        </p:attrNameLst>
                                      </p:cBhvr>
                                      <p:to>
                                        <p:strVal val="hidden"/>
                                      </p:to>
                                    </p:set>
                                  </p:childTnLst>
                                </p:cTn>
                              </p:par>
                            </p:childTnLst>
                          </p:cTn>
                        </p:par>
                        <p:par>
                          <p:cTn id="17" fill="hold" nodeType="afterGroup">
                            <p:stCondLst>
                              <p:cond delay="1010"/>
                            </p:stCondLst>
                            <p:childTnLst>
                              <p:par>
                                <p:cTn id="18" presetID="22" presetClass="entr" presetSubtype="2"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par>
                                <p:cTn id="21" presetID="2" presetClass="exit" presetSubtype="8" fill="hold" grpId="1" nodeType="withEffect">
                                  <p:stCondLst>
                                    <p:cond delay="0"/>
                                  </p:stCondLst>
                                  <p:childTnLst>
                                    <p:anim calcmode="lin" valueType="num">
                                      <p:cBhvr additive="base">
                                        <p:cTn id="22" dur="750"/>
                                        <p:tgtEl>
                                          <p:spTgt spid="2"/>
                                        </p:tgtEl>
                                        <p:attrNameLst>
                                          <p:attrName>ppt_x</p:attrName>
                                        </p:attrNameLst>
                                      </p:cBhvr>
                                      <p:tavLst>
                                        <p:tav tm="0">
                                          <p:val>
                                            <p:strVal val="ppt_x"/>
                                          </p:val>
                                        </p:tav>
                                        <p:tav tm="100000">
                                          <p:val>
                                            <p:strVal val="0-ppt_w/2"/>
                                          </p:val>
                                        </p:tav>
                                      </p:tavLst>
                                    </p:anim>
                                    <p:anim calcmode="lin" valueType="num">
                                      <p:cBhvr additive="base">
                                        <p:cTn id="23" dur="750"/>
                                        <p:tgtEl>
                                          <p:spTgt spid="2"/>
                                        </p:tgtEl>
                                        <p:attrNameLst>
                                          <p:attrName>ppt_y</p:attrName>
                                        </p:attrNameLst>
                                      </p:cBhvr>
                                      <p:tavLst>
                                        <p:tav tm="0">
                                          <p:val>
                                            <p:strVal val="ppt_y"/>
                                          </p:val>
                                        </p:tav>
                                        <p:tav tm="100000">
                                          <p:val>
                                            <p:strVal val="ppt_y"/>
                                          </p:val>
                                        </p:tav>
                                      </p:tavLst>
                                    </p:anim>
                                    <p:set>
                                      <p:cBhvr>
                                        <p:cTn id="24" dur="1" fill="hold">
                                          <p:stCondLst>
                                            <p:cond delay="749"/>
                                          </p:stCondLst>
                                        </p:cTn>
                                        <p:tgtEl>
                                          <p:spTgt spid="2"/>
                                        </p:tgtEl>
                                        <p:attrNameLst>
                                          <p:attrName>style.visibility</p:attrName>
                                        </p:attrNameLst>
                                      </p:cBhvr>
                                      <p:to>
                                        <p:strVal val="hidden"/>
                                      </p:to>
                                    </p:set>
                                  </p:childTnLst>
                                </p:cTn>
                              </p:par>
                              <p:par>
                                <p:cTn id="25" presetID="2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par>
                                <p:cTn id="28" presetID="2" presetClass="exit" presetSubtype="2" fill="hold" grpId="1" nodeType="withEffect">
                                  <p:stCondLst>
                                    <p:cond delay="0"/>
                                  </p:stCondLst>
                                  <p:childTnLst>
                                    <p:anim calcmode="lin" valueType="num">
                                      <p:cBhvr additive="base">
                                        <p:cTn id="29" dur="1500"/>
                                        <p:tgtEl>
                                          <p:spTgt spid="3"/>
                                        </p:tgtEl>
                                        <p:attrNameLst>
                                          <p:attrName>ppt_x</p:attrName>
                                        </p:attrNameLst>
                                      </p:cBhvr>
                                      <p:tavLst>
                                        <p:tav tm="0">
                                          <p:val>
                                            <p:strVal val="ppt_x"/>
                                          </p:val>
                                        </p:tav>
                                        <p:tav tm="100000">
                                          <p:val>
                                            <p:strVal val="1+ppt_w/2"/>
                                          </p:val>
                                        </p:tav>
                                      </p:tavLst>
                                    </p:anim>
                                    <p:anim calcmode="lin" valueType="num">
                                      <p:cBhvr additive="base">
                                        <p:cTn id="30" dur="1500"/>
                                        <p:tgtEl>
                                          <p:spTgt spid="3"/>
                                        </p:tgtEl>
                                        <p:attrNameLst>
                                          <p:attrName>ppt_y</p:attrName>
                                        </p:attrNameLst>
                                      </p:cBhvr>
                                      <p:tavLst>
                                        <p:tav tm="0">
                                          <p:val>
                                            <p:strVal val="ppt_y"/>
                                          </p:val>
                                        </p:tav>
                                        <p:tav tm="100000">
                                          <p:val>
                                            <p:strVal val="ppt_y"/>
                                          </p:val>
                                        </p:tav>
                                      </p:tavLst>
                                    </p:anim>
                                    <p:set>
                                      <p:cBhvr>
                                        <p:cTn id="31" dur="1" fill="hold">
                                          <p:stCondLst>
                                            <p:cond delay="1499"/>
                                          </p:stCondLst>
                                        </p:cTn>
                                        <p:tgtEl>
                                          <p:spTgt spid="3"/>
                                        </p:tgtEl>
                                        <p:attrNameLst>
                                          <p:attrName>style.visibility</p:attrName>
                                        </p:attrNameLst>
                                      </p:cBhvr>
                                      <p:to>
                                        <p:strVal val="hidden"/>
                                      </p:to>
                                    </p:set>
                                  </p:childTnLst>
                                </p:cTn>
                              </p:par>
                              <p:par>
                                <p:cTn id="32" presetID="10" presetClass="exit" presetSubtype="0" fill="hold" grpId="2" nodeType="withEffect">
                                  <p:stCondLst>
                                    <p:cond delay="500"/>
                                  </p:stCondLst>
                                  <p:childTnLst>
                                    <p:animEffect transition="out" filter="fade">
                                      <p:cBhvr>
                                        <p:cTn id="33" dur="10"/>
                                        <p:tgtEl>
                                          <p:spTgt spid="3"/>
                                        </p:tgtEl>
                                      </p:cBhvr>
                                    </p:animEffect>
                                    <p:set>
                                      <p:cBhvr>
                                        <p:cTn id="34" dur="1" fill="hold">
                                          <p:stCondLst>
                                            <p:cond delay="9"/>
                                          </p:stCondLst>
                                        </p:cTn>
                                        <p:tgtEl>
                                          <p:spTgt spid="3"/>
                                        </p:tgtEl>
                                        <p:attrNameLst>
                                          <p:attrName>style.visibility</p:attrName>
                                        </p:attrNameLst>
                                      </p:cBhvr>
                                      <p:to>
                                        <p:strVal val="hidden"/>
                                      </p:to>
                                    </p:set>
                                  </p:childTnLst>
                                </p:cTn>
                              </p:par>
                              <p:par>
                                <p:cTn id="35" presetID="10" presetClass="exit" presetSubtype="0" fill="hold" grpId="2" nodeType="withEffect">
                                  <p:stCondLst>
                                    <p:cond delay="500"/>
                                  </p:stCondLst>
                                  <p:childTnLst>
                                    <p:animEffect transition="out" filter="fade">
                                      <p:cBhvr>
                                        <p:cTn id="36" dur="10"/>
                                        <p:tgtEl>
                                          <p:spTgt spid="2"/>
                                        </p:tgtEl>
                                      </p:cBhvr>
                                    </p:animEffect>
                                    <p:set>
                                      <p:cBhvr>
                                        <p:cTn id="37" dur="1" fill="hold">
                                          <p:stCondLst>
                                            <p:cond delay="9"/>
                                          </p:stCondLst>
                                        </p:cTn>
                                        <p:tgtEl>
                                          <p:spTgt spid="2"/>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path" presetSubtype="0" accel="50000" decel="50000" fill="hold" grpId="0" nodeType="clickEffect">
                                  <p:stCondLst>
                                    <p:cond delay="0"/>
                                  </p:stCondLst>
                                  <p:childTnLst>
                                    <p:animMotion origin="layout" path="M 2.77778E-7 -4.81481E-6 C 0.05503 -4.81481E-6 0.10052 0.05834 0.10052 0.13056 C 0.10052 0.20255 0.05503 0.26158 2.77778E-7 0.26158 C -0.05556 0.26158 -0.1 0.20255 -0.1 0.13056 C -0.1 0.05834 -0.05556 -4.81481E-6 2.77778E-7 -4.81481E-6 Z " pathEditMode="relative" rAng="0" ptsTypes="AAAAA">
                                      <p:cBhvr>
                                        <p:cTn id="41" dur="2000" fill="hold"/>
                                        <p:tgtEl>
                                          <p:spTgt spid="5"/>
                                        </p:tgtEl>
                                        <p:attrNameLst>
                                          <p:attrName>ppt_x</p:attrName>
                                          <p:attrName>ppt_y</p:attrName>
                                        </p:attrNameLst>
                                      </p:cBhvr>
                                      <p:rCtr x="17" y="13079"/>
                                    </p:animMotion>
                                  </p:childTnLst>
                                </p:cTn>
                              </p:par>
                            </p:childTnLst>
                          </p:cTn>
                        </p:par>
                        <p:par>
                          <p:cTn id="42" fill="hold" nodeType="afterGroup">
                            <p:stCondLst>
                              <p:cond delay="2000"/>
                            </p:stCondLst>
                            <p:childTnLst>
                              <p:par>
                                <p:cTn id="43" presetID="10" presetClass="entr" presetSubtype="0" fill="hold" grpId="1"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animBg="1"/>
      <p:bldP spid="4" grpId="1" animBg="1"/>
      <p:bldP spid="2" grpId="0" animBg="1"/>
      <p:bldP spid="2" grpId="1" animBg="1"/>
      <p:bldP spid="2" grpId="2" animBg="1"/>
      <p:bldP spid="3" grpId="0" animBg="1"/>
      <p:bldP spid="3" grpId="1" animBg="1"/>
      <p:bldP spid="3" grpId="2" animBg="1"/>
      <p:bldP spid="5" grpId="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0E974F2C-C8E0-2C4A-B7D0-ADB9A9E08C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FA711C3E-02B1-FE4E-98A8-7AA083878407}" type="slidenum">
              <a:rPr lang="zh-CN" altLang="en-US" sz="1600"/>
              <a:pPr>
                <a:spcBef>
                  <a:spcPct val="0"/>
                </a:spcBef>
                <a:buClrTx/>
                <a:buFontTx/>
                <a:buNone/>
              </a:pPr>
              <a:t>27</a:t>
            </a:fld>
            <a:endParaRPr lang="en-US" altLang="zh-CN" sz="1600"/>
          </a:p>
        </p:txBody>
      </p:sp>
      <p:sp>
        <p:nvSpPr>
          <p:cNvPr id="34819" name="Rectangle 2">
            <a:extLst>
              <a:ext uri="{FF2B5EF4-FFF2-40B4-BE49-F238E27FC236}">
                <a16:creationId xmlns:a16="http://schemas.microsoft.com/office/drawing/2014/main" id="{C53A0794-B395-F24E-BBD5-02F827BA2AD3}"/>
              </a:ext>
            </a:extLst>
          </p:cNvPr>
          <p:cNvSpPr>
            <a:spLocks noGrp="1" noRot="1" noChangeArrowheads="1"/>
          </p:cNvSpPr>
          <p:nvPr>
            <p:ph type="title"/>
          </p:nvPr>
        </p:nvSpPr>
        <p:spPr>
          <a:xfrm>
            <a:off x="982133" y="228601"/>
            <a:ext cx="10371667" cy="1039813"/>
          </a:xfrm>
        </p:spPr>
        <p:txBody>
          <a:bodyPr>
            <a:normAutofit/>
          </a:bodyPr>
          <a:lstStyle/>
          <a:p>
            <a:pPr eaLnBrk="1" hangingPunct="1"/>
            <a:r>
              <a:rPr lang="en-US" altLang="zh-CN" dirty="0">
                <a:solidFill>
                  <a:srgbClr val="FF0000"/>
                </a:solidFill>
              </a:rPr>
              <a:t>Transmission Technologies</a:t>
            </a:r>
            <a:r>
              <a:rPr lang="zh-CN" altLang="en-US" dirty="0">
                <a:solidFill>
                  <a:srgbClr val="FF0000"/>
                </a:solidFill>
              </a:rPr>
              <a:t> </a:t>
            </a:r>
            <a:r>
              <a:rPr lang="en-US" altLang="zh-CN" dirty="0">
                <a:solidFill>
                  <a:srgbClr val="FF0000"/>
                </a:solidFill>
              </a:rPr>
              <a:t>(Point2Point)</a:t>
            </a:r>
          </a:p>
        </p:txBody>
      </p:sp>
      <p:sp>
        <p:nvSpPr>
          <p:cNvPr id="34820" name="Rectangle 3">
            <a:extLst>
              <a:ext uri="{FF2B5EF4-FFF2-40B4-BE49-F238E27FC236}">
                <a16:creationId xmlns:a16="http://schemas.microsoft.com/office/drawing/2014/main" id="{667EF7E4-29B9-6642-AF0D-469634170557}"/>
              </a:ext>
            </a:extLst>
          </p:cNvPr>
          <p:cNvSpPr>
            <a:spLocks noGrp="1" noRot="1" noChangeArrowheads="1"/>
          </p:cNvSpPr>
          <p:nvPr>
            <p:ph type="body" idx="1"/>
          </p:nvPr>
        </p:nvSpPr>
        <p:spPr>
          <a:xfrm>
            <a:off x="1981200" y="1341438"/>
            <a:ext cx="8305800" cy="1765300"/>
          </a:xfrm>
        </p:spPr>
        <p:txBody>
          <a:bodyPr/>
          <a:lstStyle/>
          <a:p>
            <a:r>
              <a:rPr lang="zh-CN" altLang="en-US"/>
              <a:t>点到点链路将一对单独的机器连接起来。可能中间经过一个或多个中间机器。直接相连的两个机器是点到点链路的最简单的形式。点到点链路的确定过程称为</a:t>
            </a:r>
            <a:r>
              <a:rPr lang="zh-CN" altLang="en-US">
                <a:solidFill>
                  <a:srgbClr val="FF0000"/>
                </a:solidFill>
              </a:rPr>
              <a:t>路由</a:t>
            </a:r>
            <a:r>
              <a:rPr lang="zh-CN" altLang="en-US"/>
              <a:t>。</a:t>
            </a:r>
            <a:endParaRPr lang="en-US" altLang="zh-CN"/>
          </a:p>
        </p:txBody>
      </p:sp>
      <p:sp>
        <p:nvSpPr>
          <p:cNvPr id="34821" name="Text Box 4">
            <a:extLst>
              <a:ext uri="{FF2B5EF4-FFF2-40B4-BE49-F238E27FC236}">
                <a16:creationId xmlns:a16="http://schemas.microsoft.com/office/drawing/2014/main" id="{6CB8DD4C-86ED-EF46-91AE-4CAD272B5DA6}"/>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8" name="Rectangle 3">
            <a:extLst>
              <a:ext uri="{FF2B5EF4-FFF2-40B4-BE49-F238E27FC236}">
                <a16:creationId xmlns:a16="http://schemas.microsoft.com/office/drawing/2014/main" id="{116EC7BC-ADA0-5544-AABA-21F1B403752C}"/>
              </a:ext>
            </a:extLst>
          </p:cNvPr>
          <p:cNvSpPr txBox="1">
            <a:spLocks noRot="1" noChangeArrowheads="1"/>
          </p:cNvSpPr>
          <p:nvPr/>
        </p:nvSpPr>
        <p:spPr bwMode="auto">
          <a:xfrm>
            <a:off x="2097089" y="5707064"/>
            <a:ext cx="80740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a:defRPr/>
            </a:pPr>
            <a:endParaRPr lang="en-US" altLang="zh-CN" sz="2800" kern="0" dirty="0"/>
          </a:p>
        </p:txBody>
      </p:sp>
      <p:pic>
        <p:nvPicPr>
          <p:cNvPr id="6" name="图片 5">
            <a:extLst>
              <a:ext uri="{FF2B5EF4-FFF2-40B4-BE49-F238E27FC236}">
                <a16:creationId xmlns:a16="http://schemas.microsoft.com/office/drawing/2014/main" id="{26FA4A95-92E6-D140-A4F9-E29BE93A36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8026" y="3211514"/>
            <a:ext cx="830897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2264">
    <p:wheel spokes="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6F74D3BA-3637-8A45-A923-396D79B6EB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07A4E6D8-EFD3-0C44-9DCB-29C44996710C}" type="slidenum">
              <a:rPr lang="zh-CN" altLang="en-US" sz="1600"/>
              <a:pPr>
                <a:spcBef>
                  <a:spcPct val="0"/>
                </a:spcBef>
                <a:buClrTx/>
                <a:buFontTx/>
                <a:buNone/>
              </a:pPr>
              <a:t>28</a:t>
            </a:fld>
            <a:endParaRPr lang="en-US" altLang="zh-CN" sz="1600"/>
          </a:p>
        </p:txBody>
      </p:sp>
      <p:sp>
        <p:nvSpPr>
          <p:cNvPr id="35843" name="Rectangle 2">
            <a:extLst>
              <a:ext uri="{FF2B5EF4-FFF2-40B4-BE49-F238E27FC236}">
                <a16:creationId xmlns:a16="http://schemas.microsoft.com/office/drawing/2014/main" id="{FDA45ACB-6409-F444-8B20-CF257720A901}"/>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Transmission Technologies</a:t>
            </a:r>
          </a:p>
        </p:txBody>
      </p:sp>
      <p:sp>
        <p:nvSpPr>
          <p:cNvPr id="18436" name="Rectangle 3">
            <a:extLst>
              <a:ext uri="{FF2B5EF4-FFF2-40B4-BE49-F238E27FC236}">
                <a16:creationId xmlns:a16="http://schemas.microsoft.com/office/drawing/2014/main" id="{5B3FCE09-D40D-7046-BE0D-DE1393E90CE0}"/>
              </a:ext>
            </a:extLst>
          </p:cNvPr>
          <p:cNvSpPr>
            <a:spLocks noGrp="1" noRot="1" noChangeArrowheads="1"/>
          </p:cNvSpPr>
          <p:nvPr>
            <p:ph type="body" idx="1"/>
          </p:nvPr>
        </p:nvSpPr>
        <p:spPr>
          <a:xfrm>
            <a:off x="135467" y="1341438"/>
            <a:ext cx="12056533" cy="2100262"/>
          </a:xfrm>
        </p:spPr>
        <p:txBody>
          <a:bodyPr/>
          <a:lstStyle/>
          <a:p>
            <a:pPr marL="0" indent="0">
              <a:buNone/>
            </a:pPr>
            <a:r>
              <a:rPr lang="zh-CN" altLang="en-US" dirty="0"/>
              <a:t>网络中常见的</a:t>
            </a:r>
            <a:r>
              <a:rPr lang="zh-CN" altLang="en-US" dirty="0">
                <a:solidFill>
                  <a:srgbClr val="FF0000"/>
                </a:solidFill>
              </a:rPr>
              <a:t>数据递交方式 </a:t>
            </a:r>
            <a:endParaRPr lang="en-US" altLang="zh-CN" dirty="0">
              <a:solidFill>
                <a:srgbClr val="0070C0"/>
              </a:solidFill>
            </a:endParaRPr>
          </a:p>
          <a:p>
            <a:pPr marL="0" indent="0"/>
            <a:r>
              <a:rPr lang="zh-CN" altLang="en-US" dirty="0"/>
              <a:t>单播</a:t>
            </a:r>
            <a:r>
              <a:rPr lang="en-US" altLang="zh-CN" dirty="0"/>
              <a:t>(Unicast)</a:t>
            </a:r>
            <a:r>
              <a:rPr lang="zh-CN" altLang="en-US" dirty="0"/>
              <a:t>：将数据发送给某个特定接收方的方式。</a:t>
            </a:r>
            <a:endParaRPr lang="en-US" altLang="zh-CN" dirty="0"/>
          </a:p>
          <a:p>
            <a:pPr marL="0" indent="0"/>
            <a:r>
              <a:rPr lang="zh-CN" altLang="en-US" dirty="0"/>
              <a:t>广播</a:t>
            </a:r>
            <a:r>
              <a:rPr lang="en-US" altLang="zh-CN" dirty="0"/>
              <a:t>(Broadcast)</a:t>
            </a:r>
            <a:r>
              <a:rPr lang="zh-CN" altLang="en-US" dirty="0"/>
              <a:t>：将数据发送给所有接收方的方式。</a:t>
            </a:r>
            <a:endParaRPr lang="en-US" altLang="zh-CN" dirty="0"/>
          </a:p>
          <a:p>
            <a:pPr marL="0" indent="0"/>
            <a:r>
              <a:rPr lang="zh-CN" altLang="en-US" dirty="0"/>
              <a:t>组播</a:t>
            </a:r>
            <a:r>
              <a:rPr lang="en-US" altLang="zh-CN" dirty="0"/>
              <a:t>/</a:t>
            </a:r>
            <a:r>
              <a:rPr lang="zh-CN" altLang="en-US" dirty="0"/>
              <a:t>多播</a:t>
            </a:r>
            <a:r>
              <a:rPr lang="en-US" altLang="zh-CN" dirty="0"/>
              <a:t>(Multicast)</a:t>
            </a:r>
            <a:r>
              <a:rPr lang="zh-CN" altLang="en-US" dirty="0"/>
              <a:t>：将数据发送给某些接收方的方式。</a:t>
            </a:r>
            <a:endParaRPr lang="en-US" altLang="zh-CN" dirty="0"/>
          </a:p>
        </p:txBody>
      </p:sp>
      <p:sp>
        <p:nvSpPr>
          <p:cNvPr id="35845" name="Text Box 4">
            <a:extLst>
              <a:ext uri="{FF2B5EF4-FFF2-40B4-BE49-F238E27FC236}">
                <a16:creationId xmlns:a16="http://schemas.microsoft.com/office/drawing/2014/main" id="{7CFC88B5-8037-A34A-97C7-6698A31BBF03}"/>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8" name="Rectangle 3">
            <a:extLst>
              <a:ext uri="{FF2B5EF4-FFF2-40B4-BE49-F238E27FC236}">
                <a16:creationId xmlns:a16="http://schemas.microsoft.com/office/drawing/2014/main" id="{CE9C3365-DD41-E04E-8D81-03702CA4BEE9}"/>
              </a:ext>
            </a:extLst>
          </p:cNvPr>
          <p:cNvSpPr txBox="1">
            <a:spLocks noRot="1" noChangeArrowheads="1"/>
          </p:cNvSpPr>
          <p:nvPr/>
        </p:nvSpPr>
        <p:spPr bwMode="auto">
          <a:xfrm>
            <a:off x="2097089" y="5707064"/>
            <a:ext cx="80740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a:defRPr/>
            </a:pPr>
            <a:endParaRPr lang="en-US" altLang="zh-CN" sz="2800" kern="0" dirty="0"/>
          </a:p>
        </p:txBody>
      </p:sp>
      <p:sp>
        <p:nvSpPr>
          <p:cNvPr id="8" name="Rectangle 3">
            <a:extLst>
              <a:ext uri="{FF2B5EF4-FFF2-40B4-BE49-F238E27FC236}">
                <a16:creationId xmlns:a16="http://schemas.microsoft.com/office/drawing/2014/main" id="{6CBE151C-4C49-E249-AA3C-D32905FFD5F9}"/>
              </a:ext>
            </a:extLst>
          </p:cNvPr>
          <p:cNvSpPr txBox="1">
            <a:spLocks noRot="1" noChangeArrowheads="1"/>
          </p:cNvSpPr>
          <p:nvPr/>
        </p:nvSpPr>
        <p:spPr bwMode="auto">
          <a:xfrm>
            <a:off x="0" y="3808414"/>
            <a:ext cx="12056533"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这些概念属于网络功能性的概念，与具体的网络拓扑有区别，是对网络抽象后封装的功能。</a:t>
            </a:r>
            <a:endParaRPr lang="en-US" altLang="zh-CN" sz="2800" dirty="0"/>
          </a:p>
          <a:p>
            <a:r>
              <a:rPr lang="zh-CN" altLang="en-US" sz="2800" dirty="0"/>
              <a:t>无论网络采用什么样的物理拓扑（广播网络或点到点网络），都可以支持以上的三种数据递交方式。</a:t>
            </a:r>
            <a:endParaRPr lang="en-US" altLang="zh-CN" sz="2800" dirty="0"/>
          </a:p>
        </p:txBody>
      </p:sp>
      <p:sp>
        <p:nvSpPr>
          <p:cNvPr id="2" name="云形 1">
            <a:extLst>
              <a:ext uri="{FF2B5EF4-FFF2-40B4-BE49-F238E27FC236}">
                <a16:creationId xmlns:a16="http://schemas.microsoft.com/office/drawing/2014/main" id="{3BD9C314-0DEB-7243-8055-357F88C0E45D}"/>
              </a:ext>
            </a:extLst>
          </p:cNvPr>
          <p:cNvSpPr/>
          <p:nvPr/>
        </p:nvSpPr>
        <p:spPr>
          <a:xfrm>
            <a:off x="6096000" y="5397910"/>
            <a:ext cx="3637935" cy="1323565"/>
          </a:xfrm>
          <a:prstGeom prst="clou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solidFill>
                  <a:srgbClr val="FF0000"/>
                </a:solidFill>
              </a:rPr>
              <a:t>注意传输链路分类和数据递交方式分类的区别</a:t>
            </a:r>
          </a:p>
        </p:txBody>
      </p:sp>
    </p:spTree>
  </p:cSld>
  <p:clrMapOvr>
    <a:masterClrMapping/>
  </p:clrMapOvr>
  <p:transition spd="med" advTm="268">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a:extLst>
              <a:ext uri="{FF2B5EF4-FFF2-40B4-BE49-F238E27FC236}">
                <a16:creationId xmlns:a16="http://schemas.microsoft.com/office/drawing/2014/main" id="{7C7DC81A-9C60-1C46-8F8F-3F97F05F38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50344AC0-B260-1D40-9126-182558234094}" type="slidenum">
              <a:rPr lang="zh-CN" altLang="en-US" sz="1600"/>
              <a:pPr>
                <a:spcBef>
                  <a:spcPct val="0"/>
                </a:spcBef>
                <a:buClrTx/>
                <a:buFontTx/>
                <a:buNone/>
              </a:pPr>
              <a:t>29</a:t>
            </a:fld>
            <a:endParaRPr lang="en-US" altLang="zh-CN" sz="1600"/>
          </a:p>
        </p:txBody>
      </p:sp>
      <p:sp>
        <p:nvSpPr>
          <p:cNvPr id="36867" name="Rectangle 2">
            <a:extLst>
              <a:ext uri="{FF2B5EF4-FFF2-40B4-BE49-F238E27FC236}">
                <a16:creationId xmlns:a16="http://schemas.microsoft.com/office/drawing/2014/main" id="{3F591812-9F4B-C941-8FE1-3CE4F81CA22C}"/>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Transmission Technologies</a:t>
            </a:r>
          </a:p>
        </p:txBody>
      </p:sp>
      <p:sp>
        <p:nvSpPr>
          <p:cNvPr id="18436" name="Rectangle 3">
            <a:extLst>
              <a:ext uri="{FF2B5EF4-FFF2-40B4-BE49-F238E27FC236}">
                <a16:creationId xmlns:a16="http://schemas.microsoft.com/office/drawing/2014/main" id="{B159D395-4660-E241-8B06-7403072B0083}"/>
              </a:ext>
            </a:extLst>
          </p:cNvPr>
          <p:cNvSpPr>
            <a:spLocks noGrp="1" noRot="1" noChangeArrowheads="1"/>
          </p:cNvSpPr>
          <p:nvPr>
            <p:ph type="body" idx="1"/>
          </p:nvPr>
        </p:nvSpPr>
        <p:spPr>
          <a:xfrm>
            <a:off x="1981200" y="1341438"/>
            <a:ext cx="8305800" cy="5111750"/>
          </a:xfrm>
        </p:spPr>
        <p:txBody>
          <a:bodyPr/>
          <a:lstStyle/>
          <a:p>
            <a:pPr marL="0" indent="0">
              <a:buNone/>
            </a:pPr>
            <a:r>
              <a:rPr lang="zh-CN" altLang="en-US">
                <a:solidFill>
                  <a:srgbClr val="FF0000"/>
                </a:solidFill>
              </a:rPr>
              <a:t>地址</a:t>
            </a:r>
            <a:r>
              <a:rPr lang="zh-CN" altLang="en-US"/>
              <a:t>（</a:t>
            </a:r>
            <a:r>
              <a:rPr lang="en-US" altLang="zh-CN"/>
              <a:t>Address)</a:t>
            </a:r>
            <a:r>
              <a:rPr lang="zh-CN" altLang="en-US"/>
              <a:t>：</a:t>
            </a:r>
            <a:endParaRPr lang="en-US" altLang="zh-CN"/>
          </a:p>
          <a:p>
            <a:pPr marL="0" indent="0">
              <a:buSzPct val="80000"/>
              <a:buFont typeface="Wingdings" pitchFamily="2" charset="2"/>
              <a:buChar char="u"/>
            </a:pPr>
            <a:r>
              <a:rPr lang="zh-CN" altLang="en-US"/>
              <a:t>完成数据递交功能时对一台、多台、所有机器的一种表达方式。</a:t>
            </a:r>
            <a:endParaRPr lang="en-US" altLang="zh-CN"/>
          </a:p>
          <a:p>
            <a:pPr marL="0" indent="0">
              <a:buSzPct val="80000"/>
              <a:buFont typeface="Wingdings" pitchFamily="2" charset="2"/>
              <a:buChar char="u"/>
            </a:pPr>
            <a:r>
              <a:rPr lang="zh-CN" altLang="en-US"/>
              <a:t>根据完成功能时所处的抽象层次，地址的表达方式也会不同。</a:t>
            </a:r>
            <a:endParaRPr lang="en-US" altLang="zh-CN"/>
          </a:p>
          <a:p>
            <a:pPr marL="0" indent="0">
              <a:buSzPct val="80000"/>
              <a:buFont typeface="Wingdings" pitchFamily="2" charset="2"/>
              <a:buChar char="u"/>
            </a:pPr>
            <a:r>
              <a:rPr lang="zh-CN" altLang="en-US"/>
              <a:t>常见的地址有网卡地址（物理地址）、网络层地址、端口号等。</a:t>
            </a:r>
            <a:endParaRPr lang="en-US" altLang="zh-CN"/>
          </a:p>
          <a:p>
            <a:pPr marL="0" indent="0">
              <a:buSzPct val="80000"/>
              <a:buFont typeface="Wingdings" pitchFamily="2" charset="2"/>
              <a:buChar char="u"/>
            </a:pPr>
            <a:r>
              <a:rPr lang="zh-CN" altLang="en-US"/>
              <a:t>地址分为单播地址、广播地址和组播地址。</a:t>
            </a:r>
            <a:endParaRPr lang="en-US" altLang="zh-CN"/>
          </a:p>
          <a:p>
            <a:pPr marL="0" indent="0">
              <a:buSzPct val="80000"/>
              <a:buFont typeface="Wingdings" pitchFamily="2" charset="2"/>
              <a:buChar char="u"/>
            </a:pPr>
            <a:r>
              <a:rPr lang="zh-CN" altLang="en-US"/>
              <a:t>地址根据通信双方的角色，分为发送方地址（源地址）和接收方地址（目的地址）。</a:t>
            </a:r>
            <a:endParaRPr lang="en-US" altLang="zh-CN"/>
          </a:p>
        </p:txBody>
      </p:sp>
      <p:sp>
        <p:nvSpPr>
          <p:cNvPr id="36869" name="Text Box 4">
            <a:extLst>
              <a:ext uri="{FF2B5EF4-FFF2-40B4-BE49-F238E27FC236}">
                <a16:creationId xmlns:a16="http://schemas.microsoft.com/office/drawing/2014/main" id="{04C12D69-1788-1341-81CE-5F6BCCC5EE35}"/>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8" name="Rectangle 3">
            <a:extLst>
              <a:ext uri="{FF2B5EF4-FFF2-40B4-BE49-F238E27FC236}">
                <a16:creationId xmlns:a16="http://schemas.microsoft.com/office/drawing/2014/main" id="{9899BF11-7F94-AC46-991F-507817F08809}"/>
              </a:ext>
            </a:extLst>
          </p:cNvPr>
          <p:cNvSpPr txBox="1">
            <a:spLocks noRot="1" noChangeArrowheads="1"/>
          </p:cNvSpPr>
          <p:nvPr/>
        </p:nvSpPr>
        <p:spPr bwMode="auto">
          <a:xfrm>
            <a:off x="2097089" y="5707064"/>
            <a:ext cx="80740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a:defRPr/>
            </a:pPr>
            <a:endParaRPr lang="en-US" altLang="zh-CN" sz="2800" kern="0" dirty="0"/>
          </a:p>
        </p:txBody>
      </p:sp>
    </p:spTree>
  </p:cSld>
  <p:clrMapOvr>
    <a:masterClrMapping/>
  </p:clrMapOvr>
  <p:transition spd="med" advTm="1491">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0" y="444500"/>
            <a:ext cx="9144000" cy="1143000"/>
          </a:xfrm>
        </p:spPr>
        <p:txBody>
          <a:bodyPr/>
          <a:lstStyle/>
          <a:p>
            <a:pPr eaLnBrk="1" hangingPunct="1"/>
            <a:r>
              <a:rPr lang="en-US" altLang="zh-CN" dirty="0">
                <a:solidFill>
                  <a:srgbClr val="FF0000"/>
                </a:solidFill>
                <a:latin typeface="Arial" panose="020B0604020202020204" pitchFamily="34" charset="0"/>
                <a:cs typeface="Arial" panose="020B0604020202020204" pitchFamily="34" charset="0"/>
              </a:rPr>
              <a:t>Preface</a:t>
            </a:r>
          </a:p>
        </p:txBody>
      </p:sp>
      <p:sp>
        <p:nvSpPr>
          <p:cNvPr id="8195" name="Content Placeholder 2"/>
          <p:cNvSpPr>
            <a:spLocks noGrp="1"/>
          </p:cNvSpPr>
          <p:nvPr>
            <p:ph idx="1"/>
          </p:nvPr>
        </p:nvSpPr>
        <p:spPr>
          <a:xfrm>
            <a:off x="2306639" y="1744664"/>
            <a:ext cx="7399337" cy="4198937"/>
          </a:xfrm>
        </p:spPr>
        <p:txBody>
          <a:bodyPr/>
          <a:lstStyle/>
          <a:p>
            <a:pPr marL="457200" indent="-457200">
              <a:buFontTx/>
              <a:buChar char="•"/>
            </a:pPr>
            <a:r>
              <a:rPr lang="en-US" altLang="zh-CN" sz="3200" dirty="0">
                <a:latin typeface="Arial" panose="020B0604020202020204" pitchFamily="34" charset="0"/>
                <a:cs typeface="Arial" panose="020B0604020202020204" pitchFamily="34" charset="0"/>
              </a:rPr>
              <a:t>Before the computer networks emerged</a:t>
            </a:r>
          </a:p>
          <a:p>
            <a:pPr lvl="1" eaLnBrk="1" hangingPunct="1">
              <a:buFont typeface="Arial" pitchFamily="34" charset="0"/>
              <a:buChar char="•"/>
            </a:pPr>
            <a:r>
              <a:rPr lang="en-US" altLang="zh-CN" dirty="0">
                <a:solidFill>
                  <a:srgbClr val="FF0000"/>
                </a:solidFill>
                <a:latin typeface="Arial" panose="020B0604020202020204" pitchFamily="34" charset="0"/>
                <a:ea typeface="宋体" pitchFamily="2" charset="-122"/>
                <a:cs typeface="Arial" panose="020B0604020202020204" pitchFamily="34" charset="0"/>
              </a:rPr>
              <a:t>1 or 2 computers </a:t>
            </a:r>
            <a:r>
              <a:rPr lang="en-US" altLang="zh-CN" dirty="0">
                <a:latin typeface="Arial" panose="020B0604020202020204" pitchFamily="34" charset="0"/>
                <a:ea typeface="宋体" pitchFamily="2" charset="-122"/>
                <a:cs typeface="Arial" panose="020B0604020202020204" pitchFamily="34" charset="0"/>
              </a:rPr>
              <a:t>for computational needs</a:t>
            </a:r>
          </a:p>
          <a:p>
            <a:pPr lvl="1" eaLnBrk="1" hangingPunct="1">
              <a:buFont typeface="Arial" pitchFamily="34" charset="0"/>
              <a:buChar char="•"/>
            </a:pPr>
            <a:r>
              <a:rPr lang="en-US" altLang="zh-CN" dirty="0">
                <a:latin typeface="Arial" panose="020B0604020202020204" pitchFamily="34" charset="0"/>
                <a:ea typeface="宋体" pitchFamily="2" charset="-122"/>
                <a:cs typeface="Arial" panose="020B0604020202020204" pitchFamily="34" charset="0"/>
              </a:rPr>
              <a:t>Located in </a:t>
            </a:r>
            <a:r>
              <a:rPr lang="en-US" altLang="zh-CN" dirty="0">
                <a:solidFill>
                  <a:srgbClr val="FF0000"/>
                </a:solidFill>
                <a:latin typeface="Arial" panose="020B0604020202020204" pitchFamily="34" charset="0"/>
                <a:ea typeface="宋体" pitchFamily="2" charset="-122"/>
                <a:cs typeface="Arial" panose="020B0604020202020204" pitchFamily="34" charset="0"/>
              </a:rPr>
              <a:t>one</a:t>
            </a:r>
            <a:r>
              <a:rPr lang="en-US" altLang="zh-CN" dirty="0">
                <a:latin typeface="Arial" panose="020B0604020202020204" pitchFamily="34" charset="0"/>
                <a:ea typeface="宋体" pitchFamily="2" charset="-122"/>
                <a:cs typeface="Arial" panose="020B0604020202020204" pitchFamily="34" charset="0"/>
              </a:rPr>
              <a:t> glass room</a:t>
            </a:r>
          </a:p>
          <a:p>
            <a:pPr marL="457200" indent="-457200"/>
            <a:endParaRPr lang="en-US" altLang="zh-CN" sz="3200" dirty="0">
              <a:latin typeface="Arial" panose="020B0604020202020204" pitchFamily="34" charset="0"/>
              <a:cs typeface="Arial" panose="020B0604020202020204" pitchFamily="34" charset="0"/>
            </a:endParaRPr>
          </a:p>
          <a:p>
            <a:pPr marL="457200" indent="-457200">
              <a:buFontTx/>
              <a:buChar char="•"/>
            </a:pPr>
            <a:r>
              <a:rPr lang="en-US" altLang="zh-CN" sz="3200" dirty="0">
                <a:latin typeface="Arial" panose="020B0604020202020204" pitchFamily="34" charset="0"/>
                <a:cs typeface="Arial" panose="020B0604020202020204" pitchFamily="34" charset="0"/>
              </a:rPr>
              <a:t>Computer networks and           distributed systems……                         think and be patient</a:t>
            </a:r>
          </a:p>
        </p:txBody>
      </p:sp>
      <p:pic>
        <p:nvPicPr>
          <p:cNvPr id="819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1513" y="3429000"/>
            <a:ext cx="18288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a:extLst>
              <a:ext uri="{FF2B5EF4-FFF2-40B4-BE49-F238E27FC236}">
                <a16:creationId xmlns:a16="http://schemas.microsoft.com/office/drawing/2014/main" id="{6291ADB7-8489-0746-8754-023787AA19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4FEBB505-567A-6245-BE61-E28250B8BAD8}" type="slidenum">
              <a:rPr lang="zh-CN" altLang="en-US" sz="1600"/>
              <a:pPr>
                <a:spcBef>
                  <a:spcPct val="0"/>
                </a:spcBef>
                <a:buClrTx/>
                <a:buFontTx/>
                <a:buNone/>
              </a:pPr>
              <a:t>30</a:t>
            </a:fld>
            <a:endParaRPr lang="en-US" altLang="zh-CN" sz="1600"/>
          </a:p>
        </p:txBody>
      </p:sp>
      <p:sp>
        <p:nvSpPr>
          <p:cNvPr id="37891" name="Rectangle 2">
            <a:extLst>
              <a:ext uri="{FF2B5EF4-FFF2-40B4-BE49-F238E27FC236}">
                <a16:creationId xmlns:a16="http://schemas.microsoft.com/office/drawing/2014/main" id="{5BB6F302-A4E0-3742-BEEA-BD45B8E6DA26}"/>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Transmission Technologies</a:t>
            </a:r>
          </a:p>
        </p:txBody>
      </p:sp>
      <p:sp>
        <p:nvSpPr>
          <p:cNvPr id="18436" name="Rectangle 3">
            <a:extLst>
              <a:ext uri="{FF2B5EF4-FFF2-40B4-BE49-F238E27FC236}">
                <a16:creationId xmlns:a16="http://schemas.microsoft.com/office/drawing/2014/main" id="{BD6397A7-42B4-A04B-88F4-5A04F69B7266}"/>
              </a:ext>
            </a:extLst>
          </p:cNvPr>
          <p:cNvSpPr>
            <a:spLocks noGrp="1" noRot="1" noChangeArrowheads="1"/>
          </p:cNvSpPr>
          <p:nvPr>
            <p:ph type="body" idx="1"/>
          </p:nvPr>
        </p:nvSpPr>
        <p:spPr>
          <a:xfrm>
            <a:off x="1981200" y="1341438"/>
            <a:ext cx="8305800" cy="5111750"/>
          </a:xfrm>
        </p:spPr>
        <p:txBody>
          <a:bodyPr/>
          <a:lstStyle/>
          <a:p>
            <a:pPr marL="0" indent="0">
              <a:buNone/>
            </a:pPr>
            <a:r>
              <a:rPr lang="zh-CN" altLang="en-US" dirty="0"/>
              <a:t>地址</a:t>
            </a:r>
            <a:r>
              <a:rPr lang="zh-CN" altLang="en-US" dirty="0">
                <a:solidFill>
                  <a:schemeClr val="tx2"/>
                </a:solidFill>
              </a:rPr>
              <a:t>使用方式</a:t>
            </a:r>
            <a:r>
              <a:rPr lang="zh-CN" altLang="en-US" dirty="0"/>
              <a:t>：每个机器接收到信息后，会根据信息携带的地址决定自己的处理。常见的地址使用方式有：</a:t>
            </a:r>
            <a:endParaRPr lang="en-US" altLang="zh-CN" dirty="0"/>
          </a:p>
          <a:p>
            <a:pPr marL="0" indent="0">
              <a:buSzPct val="80000"/>
              <a:buFont typeface="Wingdings" pitchFamily="2" charset="2"/>
              <a:buChar char="u"/>
            </a:pPr>
            <a:r>
              <a:rPr lang="zh-CN" altLang="en-US" dirty="0"/>
              <a:t>常规接收：接收到信息的每个机器根据信息中携带的目的地址判断信息是否发送给自己，从而决定接收或拒绝。</a:t>
            </a:r>
            <a:endParaRPr lang="en-US" altLang="zh-CN" dirty="0"/>
          </a:p>
          <a:p>
            <a:pPr marL="0" indent="0">
              <a:buSzPct val="80000"/>
              <a:buFont typeface="Wingdings" pitchFamily="2" charset="2"/>
              <a:buChar char="u"/>
            </a:pPr>
            <a:r>
              <a:rPr lang="zh-CN" altLang="en-US" dirty="0"/>
              <a:t>过滤功能：根据源地址或目的地址的组合，决定是否接收或拒绝。</a:t>
            </a:r>
            <a:endParaRPr lang="en-US" altLang="zh-CN" dirty="0"/>
          </a:p>
          <a:p>
            <a:pPr marL="0" indent="0">
              <a:buSzPct val="80000"/>
              <a:buFont typeface="Wingdings" pitchFamily="2" charset="2"/>
              <a:buChar char="u"/>
            </a:pPr>
            <a:r>
              <a:rPr lang="zh-CN" altLang="en-US" dirty="0"/>
              <a:t>探讨举例：广播网络中单播、组播、广播功能的实现；点到点网络中单播、组播、广播功能实现的思考。</a:t>
            </a:r>
            <a:endParaRPr lang="en-US" altLang="zh-CN" dirty="0"/>
          </a:p>
          <a:p>
            <a:pPr marL="0" indent="0">
              <a:buNone/>
            </a:pPr>
            <a:endParaRPr lang="en-US" altLang="zh-CN" dirty="0"/>
          </a:p>
        </p:txBody>
      </p:sp>
      <p:sp>
        <p:nvSpPr>
          <p:cNvPr id="37893" name="Text Box 4">
            <a:extLst>
              <a:ext uri="{FF2B5EF4-FFF2-40B4-BE49-F238E27FC236}">
                <a16:creationId xmlns:a16="http://schemas.microsoft.com/office/drawing/2014/main" id="{35D1410A-A4BB-3743-A1AC-DC11F461F88F}"/>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Tree>
  </p:cSld>
  <p:clrMapOvr>
    <a:masterClrMapping/>
  </p:clrMapOvr>
  <p:transition spd="med" advTm="125499">
    <p:wheel spokes="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11678"/>
            <a:ext cx="10515600" cy="1325563"/>
          </a:xfrm>
        </p:spPr>
        <p:txBody>
          <a:bodyPr/>
          <a:lstStyle/>
          <a:p>
            <a:pPr algn="ctr"/>
            <a:r>
              <a:rPr lang="en-US" altLang="zh-CN" b="1" dirty="0">
                <a:solidFill>
                  <a:srgbClr val="FF0000"/>
                </a:solidFill>
              </a:rPr>
              <a:t>Network Scale</a:t>
            </a:r>
          </a:p>
        </p:txBody>
      </p:sp>
      <p:sp>
        <p:nvSpPr>
          <p:cNvPr id="22531" name="Content Placeholder 2"/>
          <p:cNvSpPr>
            <a:spLocks noGrp="1"/>
          </p:cNvSpPr>
          <p:nvPr>
            <p:ph idx="1"/>
          </p:nvPr>
        </p:nvSpPr>
        <p:spPr>
          <a:xfrm>
            <a:off x="838200" y="1155265"/>
            <a:ext cx="10515599" cy="4598987"/>
          </a:xfrm>
        </p:spPr>
        <p:txBody>
          <a:bodyPr/>
          <a:lstStyle/>
          <a:p>
            <a:r>
              <a:rPr lang="en-US" altLang="zh-CN" dirty="0"/>
              <a:t>Network Scale</a:t>
            </a:r>
            <a:r>
              <a:rPr lang="zh-CN" altLang="en-US" dirty="0"/>
              <a:t>，网络尺度或网络规模，根据距离和接入网络的机器的数量等作为分类依据。</a:t>
            </a:r>
            <a:endParaRPr lang="en-US" altLang="zh-CN" dirty="0"/>
          </a:p>
          <a:p>
            <a:r>
              <a:rPr lang="zh-CN" altLang="en-US" dirty="0"/>
              <a:t>不同规模的网络采用的传输技术，最终的网络设计方案也会不同。详细内容参见本书第</a:t>
            </a:r>
            <a:r>
              <a:rPr lang="en-US" altLang="zh-CN" dirty="0"/>
              <a:t>4-5</a:t>
            </a:r>
            <a:r>
              <a:rPr lang="zh-CN" altLang="en-US" dirty="0"/>
              <a:t>章。</a:t>
            </a:r>
            <a:endParaRPr lang="en-US" altLang="zh-CN" dirty="0"/>
          </a:p>
          <a:p>
            <a:r>
              <a:rPr lang="en-US" altLang="zh-CN" dirty="0"/>
              <a:t>Networks can be classified by their scale</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graphicFrame>
        <p:nvGraphicFramePr>
          <p:cNvPr id="9" name="Table 8"/>
          <p:cNvGraphicFramePr>
            <a:graphicFrameLocks noGrp="1"/>
          </p:cNvGraphicFramePr>
          <p:nvPr>
            <p:extLst>
              <p:ext uri="{D42A27DB-BD31-4B8C-83A1-F6EECF244321}">
                <p14:modId xmlns:p14="http://schemas.microsoft.com/office/powerpoint/2010/main" val="2940161244"/>
              </p:ext>
            </p:extLst>
          </p:nvPr>
        </p:nvGraphicFramePr>
        <p:xfrm>
          <a:off x="2719082" y="3663436"/>
          <a:ext cx="6218441" cy="2930526"/>
        </p:xfrm>
        <a:graphic>
          <a:graphicData uri="http://schemas.openxmlformats.org/drawingml/2006/table">
            <a:tbl>
              <a:tblPr/>
              <a:tblGrid>
                <a:gridCol w="1610995">
                  <a:extLst>
                    <a:ext uri="{9D8B030D-6E8A-4147-A177-3AD203B41FA5}">
                      <a16:colId xmlns:a16="http://schemas.microsoft.com/office/drawing/2014/main" val="20000"/>
                    </a:ext>
                  </a:extLst>
                </a:gridCol>
                <a:gridCol w="4607446">
                  <a:extLst>
                    <a:ext uri="{9D8B030D-6E8A-4147-A177-3AD203B41FA5}">
                      <a16:colId xmlns:a16="http://schemas.microsoft.com/office/drawing/2014/main" val="20001"/>
                    </a:ext>
                  </a:extLst>
                </a:gridCol>
              </a:tblGrid>
              <a:tr h="4884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cs typeface="Arial" pitchFamily="34" charset="0"/>
                        </a:rPr>
                        <a:t>Scale</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cs typeface="Arial" pitchFamily="34" charset="0"/>
                        </a:rPr>
                        <a:t>Type</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84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rPr>
                        <a:t>Vicinity</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PAN (Personal Area Network) </a:t>
                      </a:r>
                      <a:r>
                        <a:rPr kumimoji="0" lang="en-US" altLang="zh-CN" sz="1800" b="0" i="0" u="none" strike="noStrike" cap="none" normalizeH="0" baseline="0">
                          <a:ln>
                            <a:noFill/>
                          </a:ln>
                          <a:solidFill>
                            <a:srgbClr val="0000FF"/>
                          </a:solidFill>
                          <a:effectLst/>
                          <a:latin typeface="Arial" pitchFamily="34" charset="0"/>
                          <a:ea typeface="宋体" pitchFamily="2" charset="-122"/>
                          <a:cs typeface="Arial" pitchFamily="34" charset="0"/>
                        </a:rPr>
                        <a:t>»</a:t>
                      </a:r>
                      <a:endPar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4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rPr>
                        <a:t>Building </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rPr>
                        <a:t>LAN (Local Area Network) </a:t>
                      </a:r>
                      <a:r>
                        <a:rPr kumimoji="0" lang="en-US" altLang="zh-CN" sz="1800" b="0" i="0" u="none" strike="noStrike" cap="none" normalizeH="0" baseline="0" dirty="0">
                          <a:ln>
                            <a:noFill/>
                          </a:ln>
                          <a:solidFill>
                            <a:srgbClr val="0000FF"/>
                          </a:solidFill>
                          <a:effectLst/>
                          <a:latin typeface="Arial" pitchFamily="34" charset="0"/>
                          <a:ea typeface="宋体" pitchFamily="2" charset="-122"/>
                          <a:cs typeface="Arial" pitchFamily="34" charset="0"/>
                        </a:rPr>
                        <a:t>»</a:t>
                      </a:r>
                      <a:endPar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4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City</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rPr>
                        <a:t>MAN (Metropolitan Area Network) </a:t>
                      </a:r>
                      <a:r>
                        <a:rPr kumimoji="0" lang="en-US" altLang="zh-CN" sz="1800" b="0" i="0" u="none" strike="noStrike" cap="none" normalizeH="0" baseline="0" dirty="0">
                          <a:ln>
                            <a:noFill/>
                          </a:ln>
                          <a:solidFill>
                            <a:srgbClr val="0000FF"/>
                          </a:solidFill>
                          <a:effectLst/>
                          <a:latin typeface="Arial" pitchFamily="34" charset="0"/>
                          <a:ea typeface="宋体" pitchFamily="2" charset="-122"/>
                          <a:cs typeface="Arial" pitchFamily="34" charset="0"/>
                        </a:rPr>
                        <a:t>»</a:t>
                      </a:r>
                      <a:endPar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4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Country</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WAN (Wide Area Network) </a:t>
                      </a:r>
                      <a:r>
                        <a:rPr kumimoji="0" lang="en-US" altLang="zh-CN" sz="1800" b="0" i="0" u="none" strike="noStrike" cap="none" normalizeH="0" baseline="0">
                          <a:ln>
                            <a:noFill/>
                          </a:ln>
                          <a:solidFill>
                            <a:srgbClr val="0000FF"/>
                          </a:solidFill>
                          <a:effectLst/>
                          <a:latin typeface="Arial" pitchFamily="34" charset="0"/>
                          <a:ea typeface="宋体" pitchFamily="2" charset="-122"/>
                          <a:cs typeface="Arial" pitchFamily="34" charset="0"/>
                        </a:rPr>
                        <a:t>»</a:t>
                      </a:r>
                      <a:endPar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endParaRP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4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Planet</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rPr>
                        <a:t>The Internet (network of all networks)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12821"/>
    </mc:Choice>
    <mc:Fallback xmlns="">
      <p:transition spd="slow" advTm="11282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ctr" eaLnBrk="1" hangingPunct="1"/>
            <a:r>
              <a:rPr lang="en-US" altLang="zh-CN" b="1" dirty="0">
                <a:solidFill>
                  <a:srgbClr val="FF0000"/>
                </a:solidFill>
              </a:rPr>
              <a:t>Network</a:t>
            </a:r>
            <a:r>
              <a:rPr lang="zh-CN" altLang="en-US" b="1" dirty="0">
                <a:solidFill>
                  <a:srgbClr val="FF0000"/>
                </a:solidFill>
              </a:rPr>
              <a:t> </a:t>
            </a:r>
            <a:r>
              <a:rPr lang="en-US" altLang="zh-CN" b="1" dirty="0">
                <a:solidFill>
                  <a:srgbClr val="FF0000"/>
                </a:solidFill>
              </a:rPr>
              <a:t>Scale</a:t>
            </a:r>
          </a:p>
        </p:txBody>
      </p:sp>
      <p:sp>
        <p:nvSpPr>
          <p:cNvPr id="26627" name="Rectangle 3"/>
          <p:cNvSpPr>
            <a:spLocks noGrp="1" noChangeArrowheads="1"/>
          </p:cNvSpPr>
          <p:nvPr>
            <p:ph idx="1"/>
          </p:nvPr>
        </p:nvSpPr>
        <p:spPr>
          <a:xfrm>
            <a:off x="1524000" y="5991081"/>
            <a:ext cx="9144000" cy="838200"/>
          </a:xfrm>
        </p:spPr>
        <p:txBody>
          <a:bodyPr>
            <a:normAutofit fontScale="77500" lnSpcReduction="20000"/>
          </a:bodyPr>
          <a:lstStyle/>
          <a:p>
            <a:pPr marL="0" indent="0" eaLnBrk="1" hangingPunct="1">
              <a:lnSpc>
                <a:spcPct val="90000"/>
              </a:lnSpc>
              <a:buNone/>
            </a:pPr>
            <a:r>
              <a:rPr lang="en-US" altLang="zh-CN" dirty="0"/>
              <a:t>Classification of interconnected processors by </a:t>
            </a:r>
            <a:r>
              <a:rPr lang="en-US" altLang="zh-CN" dirty="0">
                <a:solidFill>
                  <a:srgbClr val="FF0000"/>
                </a:solidFill>
              </a:rPr>
              <a:t>scale</a:t>
            </a:r>
            <a:r>
              <a:rPr lang="en-US" altLang="zh-CN" dirty="0"/>
              <a:t>. </a:t>
            </a:r>
          </a:p>
          <a:p>
            <a:pPr marL="0" indent="0" algn="l" eaLnBrk="1" hangingPunct="1">
              <a:lnSpc>
                <a:spcPct val="90000"/>
              </a:lnSpc>
              <a:buNone/>
            </a:pPr>
            <a:r>
              <a:rPr lang="en-US" altLang="zh-CN" dirty="0"/>
              <a:t>It is important, because different techniques are used at different scales </a:t>
            </a:r>
          </a:p>
        </p:txBody>
      </p:sp>
      <p:pic>
        <p:nvPicPr>
          <p:cNvPr id="26628" name="Picture 4" descr="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563" y="1651000"/>
            <a:ext cx="6159500"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36414"/>
      </p:ext>
    </p:extLst>
  </p:cSld>
  <p:clrMapOvr>
    <a:masterClrMapping/>
  </p:clrMapOvr>
  <mc:AlternateContent xmlns:mc="http://schemas.openxmlformats.org/markup-compatibility/2006" xmlns:p14="http://schemas.microsoft.com/office/powerpoint/2010/main">
    <mc:Choice Requires="p14">
      <p:transition spd="slow" p14:dur="2000" advTm="130593"/>
    </mc:Choice>
    <mc:Fallback xmlns="">
      <p:transition spd="slow" advTm="13059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7A1DF5B1-99FB-9448-84AE-796546F693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88F2C45B-E7AF-D149-83BE-FB2302CF028E}" type="slidenum">
              <a:rPr lang="zh-CN" altLang="en-US" sz="1600"/>
              <a:pPr>
                <a:spcBef>
                  <a:spcPct val="0"/>
                </a:spcBef>
                <a:buClrTx/>
                <a:buFontTx/>
                <a:buNone/>
              </a:pPr>
              <a:t>33</a:t>
            </a:fld>
            <a:endParaRPr lang="en-US" altLang="zh-CN" sz="1600"/>
          </a:p>
        </p:txBody>
      </p:sp>
      <p:sp>
        <p:nvSpPr>
          <p:cNvPr id="39939" name="Rectangle 2">
            <a:extLst>
              <a:ext uri="{FF2B5EF4-FFF2-40B4-BE49-F238E27FC236}">
                <a16:creationId xmlns:a16="http://schemas.microsoft.com/office/drawing/2014/main" id="{CB7C2823-158B-B241-BEF7-8FAD43147303}"/>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PAN</a:t>
            </a:r>
            <a:r>
              <a:rPr lang="zh-CN" altLang="en-US" dirty="0">
                <a:solidFill>
                  <a:srgbClr val="FF0000"/>
                </a:solidFill>
              </a:rPr>
              <a:t>（个域网）</a:t>
            </a:r>
            <a:endParaRPr lang="en-US" altLang="zh-CN" dirty="0">
              <a:solidFill>
                <a:srgbClr val="FF0000"/>
              </a:solidFill>
            </a:endParaRPr>
          </a:p>
        </p:txBody>
      </p:sp>
      <p:sp>
        <p:nvSpPr>
          <p:cNvPr id="17412" name="Rectangle 3">
            <a:extLst>
              <a:ext uri="{FF2B5EF4-FFF2-40B4-BE49-F238E27FC236}">
                <a16:creationId xmlns:a16="http://schemas.microsoft.com/office/drawing/2014/main" id="{A7B1FDDE-18E9-5548-8ADA-72ACA6B73CA0}"/>
              </a:ext>
            </a:extLst>
          </p:cNvPr>
          <p:cNvSpPr>
            <a:spLocks noGrp="1" noRot="1" noChangeArrowheads="1"/>
          </p:cNvSpPr>
          <p:nvPr>
            <p:ph type="body" idx="1"/>
          </p:nvPr>
        </p:nvSpPr>
        <p:spPr>
          <a:xfrm>
            <a:off x="1981200" y="1341439"/>
            <a:ext cx="8305800" cy="1462087"/>
          </a:xfrm>
        </p:spPr>
        <p:txBody>
          <a:bodyPr/>
          <a:lstStyle/>
          <a:p>
            <a:r>
              <a:rPr lang="en-US" altLang="zh-CN" dirty="0"/>
              <a:t>PAN</a:t>
            </a:r>
            <a:r>
              <a:rPr lang="zh-CN" altLang="en-US" dirty="0"/>
              <a:t>是一个私有网络，通常是指连接用户的主设备和它的周边设备的网络。</a:t>
            </a:r>
            <a:endParaRPr lang="en-US" altLang="zh-CN" dirty="0"/>
          </a:p>
        </p:txBody>
      </p:sp>
      <p:sp>
        <p:nvSpPr>
          <p:cNvPr id="39941" name="Text Box 4">
            <a:extLst>
              <a:ext uri="{FF2B5EF4-FFF2-40B4-BE49-F238E27FC236}">
                <a16:creationId xmlns:a16="http://schemas.microsoft.com/office/drawing/2014/main" id="{365FE2D5-B75C-914E-946B-87A2A6B4035B}"/>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72E84624-F3E7-8547-B176-DD30FC8200D7}"/>
              </a:ext>
            </a:extLst>
          </p:cNvPr>
          <p:cNvSpPr txBox="1">
            <a:spLocks noRot="1" noChangeArrowheads="1"/>
          </p:cNvSpPr>
          <p:nvPr/>
        </p:nvSpPr>
        <p:spPr bwMode="auto">
          <a:xfrm>
            <a:off x="1981200" y="2720975"/>
            <a:ext cx="830580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例子</a:t>
            </a:r>
            <a:r>
              <a:rPr lang="en-US" altLang="zh-CN" sz="2800" dirty="0"/>
              <a:t>1</a:t>
            </a:r>
            <a:r>
              <a:rPr lang="zh-CN" altLang="en-US" sz="2800" dirty="0"/>
              <a:t>：连接电脑和无线鼠标、键盘、打印机等的无线网络；例子</a:t>
            </a:r>
            <a:r>
              <a:rPr lang="en-US" altLang="zh-CN" sz="2800" dirty="0"/>
              <a:t>2</a:t>
            </a:r>
            <a:r>
              <a:rPr lang="zh-CN" altLang="en-US" sz="2800" dirty="0"/>
              <a:t>：手机和穿戴式设备（手表、手环、无线耳机）通过蓝牙组成的</a:t>
            </a:r>
            <a:r>
              <a:rPr lang="en-US" altLang="zh-CN" sz="2800" dirty="0"/>
              <a:t>PAN</a:t>
            </a:r>
          </a:p>
          <a:p>
            <a:endParaRPr lang="en-US" altLang="zh-CN" sz="2800" dirty="0"/>
          </a:p>
          <a:p>
            <a:endParaRPr lang="en-US" altLang="zh-CN" sz="2800" dirty="0"/>
          </a:p>
        </p:txBody>
      </p:sp>
      <p:sp>
        <p:nvSpPr>
          <p:cNvPr id="11" name="Rectangle 3">
            <a:extLst>
              <a:ext uri="{FF2B5EF4-FFF2-40B4-BE49-F238E27FC236}">
                <a16:creationId xmlns:a16="http://schemas.microsoft.com/office/drawing/2014/main" id="{CC90208D-25A6-384F-96D6-AE584B8EE8BE}"/>
              </a:ext>
            </a:extLst>
          </p:cNvPr>
          <p:cNvSpPr txBox="1">
            <a:spLocks noRot="1" noChangeArrowheads="1"/>
          </p:cNvSpPr>
          <p:nvPr/>
        </p:nvSpPr>
        <p:spPr bwMode="auto">
          <a:xfrm>
            <a:off x="1981200" y="4364038"/>
            <a:ext cx="830580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常用的</a:t>
            </a:r>
            <a:r>
              <a:rPr lang="en-US" altLang="zh-CN" sz="2800" dirty="0"/>
              <a:t>PAN</a:t>
            </a:r>
            <a:r>
              <a:rPr lang="zh-CN" altLang="en-US" sz="2800" dirty="0"/>
              <a:t>连接技术包括</a:t>
            </a:r>
            <a:r>
              <a:rPr lang="en-US" altLang="zh-CN" sz="2800" dirty="0"/>
              <a:t>Bluetooth</a:t>
            </a:r>
            <a:r>
              <a:rPr lang="zh-CN" altLang="en-US" sz="2800" dirty="0"/>
              <a:t>，</a:t>
            </a:r>
            <a:r>
              <a:rPr lang="en-US" altLang="zh-CN" sz="2800" dirty="0"/>
              <a:t>RFID</a:t>
            </a:r>
            <a:r>
              <a:rPr lang="zh-CN" altLang="en-US" sz="2800" dirty="0"/>
              <a:t>，红外，</a:t>
            </a:r>
            <a:r>
              <a:rPr lang="en-US" altLang="zh-CN" sz="2800" dirty="0" err="1"/>
              <a:t>etc</a:t>
            </a:r>
            <a:r>
              <a:rPr lang="zh-CN" altLang="en-US" sz="2800" dirty="0"/>
              <a:t>。</a:t>
            </a:r>
            <a:endParaRPr lang="en-US" altLang="zh-CN" sz="2800" dirty="0"/>
          </a:p>
        </p:txBody>
      </p:sp>
    </p:spTree>
    <p:extLst>
      <p:ext uri="{BB962C8B-B14F-4D97-AF65-F5344CB8AC3E}">
        <p14:creationId xmlns:p14="http://schemas.microsoft.com/office/powerpoint/2010/main" val="4204642153"/>
      </p:ext>
    </p:extLst>
  </p:cSld>
  <p:clrMapOvr>
    <a:masterClrMapping/>
  </p:clrMapOvr>
  <p:transition spd="med" advTm="120988">
    <p:wheel spokes="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7A1DF5B1-99FB-9448-84AE-796546F693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88F2C45B-E7AF-D149-83BE-FB2302CF028E}" type="slidenum">
              <a:rPr lang="zh-CN" altLang="en-US" sz="1600"/>
              <a:pPr>
                <a:spcBef>
                  <a:spcPct val="0"/>
                </a:spcBef>
                <a:buClrTx/>
                <a:buFontTx/>
                <a:buNone/>
              </a:pPr>
              <a:t>34</a:t>
            </a:fld>
            <a:endParaRPr lang="en-US" altLang="zh-CN" sz="1600"/>
          </a:p>
        </p:txBody>
      </p:sp>
      <p:sp>
        <p:nvSpPr>
          <p:cNvPr id="39939" name="Rectangle 2">
            <a:extLst>
              <a:ext uri="{FF2B5EF4-FFF2-40B4-BE49-F238E27FC236}">
                <a16:creationId xmlns:a16="http://schemas.microsoft.com/office/drawing/2014/main" id="{CB7C2823-158B-B241-BEF7-8FAD43147303}"/>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LAN</a:t>
            </a:r>
            <a:r>
              <a:rPr lang="zh-CN" altLang="en-US" dirty="0">
                <a:solidFill>
                  <a:srgbClr val="FF0000"/>
                </a:solidFill>
              </a:rPr>
              <a:t>（局域网）</a:t>
            </a:r>
            <a:endParaRPr lang="en-US" altLang="zh-CN" dirty="0">
              <a:solidFill>
                <a:srgbClr val="FF0000"/>
              </a:solidFill>
            </a:endParaRPr>
          </a:p>
        </p:txBody>
      </p:sp>
      <p:sp>
        <p:nvSpPr>
          <p:cNvPr id="17412" name="Rectangle 3">
            <a:extLst>
              <a:ext uri="{FF2B5EF4-FFF2-40B4-BE49-F238E27FC236}">
                <a16:creationId xmlns:a16="http://schemas.microsoft.com/office/drawing/2014/main" id="{A7B1FDDE-18E9-5548-8ADA-72ACA6B73CA0}"/>
              </a:ext>
            </a:extLst>
          </p:cNvPr>
          <p:cNvSpPr>
            <a:spLocks noGrp="1" noRot="1" noChangeArrowheads="1"/>
          </p:cNvSpPr>
          <p:nvPr>
            <p:ph type="body" idx="1"/>
          </p:nvPr>
        </p:nvSpPr>
        <p:spPr>
          <a:xfrm>
            <a:off x="1981200" y="1341439"/>
            <a:ext cx="8305800" cy="1462087"/>
          </a:xfrm>
        </p:spPr>
        <p:txBody>
          <a:bodyPr/>
          <a:lstStyle/>
          <a:p>
            <a:r>
              <a:rPr lang="zh-CN" altLang="en-US"/>
              <a:t>局域网是一个私有网络，是由一个组织投资、设计、维护、使用的网络。</a:t>
            </a:r>
            <a:r>
              <a:rPr lang="en-US" altLang="zh-CN"/>
              <a:t>Cisco</a:t>
            </a:r>
            <a:r>
              <a:rPr lang="zh-CN" altLang="en-US"/>
              <a:t>公司给出的定义是没有使用通信部门的公共网络的网络。</a:t>
            </a:r>
            <a:endParaRPr lang="en-US" altLang="zh-CN"/>
          </a:p>
        </p:txBody>
      </p:sp>
      <p:sp>
        <p:nvSpPr>
          <p:cNvPr id="39941" name="Text Box 4">
            <a:extLst>
              <a:ext uri="{FF2B5EF4-FFF2-40B4-BE49-F238E27FC236}">
                <a16:creationId xmlns:a16="http://schemas.microsoft.com/office/drawing/2014/main" id="{365FE2D5-B75C-914E-946B-87A2A6B4035B}"/>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72E84624-F3E7-8547-B176-DD30FC8200D7}"/>
              </a:ext>
            </a:extLst>
          </p:cNvPr>
          <p:cNvSpPr txBox="1">
            <a:spLocks noRot="1" noChangeArrowheads="1"/>
          </p:cNvSpPr>
          <p:nvPr/>
        </p:nvSpPr>
        <p:spPr bwMode="auto">
          <a:xfrm>
            <a:off x="1981200" y="2720975"/>
            <a:ext cx="830580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规模一般覆盖一个办公室、一个楼层、一栋楼、几栋楼或一个校园 。校园网和企业网一般属于局域网。详细内容参见本书第</a:t>
            </a:r>
            <a:r>
              <a:rPr lang="en-US" altLang="zh-CN" sz="2800"/>
              <a:t>4</a:t>
            </a:r>
            <a:r>
              <a:rPr lang="zh-CN" altLang="en-US" sz="2800"/>
              <a:t>章。</a:t>
            </a:r>
            <a:endParaRPr lang="en-US" altLang="zh-CN" sz="2800"/>
          </a:p>
          <a:p>
            <a:endParaRPr lang="en-US" altLang="zh-CN" sz="2800"/>
          </a:p>
        </p:txBody>
      </p:sp>
      <p:sp>
        <p:nvSpPr>
          <p:cNvPr id="11" name="Rectangle 3">
            <a:extLst>
              <a:ext uri="{FF2B5EF4-FFF2-40B4-BE49-F238E27FC236}">
                <a16:creationId xmlns:a16="http://schemas.microsoft.com/office/drawing/2014/main" id="{CC90208D-25A6-384F-96D6-AE584B8EE8BE}"/>
              </a:ext>
            </a:extLst>
          </p:cNvPr>
          <p:cNvSpPr txBox="1">
            <a:spLocks noRot="1" noChangeArrowheads="1"/>
          </p:cNvSpPr>
          <p:nvPr/>
        </p:nvSpPr>
        <p:spPr bwMode="auto">
          <a:xfrm>
            <a:off x="1981200" y="4062414"/>
            <a:ext cx="8305800"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常见的类型根据使用的传输技术的不同，分为共享式局域网和交换式局域网；或根据连接介质的不同，分为有线局域网和无线局域网。另外，通过添加标签和相应的处理软件，组织虚拟局域网等。</a:t>
            </a:r>
            <a:endParaRPr lang="en-US" altLang="zh-CN" sz="2800"/>
          </a:p>
        </p:txBody>
      </p:sp>
    </p:spTree>
  </p:cSld>
  <p:clrMapOvr>
    <a:masterClrMapping/>
  </p:clrMapOvr>
  <p:transition spd="med" advTm="201110">
    <p:wheel spokes="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A63C9DC3-B0EE-2044-9168-FCAE0058A1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60B540D1-C0CF-A141-B7BC-2207694A7E22}" type="slidenum">
              <a:rPr lang="zh-CN" altLang="en-US" sz="1600"/>
              <a:pPr>
                <a:spcBef>
                  <a:spcPct val="0"/>
                </a:spcBef>
                <a:buClrTx/>
                <a:buFontTx/>
                <a:buNone/>
              </a:pPr>
              <a:t>35</a:t>
            </a:fld>
            <a:endParaRPr lang="en-US" altLang="zh-CN" sz="1600"/>
          </a:p>
        </p:txBody>
      </p:sp>
      <p:sp>
        <p:nvSpPr>
          <p:cNvPr id="40963" name="Rectangle 2">
            <a:extLst>
              <a:ext uri="{FF2B5EF4-FFF2-40B4-BE49-F238E27FC236}">
                <a16:creationId xmlns:a16="http://schemas.microsoft.com/office/drawing/2014/main" id="{9DAD70D5-0FEE-4E43-A82E-9E6333972B16}"/>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LAN</a:t>
            </a:r>
            <a:r>
              <a:rPr lang="zh-CN" altLang="en-US" dirty="0">
                <a:solidFill>
                  <a:srgbClr val="FF0000"/>
                </a:solidFill>
              </a:rPr>
              <a:t>（局域网）例子</a:t>
            </a:r>
            <a:endParaRPr lang="en-US" altLang="zh-CN" dirty="0">
              <a:solidFill>
                <a:srgbClr val="FF0000"/>
              </a:solidFill>
            </a:endParaRPr>
          </a:p>
        </p:txBody>
      </p:sp>
      <p:sp>
        <p:nvSpPr>
          <p:cNvPr id="40964" name="Rectangle 3">
            <a:extLst>
              <a:ext uri="{FF2B5EF4-FFF2-40B4-BE49-F238E27FC236}">
                <a16:creationId xmlns:a16="http://schemas.microsoft.com/office/drawing/2014/main" id="{4235F498-44E1-C642-BCD9-5967EAB6D4A9}"/>
              </a:ext>
            </a:extLst>
          </p:cNvPr>
          <p:cNvSpPr>
            <a:spLocks noGrp="1" noRot="1" noChangeArrowheads="1"/>
          </p:cNvSpPr>
          <p:nvPr>
            <p:ph type="body" idx="1"/>
          </p:nvPr>
        </p:nvSpPr>
        <p:spPr>
          <a:xfrm>
            <a:off x="1981200" y="1341439"/>
            <a:ext cx="8305800" cy="574675"/>
          </a:xfrm>
        </p:spPr>
        <p:txBody>
          <a:bodyPr/>
          <a:lstStyle/>
          <a:p>
            <a:r>
              <a:rPr lang="zh-CN" altLang="en-US"/>
              <a:t>共享式局域网一般采用广播链路。</a:t>
            </a:r>
            <a:endParaRPr lang="en-US" altLang="zh-CN"/>
          </a:p>
        </p:txBody>
      </p:sp>
      <p:sp>
        <p:nvSpPr>
          <p:cNvPr id="40965" name="Text Box 4">
            <a:extLst>
              <a:ext uri="{FF2B5EF4-FFF2-40B4-BE49-F238E27FC236}">
                <a16:creationId xmlns:a16="http://schemas.microsoft.com/office/drawing/2014/main" id="{206A6B7D-4F03-4C49-BDF7-D3D4A25DFD24}"/>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338BF889-6D4A-2840-846D-378F4D8239E9}"/>
              </a:ext>
            </a:extLst>
          </p:cNvPr>
          <p:cNvSpPr txBox="1">
            <a:spLocks noRot="1" noChangeArrowheads="1"/>
          </p:cNvSpPr>
          <p:nvPr/>
        </p:nvSpPr>
        <p:spPr bwMode="auto">
          <a:xfrm>
            <a:off x="2057400" y="5013325"/>
            <a:ext cx="830580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注意：</a:t>
            </a:r>
            <a:r>
              <a:rPr lang="zh-CN" altLang="en-US" sz="2800">
                <a:solidFill>
                  <a:srgbClr val="FF0000"/>
                </a:solidFill>
              </a:rPr>
              <a:t>链路</a:t>
            </a:r>
            <a:r>
              <a:rPr lang="zh-CN" altLang="en-US" sz="2800"/>
              <a:t>是一个逻辑上的概念，可能包含一条或多条物理线路。指的是一个广播域，信号能够传递到网络上所有节点。分析环网的特点。</a:t>
            </a:r>
            <a:endParaRPr lang="en-US" altLang="zh-CN" sz="2800"/>
          </a:p>
          <a:p>
            <a:endParaRPr lang="en-US" altLang="zh-CN" sz="2800"/>
          </a:p>
        </p:txBody>
      </p:sp>
      <p:pic>
        <p:nvPicPr>
          <p:cNvPr id="40967" name="Picture 4" descr="1-07">
            <a:extLst>
              <a:ext uri="{FF2B5EF4-FFF2-40B4-BE49-F238E27FC236}">
                <a16:creationId xmlns:a16="http://schemas.microsoft.com/office/drawing/2014/main" id="{0672C0D4-82DB-EA46-A5DB-6B5D01BFC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4" y="2065338"/>
            <a:ext cx="5761037" cy="219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a:extLst>
              <a:ext uri="{FF2B5EF4-FFF2-40B4-BE49-F238E27FC236}">
                <a16:creationId xmlns:a16="http://schemas.microsoft.com/office/drawing/2014/main" id="{EB3ECCB3-B368-4841-B64E-C79FA8DC92B7}"/>
              </a:ext>
            </a:extLst>
          </p:cNvPr>
          <p:cNvSpPr txBox="1">
            <a:spLocks noRot="1" noChangeArrowheads="1"/>
          </p:cNvSpPr>
          <p:nvPr/>
        </p:nvSpPr>
        <p:spPr bwMode="auto">
          <a:xfrm>
            <a:off x="2208213" y="4410075"/>
            <a:ext cx="5975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indent="0" eaLnBrk="1" hangingPunct="1">
              <a:lnSpc>
                <a:spcPct val="80000"/>
              </a:lnSpc>
              <a:buNone/>
              <a:defRPr/>
            </a:pPr>
            <a:r>
              <a:rPr lang="en-US" altLang="zh-CN" sz="1600" dirty="0"/>
              <a:t>                            Two broadcast networks</a:t>
            </a:r>
            <a:r>
              <a:rPr lang="zh-CN" altLang="en-US" sz="1600" dirty="0"/>
              <a:t>：</a:t>
            </a:r>
            <a:r>
              <a:rPr lang="en-US" altLang="zh-CN" sz="1600" dirty="0"/>
              <a:t>(a) Bus      (b) Ring</a:t>
            </a:r>
          </a:p>
          <a:p>
            <a:pPr>
              <a:defRPr/>
            </a:pPr>
            <a:endParaRPr lang="en-US" altLang="zh-CN" sz="2800" kern="0" dirty="0"/>
          </a:p>
        </p:txBody>
      </p:sp>
    </p:spTree>
  </p:cSld>
  <p:clrMapOvr>
    <a:masterClrMapping/>
  </p:clrMapOvr>
  <p:transition spd="med" advTm="4620">
    <p:wheel spokes="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B2433BC4-0697-E24D-A2C5-9025DE2AE4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781CBB86-E807-B440-ACEB-595E09C99DBA}" type="slidenum">
              <a:rPr lang="zh-CN" altLang="en-US" sz="1600"/>
              <a:pPr>
                <a:spcBef>
                  <a:spcPct val="0"/>
                </a:spcBef>
                <a:buClrTx/>
                <a:buFontTx/>
                <a:buNone/>
              </a:pPr>
              <a:t>36</a:t>
            </a:fld>
            <a:endParaRPr lang="en-US" altLang="zh-CN" sz="1600"/>
          </a:p>
        </p:txBody>
      </p:sp>
      <p:sp>
        <p:nvSpPr>
          <p:cNvPr id="41987" name="Rectangle 2">
            <a:extLst>
              <a:ext uri="{FF2B5EF4-FFF2-40B4-BE49-F238E27FC236}">
                <a16:creationId xmlns:a16="http://schemas.microsoft.com/office/drawing/2014/main" id="{B1964EE4-CD03-7448-8F63-1BB96CCE620F}"/>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LAN</a:t>
            </a:r>
            <a:r>
              <a:rPr lang="zh-CN" altLang="en-US" dirty="0">
                <a:solidFill>
                  <a:srgbClr val="FF0000"/>
                </a:solidFill>
              </a:rPr>
              <a:t>（局域网）例子</a:t>
            </a:r>
            <a:endParaRPr lang="en-US" altLang="zh-CN" dirty="0">
              <a:solidFill>
                <a:srgbClr val="FF0000"/>
              </a:solidFill>
            </a:endParaRPr>
          </a:p>
        </p:txBody>
      </p:sp>
      <p:sp>
        <p:nvSpPr>
          <p:cNvPr id="41988" name="Rectangle 3">
            <a:extLst>
              <a:ext uri="{FF2B5EF4-FFF2-40B4-BE49-F238E27FC236}">
                <a16:creationId xmlns:a16="http://schemas.microsoft.com/office/drawing/2014/main" id="{CA4AE552-657D-2F46-8556-A54CE3259CC9}"/>
              </a:ext>
            </a:extLst>
          </p:cNvPr>
          <p:cNvSpPr>
            <a:spLocks noGrp="1" noRot="1" noChangeArrowheads="1"/>
          </p:cNvSpPr>
          <p:nvPr>
            <p:ph type="body" idx="1"/>
          </p:nvPr>
        </p:nvSpPr>
        <p:spPr>
          <a:xfrm>
            <a:off x="1981200" y="1341439"/>
            <a:ext cx="8305800" cy="574675"/>
          </a:xfrm>
        </p:spPr>
        <p:txBody>
          <a:bodyPr/>
          <a:lstStyle/>
          <a:p>
            <a:r>
              <a:rPr lang="zh-CN" altLang="en-US"/>
              <a:t>交换式局域网一般采用点到点链路。</a:t>
            </a:r>
            <a:endParaRPr lang="en-US" altLang="zh-CN"/>
          </a:p>
        </p:txBody>
      </p:sp>
      <p:sp>
        <p:nvSpPr>
          <p:cNvPr id="41989" name="Text Box 4">
            <a:extLst>
              <a:ext uri="{FF2B5EF4-FFF2-40B4-BE49-F238E27FC236}">
                <a16:creationId xmlns:a16="http://schemas.microsoft.com/office/drawing/2014/main" id="{A6A86336-6804-8F43-846E-C272E31049DB}"/>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604F941B-4DF7-3743-BBFF-E01EA499DF69}"/>
              </a:ext>
            </a:extLst>
          </p:cNvPr>
          <p:cNvSpPr txBox="1">
            <a:spLocks noRot="1" noChangeArrowheads="1"/>
          </p:cNvSpPr>
          <p:nvPr/>
        </p:nvSpPr>
        <p:spPr bwMode="auto">
          <a:xfrm>
            <a:off x="1992313" y="5527675"/>
            <a:ext cx="8305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是由交换设备连接的多条点到点链路。注意：交换式网络的重点在</a:t>
            </a:r>
            <a:r>
              <a:rPr lang="zh-CN" altLang="en-US" sz="2800" dirty="0">
                <a:solidFill>
                  <a:srgbClr val="FF0000"/>
                </a:solidFill>
              </a:rPr>
              <a:t>交换设备</a:t>
            </a:r>
            <a:r>
              <a:rPr lang="zh-CN" altLang="en-US" sz="2800" dirty="0"/>
              <a:t>。</a:t>
            </a:r>
            <a:endParaRPr lang="en-US" altLang="zh-CN" sz="2800" dirty="0"/>
          </a:p>
        </p:txBody>
      </p:sp>
      <p:pic>
        <p:nvPicPr>
          <p:cNvPr id="9" name="Picture 5">
            <a:extLst>
              <a:ext uri="{FF2B5EF4-FFF2-40B4-BE49-F238E27FC236}">
                <a16:creationId xmlns:a16="http://schemas.microsoft.com/office/drawing/2014/main" id="{5CF11C37-299A-814F-91B5-96E1B4BCC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83" t="7236" r="56107" b="4428"/>
          <a:stretch>
            <a:fillRect/>
          </a:stretch>
        </p:blipFill>
        <p:spPr bwMode="auto">
          <a:xfrm>
            <a:off x="2800350" y="2101851"/>
            <a:ext cx="2808288"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885EA225-28AE-0F4B-9A5E-09FCCDE63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021" t="6633" r="1424" b="4126"/>
          <a:stretch>
            <a:fillRect/>
          </a:stretch>
        </p:blipFill>
        <p:spPr bwMode="auto">
          <a:xfrm>
            <a:off x="6743701" y="1987550"/>
            <a:ext cx="3171825"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a:extLst>
              <a:ext uri="{FF2B5EF4-FFF2-40B4-BE49-F238E27FC236}">
                <a16:creationId xmlns:a16="http://schemas.microsoft.com/office/drawing/2014/main" id="{C1655E3A-B09A-3E47-B9C3-DDBE6C5C90D2}"/>
              </a:ext>
            </a:extLst>
          </p:cNvPr>
          <p:cNvSpPr txBox="1">
            <a:spLocks noChangeArrowheads="1"/>
          </p:cNvSpPr>
          <p:nvPr/>
        </p:nvSpPr>
        <p:spPr bwMode="auto">
          <a:xfrm>
            <a:off x="3316289" y="4646613"/>
            <a:ext cx="1646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1800"/>
              <a:t>Wireless LAN </a:t>
            </a:r>
          </a:p>
          <a:p>
            <a:pPr algn="ctr">
              <a:spcBef>
                <a:spcPct val="0"/>
              </a:spcBef>
              <a:buClrTx/>
              <a:buFontTx/>
              <a:buNone/>
            </a:pPr>
            <a:r>
              <a:rPr lang="en-US" altLang="zh-CN" sz="1800"/>
              <a:t>with 802.11</a:t>
            </a:r>
          </a:p>
        </p:txBody>
      </p:sp>
      <p:sp>
        <p:nvSpPr>
          <p:cNvPr id="14" name="TextBox 11">
            <a:extLst>
              <a:ext uri="{FF2B5EF4-FFF2-40B4-BE49-F238E27FC236}">
                <a16:creationId xmlns:a16="http://schemas.microsoft.com/office/drawing/2014/main" id="{CF80AE08-5594-794C-86CA-09C896868939}"/>
              </a:ext>
            </a:extLst>
          </p:cNvPr>
          <p:cNvSpPr txBox="1">
            <a:spLocks noChangeArrowheads="1"/>
          </p:cNvSpPr>
          <p:nvPr/>
        </p:nvSpPr>
        <p:spPr bwMode="auto">
          <a:xfrm>
            <a:off x="7156451" y="4562475"/>
            <a:ext cx="20177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1800"/>
              <a:t>Wired LAN with</a:t>
            </a:r>
          </a:p>
          <a:p>
            <a:pPr algn="ctr">
              <a:spcBef>
                <a:spcPct val="0"/>
              </a:spcBef>
              <a:buClrTx/>
              <a:buFontTx/>
              <a:buNone/>
            </a:pPr>
            <a:r>
              <a:rPr lang="en-US" altLang="zh-CN" sz="1800"/>
              <a:t>switched Ethernet</a:t>
            </a:r>
          </a:p>
        </p:txBody>
      </p:sp>
    </p:spTree>
  </p:cSld>
  <p:clrMapOvr>
    <a:masterClrMapping/>
  </p:clrMapOvr>
  <p:transition spd="med">
    <p:wheel spokes="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3A1B6759-FB9B-2447-81CB-FC37A524CE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6FB7DD9C-8BD3-4C40-8F55-9CD1C796560C}" type="slidenum">
              <a:rPr lang="zh-CN" altLang="en-US" sz="1600"/>
              <a:pPr>
                <a:spcBef>
                  <a:spcPct val="0"/>
                </a:spcBef>
                <a:buClrTx/>
                <a:buFontTx/>
                <a:buNone/>
              </a:pPr>
              <a:t>37</a:t>
            </a:fld>
            <a:endParaRPr lang="en-US" altLang="zh-CN" sz="1600"/>
          </a:p>
        </p:txBody>
      </p:sp>
      <p:sp>
        <p:nvSpPr>
          <p:cNvPr id="43011" name="Rectangle 2">
            <a:extLst>
              <a:ext uri="{FF2B5EF4-FFF2-40B4-BE49-F238E27FC236}">
                <a16:creationId xmlns:a16="http://schemas.microsoft.com/office/drawing/2014/main" id="{06B491A6-4F8C-3140-BDF3-81206C69D8DC}"/>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LAN</a:t>
            </a:r>
            <a:r>
              <a:rPr lang="zh-CN" altLang="en-US" dirty="0">
                <a:solidFill>
                  <a:srgbClr val="FF0000"/>
                </a:solidFill>
              </a:rPr>
              <a:t>（局域网）例子</a:t>
            </a:r>
            <a:endParaRPr lang="en-US" altLang="zh-CN" dirty="0">
              <a:solidFill>
                <a:srgbClr val="FF0000"/>
              </a:solidFill>
            </a:endParaRPr>
          </a:p>
        </p:txBody>
      </p:sp>
      <p:sp>
        <p:nvSpPr>
          <p:cNvPr id="43012" name="Rectangle 3">
            <a:extLst>
              <a:ext uri="{FF2B5EF4-FFF2-40B4-BE49-F238E27FC236}">
                <a16:creationId xmlns:a16="http://schemas.microsoft.com/office/drawing/2014/main" id="{F4660EA2-B9C5-FA4D-AD03-EF9C1BBAC48D}"/>
              </a:ext>
            </a:extLst>
          </p:cNvPr>
          <p:cNvSpPr>
            <a:spLocks noGrp="1" noRot="1" noChangeArrowheads="1"/>
          </p:cNvSpPr>
          <p:nvPr>
            <p:ph type="body" idx="1"/>
          </p:nvPr>
        </p:nvSpPr>
        <p:spPr>
          <a:xfrm>
            <a:off x="1981200" y="1341439"/>
            <a:ext cx="8305800" cy="574675"/>
          </a:xfrm>
        </p:spPr>
        <p:txBody>
          <a:bodyPr/>
          <a:lstStyle/>
          <a:p>
            <a:pPr marL="0" indent="0">
              <a:buNone/>
            </a:pPr>
            <a:r>
              <a:rPr lang="zh-CN" altLang="en-US"/>
              <a:t>概念区分：</a:t>
            </a:r>
            <a:endParaRPr lang="en-US" altLang="zh-CN"/>
          </a:p>
        </p:txBody>
      </p:sp>
      <p:sp>
        <p:nvSpPr>
          <p:cNvPr id="43013" name="Text Box 4">
            <a:extLst>
              <a:ext uri="{FF2B5EF4-FFF2-40B4-BE49-F238E27FC236}">
                <a16:creationId xmlns:a16="http://schemas.microsoft.com/office/drawing/2014/main" id="{73DB5968-EBD5-3647-9B61-F439BC53F262}"/>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D613644B-C85F-AF40-8099-D1BD438DD90F}"/>
              </a:ext>
            </a:extLst>
          </p:cNvPr>
          <p:cNvSpPr txBox="1">
            <a:spLocks noRot="1" noChangeArrowheads="1"/>
          </p:cNvSpPr>
          <p:nvPr/>
        </p:nvSpPr>
        <p:spPr bwMode="auto">
          <a:xfrm>
            <a:off x="1981200" y="4364038"/>
            <a:ext cx="83058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共享式或交换式局域网主要依据网络设备区分。详见第四章网络设备部分。</a:t>
            </a:r>
            <a:endParaRPr lang="en-US" altLang="zh-CN" sz="2800"/>
          </a:p>
        </p:txBody>
      </p:sp>
      <p:sp>
        <p:nvSpPr>
          <p:cNvPr id="12" name="Rectangle 3">
            <a:extLst>
              <a:ext uri="{FF2B5EF4-FFF2-40B4-BE49-F238E27FC236}">
                <a16:creationId xmlns:a16="http://schemas.microsoft.com/office/drawing/2014/main" id="{E4B7E7A4-0039-AB4C-B0F6-6489B3288F1D}"/>
              </a:ext>
            </a:extLst>
          </p:cNvPr>
          <p:cNvSpPr txBox="1">
            <a:spLocks noRot="1" noChangeArrowheads="1"/>
          </p:cNvSpPr>
          <p:nvPr/>
        </p:nvSpPr>
        <p:spPr bwMode="auto">
          <a:xfrm>
            <a:off x="1981200" y="2828926"/>
            <a:ext cx="83058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局域网主要是一种根据网络规模分类的类别。</a:t>
            </a:r>
            <a:endParaRPr lang="en-US" altLang="zh-CN" sz="2800"/>
          </a:p>
        </p:txBody>
      </p:sp>
    </p:spTree>
  </p:cSld>
  <p:clrMapOvr>
    <a:masterClrMapping/>
  </p:clrMapOvr>
  <p:transition spd="med">
    <p:wheel spokes="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7DA996FE-0DC8-7041-B105-6D9A788364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B029FB30-D3ED-6B4F-B879-DFA6AB8DEB54}" type="slidenum">
              <a:rPr lang="zh-CN" altLang="en-US" sz="1600"/>
              <a:pPr>
                <a:spcBef>
                  <a:spcPct val="0"/>
                </a:spcBef>
                <a:buClrTx/>
                <a:buFontTx/>
                <a:buNone/>
              </a:pPr>
              <a:t>38</a:t>
            </a:fld>
            <a:endParaRPr lang="en-US" altLang="zh-CN" sz="1600"/>
          </a:p>
        </p:txBody>
      </p:sp>
      <p:sp>
        <p:nvSpPr>
          <p:cNvPr id="44035" name="Rectangle 2">
            <a:extLst>
              <a:ext uri="{FF2B5EF4-FFF2-40B4-BE49-F238E27FC236}">
                <a16:creationId xmlns:a16="http://schemas.microsoft.com/office/drawing/2014/main" id="{7728AA8E-1068-CF4B-9646-93ABF25F047E}"/>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MAN</a:t>
            </a:r>
            <a:r>
              <a:rPr lang="zh-CN" altLang="en-US" dirty="0">
                <a:solidFill>
                  <a:srgbClr val="FF0000"/>
                </a:solidFill>
              </a:rPr>
              <a:t>（城域网）</a:t>
            </a:r>
            <a:endParaRPr lang="en-US" altLang="zh-CN" dirty="0">
              <a:solidFill>
                <a:srgbClr val="FF0000"/>
              </a:solidFill>
            </a:endParaRPr>
          </a:p>
        </p:txBody>
      </p:sp>
      <p:sp>
        <p:nvSpPr>
          <p:cNvPr id="44036" name="Rectangle 3">
            <a:extLst>
              <a:ext uri="{FF2B5EF4-FFF2-40B4-BE49-F238E27FC236}">
                <a16:creationId xmlns:a16="http://schemas.microsoft.com/office/drawing/2014/main" id="{9FFEF941-15CB-2C47-AB81-866CAC6ED79B}"/>
              </a:ext>
            </a:extLst>
          </p:cNvPr>
          <p:cNvSpPr>
            <a:spLocks noGrp="1" noRot="1" noChangeArrowheads="1"/>
          </p:cNvSpPr>
          <p:nvPr>
            <p:ph type="body" idx="1"/>
          </p:nvPr>
        </p:nvSpPr>
        <p:spPr>
          <a:xfrm>
            <a:off x="1981200" y="1341438"/>
            <a:ext cx="8305800" cy="1008062"/>
          </a:xfrm>
        </p:spPr>
        <p:txBody>
          <a:bodyPr/>
          <a:lstStyle/>
          <a:p>
            <a:r>
              <a:rPr lang="en-US" altLang="zh-CN"/>
              <a:t>MAN</a:t>
            </a:r>
            <a:r>
              <a:rPr lang="zh-CN" altLang="en-US"/>
              <a:t>（</a:t>
            </a:r>
            <a:r>
              <a:rPr lang="en-US" altLang="zh-CN"/>
              <a:t>Metropolitan Area Network</a:t>
            </a:r>
            <a:r>
              <a:rPr lang="zh-CN" altLang="en-US"/>
              <a:t>）的范围覆盖一个城市。典型的例子为有线电视网。</a:t>
            </a:r>
            <a:endParaRPr lang="en-US" altLang="zh-CN"/>
          </a:p>
        </p:txBody>
      </p:sp>
      <p:sp>
        <p:nvSpPr>
          <p:cNvPr id="44037" name="Text Box 4">
            <a:extLst>
              <a:ext uri="{FF2B5EF4-FFF2-40B4-BE49-F238E27FC236}">
                <a16:creationId xmlns:a16="http://schemas.microsoft.com/office/drawing/2014/main" id="{C2855542-282B-CF45-BDC8-B888C68F5382}"/>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5DCFA316-F5DD-F14D-B770-18B396149832}"/>
              </a:ext>
            </a:extLst>
          </p:cNvPr>
          <p:cNvSpPr txBox="1">
            <a:spLocks noRot="1" noChangeArrowheads="1"/>
          </p:cNvSpPr>
          <p:nvPr/>
        </p:nvSpPr>
        <p:spPr bwMode="auto">
          <a:xfrm>
            <a:off x="1992313" y="5527675"/>
            <a:ext cx="8305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初期的有线电视网只支持</a:t>
            </a:r>
            <a:r>
              <a:rPr lang="zh-CN" altLang="en-US" sz="2800">
                <a:solidFill>
                  <a:srgbClr val="FF0000"/>
                </a:solidFill>
              </a:rPr>
              <a:t>单向</a:t>
            </a:r>
            <a:r>
              <a:rPr lang="zh-CN" altLang="en-US" sz="2800"/>
              <a:t>内容传播。现在的有线电视网可以支持</a:t>
            </a:r>
            <a:r>
              <a:rPr lang="zh-CN" altLang="en-US" sz="2800">
                <a:solidFill>
                  <a:srgbClr val="FF0000"/>
                </a:solidFill>
              </a:rPr>
              <a:t>双向</a:t>
            </a:r>
            <a:r>
              <a:rPr lang="zh-CN" altLang="en-US" sz="2800"/>
              <a:t>数据传播。</a:t>
            </a:r>
            <a:endParaRPr lang="en-US" altLang="zh-CN" sz="2800"/>
          </a:p>
        </p:txBody>
      </p:sp>
      <p:pic>
        <p:nvPicPr>
          <p:cNvPr id="12" name="Picture 2">
            <a:extLst>
              <a:ext uri="{FF2B5EF4-FFF2-40B4-BE49-F238E27FC236}">
                <a16:creationId xmlns:a16="http://schemas.microsoft.com/office/drawing/2014/main" id="{74C138CE-9567-0040-92F3-5FAE44315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351" y="2312989"/>
            <a:ext cx="5534025"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heel spokes="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2EA378B7-B081-2443-B4E5-8F1A08CCC1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9FE60C92-8EA8-D44B-B780-9BE3A43A9091}" type="slidenum">
              <a:rPr lang="zh-CN" altLang="en-US" sz="1600"/>
              <a:pPr>
                <a:spcBef>
                  <a:spcPct val="0"/>
                </a:spcBef>
                <a:buClrTx/>
                <a:buFontTx/>
                <a:buNone/>
              </a:pPr>
              <a:t>39</a:t>
            </a:fld>
            <a:endParaRPr lang="en-US" altLang="zh-CN" sz="1600"/>
          </a:p>
        </p:txBody>
      </p:sp>
      <p:sp>
        <p:nvSpPr>
          <p:cNvPr id="45059" name="Rectangle 2">
            <a:extLst>
              <a:ext uri="{FF2B5EF4-FFF2-40B4-BE49-F238E27FC236}">
                <a16:creationId xmlns:a16="http://schemas.microsoft.com/office/drawing/2014/main" id="{8A3A8ED4-700B-8B42-AE42-8A4A1E359D6C}"/>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WAN</a:t>
            </a:r>
            <a:r>
              <a:rPr lang="zh-CN" altLang="en-US" dirty="0">
                <a:solidFill>
                  <a:srgbClr val="FF0000"/>
                </a:solidFill>
              </a:rPr>
              <a:t>（广域网）</a:t>
            </a:r>
            <a:endParaRPr lang="en-US" altLang="zh-CN" dirty="0">
              <a:solidFill>
                <a:srgbClr val="FF0000"/>
              </a:solidFill>
            </a:endParaRPr>
          </a:p>
        </p:txBody>
      </p:sp>
      <p:sp>
        <p:nvSpPr>
          <p:cNvPr id="45060" name="Rectangle 3">
            <a:extLst>
              <a:ext uri="{FF2B5EF4-FFF2-40B4-BE49-F238E27FC236}">
                <a16:creationId xmlns:a16="http://schemas.microsoft.com/office/drawing/2014/main" id="{F0C166E0-118F-344C-B2BA-403EF982FF39}"/>
              </a:ext>
            </a:extLst>
          </p:cNvPr>
          <p:cNvSpPr>
            <a:spLocks noGrp="1" noRot="1" noChangeArrowheads="1"/>
          </p:cNvSpPr>
          <p:nvPr>
            <p:ph type="body" idx="1"/>
          </p:nvPr>
        </p:nvSpPr>
        <p:spPr>
          <a:xfrm>
            <a:off x="1981200" y="1341438"/>
            <a:ext cx="8305800" cy="1008062"/>
          </a:xfrm>
        </p:spPr>
        <p:txBody>
          <a:bodyPr/>
          <a:lstStyle/>
          <a:p>
            <a:r>
              <a:rPr lang="en-US" altLang="zh-CN"/>
              <a:t>WAN</a:t>
            </a:r>
            <a:r>
              <a:rPr lang="zh-CN" altLang="en-US"/>
              <a:t>（</a:t>
            </a:r>
            <a:r>
              <a:rPr lang="en-US" altLang="zh-CN"/>
              <a:t>Wide Area Network</a:t>
            </a:r>
            <a:r>
              <a:rPr lang="zh-CN" altLang="en-US"/>
              <a:t>）的范围覆盖一个国家、地区或大陆。</a:t>
            </a:r>
            <a:endParaRPr lang="en-US" altLang="zh-CN"/>
          </a:p>
        </p:txBody>
      </p:sp>
      <p:sp>
        <p:nvSpPr>
          <p:cNvPr id="45061" name="Text Box 4">
            <a:extLst>
              <a:ext uri="{FF2B5EF4-FFF2-40B4-BE49-F238E27FC236}">
                <a16:creationId xmlns:a16="http://schemas.microsoft.com/office/drawing/2014/main" id="{3B573FE6-52B5-494B-A514-82FF549A2133}"/>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562C8CE4-5210-2546-88F2-3C13B2B942F3}"/>
              </a:ext>
            </a:extLst>
          </p:cNvPr>
          <p:cNvSpPr txBox="1">
            <a:spLocks noRot="1" noChangeArrowheads="1"/>
          </p:cNvSpPr>
          <p:nvPr/>
        </p:nvSpPr>
        <p:spPr bwMode="auto">
          <a:xfrm>
            <a:off x="1992313" y="5527675"/>
            <a:ext cx="8305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800"/>
              <a:t>Subnet</a:t>
            </a:r>
            <a:r>
              <a:rPr lang="zh-CN" altLang="en-US" sz="2800"/>
              <a:t>（子网）是由</a:t>
            </a:r>
            <a:r>
              <a:rPr lang="en-US" altLang="zh-CN" sz="2800"/>
              <a:t>ISP</a:t>
            </a:r>
            <a:r>
              <a:rPr lang="zh-CN" altLang="en-US" sz="2800"/>
              <a:t>运营管理的骨干网络，用于连接不同城市或地区的网络。</a:t>
            </a:r>
            <a:r>
              <a:rPr lang="zh-CN" altLang="en-US" sz="2800">
                <a:solidFill>
                  <a:srgbClr val="FF0000"/>
                </a:solidFill>
              </a:rPr>
              <a:t>层次化</a:t>
            </a:r>
            <a:r>
              <a:rPr lang="zh-CN" altLang="en-US" sz="2800"/>
              <a:t>特征。</a:t>
            </a:r>
            <a:endParaRPr lang="en-US" altLang="zh-CN" sz="2800"/>
          </a:p>
        </p:txBody>
      </p:sp>
      <p:pic>
        <p:nvPicPr>
          <p:cNvPr id="9" name="Picture 4" descr="1-09">
            <a:extLst>
              <a:ext uri="{FF2B5EF4-FFF2-40B4-BE49-F238E27FC236}">
                <a16:creationId xmlns:a16="http://schemas.microsoft.com/office/drawing/2014/main" id="{12A4B073-AC1A-4749-AE7A-C2C5EC653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2551113"/>
            <a:ext cx="675640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0" y="444500"/>
            <a:ext cx="9144000" cy="1143000"/>
          </a:xfrm>
        </p:spPr>
        <p:txBody>
          <a:bodyPr/>
          <a:lstStyle/>
          <a:p>
            <a:pPr eaLnBrk="1" hangingPunct="1"/>
            <a:r>
              <a:rPr lang="en-US" altLang="zh-CN" dirty="0">
                <a:solidFill>
                  <a:srgbClr val="FF0000"/>
                </a:solidFill>
                <a:latin typeface="Arial" panose="020B0604020202020204" pitchFamily="34" charset="0"/>
                <a:cs typeface="Arial" panose="020B0604020202020204" pitchFamily="34" charset="0"/>
              </a:rPr>
              <a:t>Preface</a:t>
            </a:r>
          </a:p>
        </p:txBody>
      </p:sp>
      <p:sp>
        <p:nvSpPr>
          <p:cNvPr id="8195" name="Content Placeholder 2"/>
          <p:cNvSpPr>
            <a:spLocks noGrp="1"/>
          </p:cNvSpPr>
          <p:nvPr>
            <p:ph idx="1"/>
          </p:nvPr>
        </p:nvSpPr>
        <p:spPr>
          <a:xfrm>
            <a:off x="2306639" y="1744664"/>
            <a:ext cx="7399337" cy="4198937"/>
          </a:xfrm>
        </p:spPr>
        <p:txBody>
          <a:bodyPr/>
          <a:lstStyle/>
          <a:p>
            <a:pPr marL="457200" indent="-457200">
              <a:buFontTx/>
              <a:buChar char="•"/>
            </a:pPr>
            <a:r>
              <a:rPr lang="en-US" altLang="zh-CN" sz="3200" dirty="0">
                <a:latin typeface="Arial" panose="020B0604020202020204" pitchFamily="34" charset="0"/>
                <a:cs typeface="Arial" panose="020B0604020202020204" pitchFamily="34" charset="0"/>
              </a:rPr>
              <a:t>Before the computer networks emerged</a:t>
            </a:r>
          </a:p>
          <a:p>
            <a:pPr lvl="1" eaLnBrk="1" hangingPunct="1">
              <a:buFont typeface="Arial" pitchFamily="34" charset="0"/>
              <a:buChar char="•"/>
            </a:pPr>
            <a:r>
              <a:rPr lang="en-US" altLang="zh-CN" dirty="0">
                <a:solidFill>
                  <a:srgbClr val="FF0000"/>
                </a:solidFill>
                <a:latin typeface="Arial" panose="020B0604020202020204" pitchFamily="34" charset="0"/>
                <a:ea typeface="宋体" pitchFamily="2" charset="-122"/>
                <a:cs typeface="Arial" panose="020B0604020202020204" pitchFamily="34" charset="0"/>
              </a:rPr>
              <a:t>1 or 2 computers </a:t>
            </a:r>
            <a:r>
              <a:rPr lang="en-US" altLang="zh-CN" dirty="0">
                <a:latin typeface="Arial" panose="020B0604020202020204" pitchFamily="34" charset="0"/>
                <a:ea typeface="宋体" pitchFamily="2" charset="-122"/>
                <a:cs typeface="Arial" panose="020B0604020202020204" pitchFamily="34" charset="0"/>
              </a:rPr>
              <a:t>for computational needs</a:t>
            </a:r>
          </a:p>
          <a:p>
            <a:pPr lvl="1" eaLnBrk="1" hangingPunct="1">
              <a:buFont typeface="Arial" pitchFamily="34" charset="0"/>
              <a:buChar char="•"/>
            </a:pPr>
            <a:r>
              <a:rPr lang="en-US" altLang="zh-CN" dirty="0">
                <a:latin typeface="Arial" panose="020B0604020202020204" pitchFamily="34" charset="0"/>
                <a:ea typeface="宋体" pitchFamily="2" charset="-122"/>
                <a:cs typeface="Arial" panose="020B0604020202020204" pitchFamily="34" charset="0"/>
              </a:rPr>
              <a:t>Located in </a:t>
            </a:r>
            <a:r>
              <a:rPr lang="en-US" altLang="zh-CN" dirty="0">
                <a:solidFill>
                  <a:srgbClr val="FF0000"/>
                </a:solidFill>
                <a:latin typeface="Arial" panose="020B0604020202020204" pitchFamily="34" charset="0"/>
                <a:ea typeface="宋体" pitchFamily="2" charset="-122"/>
                <a:cs typeface="Arial" panose="020B0604020202020204" pitchFamily="34" charset="0"/>
              </a:rPr>
              <a:t>one</a:t>
            </a:r>
            <a:r>
              <a:rPr lang="en-US" altLang="zh-CN" dirty="0">
                <a:latin typeface="Arial" panose="020B0604020202020204" pitchFamily="34" charset="0"/>
                <a:ea typeface="宋体" pitchFamily="2" charset="-122"/>
                <a:cs typeface="Arial" panose="020B0604020202020204" pitchFamily="34" charset="0"/>
              </a:rPr>
              <a:t> glass room</a:t>
            </a:r>
          </a:p>
          <a:p>
            <a:pPr marL="457200" indent="-457200"/>
            <a:endParaRPr lang="en-US" altLang="zh-CN" sz="3200" dirty="0">
              <a:latin typeface="Arial" panose="020B0604020202020204" pitchFamily="34" charset="0"/>
              <a:cs typeface="Arial" panose="020B0604020202020204" pitchFamily="34" charset="0"/>
            </a:endParaRPr>
          </a:p>
          <a:p>
            <a:pPr marL="457200" indent="-457200">
              <a:buFontTx/>
              <a:buChar char="•"/>
            </a:pPr>
            <a:r>
              <a:rPr lang="en-US" altLang="zh-CN" sz="3200" dirty="0">
                <a:latin typeface="Arial" panose="020B0604020202020204" pitchFamily="34" charset="0"/>
                <a:cs typeface="Arial" panose="020B0604020202020204" pitchFamily="34" charset="0"/>
              </a:rPr>
              <a:t>Computer networks and           distributed systems……                         think and be patient</a:t>
            </a:r>
          </a:p>
        </p:txBody>
      </p:sp>
      <p:pic>
        <p:nvPicPr>
          <p:cNvPr id="819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61513" y="3429000"/>
            <a:ext cx="18288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what is computer network-cisco" descr="what is computer network-cisco">
            <a:hlinkClick r:id="" action="ppaction://media"/>
            <a:extLst>
              <a:ext uri="{FF2B5EF4-FFF2-40B4-BE49-F238E27FC236}">
                <a16:creationId xmlns:a16="http://schemas.microsoft.com/office/drawing/2014/main" id="{EBDC3A3C-6810-3347-A7BA-E8E49E457B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13682"/>
            <a:ext cx="12192000" cy="6858000"/>
          </a:xfrm>
          <a:prstGeom prst="rect">
            <a:avLst/>
          </a:prstGeom>
        </p:spPr>
      </p:pic>
    </p:spTree>
    <p:extLst>
      <p:ext uri="{BB962C8B-B14F-4D97-AF65-F5344CB8AC3E}">
        <p14:creationId xmlns:p14="http://schemas.microsoft.com/office/powerpoint/2010/main" val="350619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0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15BF3EE2-BB30-9C4E-B64D-6377D1D23A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E651D1F8-B7C7-8246-A454-84FA6A334C98}" type="slidenum">
              <a:rPr lang="zh-CN" altLang="en-US" sz="1600"/>
              <a:pPr>
                <a:spcBef>
                  <a:spcPct val="0"/>
                </a:spcBef>
                <a:buClrTx/>
                <a:buFontTx/>
                <a:buNone/>
              </a:pPr>
              <a:t>40</a:t>
            </a:fld>
            <a:endParaRPr lang="en-US" altLang="zh-CN" sz="1600"/>
          </a:p>
        </p:txBody>
      </p:sp>
      <p:sp>
        <p:nvSpPr>
          <p:cNvPr id="46083" name="Rectangle 2">
            <a:extLst>
              <a:ext uri="{FF2B5EF4-FFF2-40B4-BE49-F238E27FC236}">
                <a16:creationId xmlns:a16="http://schemas.microsoft.com/office/drawing/2014/main" id="{7135D6DA-649E-6445-B198-F2DC08DFFBCD}"/>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WAN</a:t>
            </a:r>
            <a:r>
              <a:rPr lang="zh-CN" altLang="en-US" dirty="0">
                <a:solidFill>
                  <a:srgbClr val="FF0000"/>
                </a:solidFill>
              </a:rPr>
              <a:t>（广域网）</a:t>
            </a:r>
            <a:endParaRPr lang="en-US" altLang="zh-CN" dirty="0">
              <a:solidFill>
                <a:srgbClr val="FF0000"/>
              </a:solidFill>
            </a:endParaRPr>
          </a:p>
        </p:txBody>
      </p:sp>
      <p:sp>
        <p:nvSpPr>
          <p:cNvPr id="46084" name="Rectangle 3">
            <a:extLst>
              <a:ext uri="{FF2B5EF4-FFF2-40B4-BE49-F238E27FC236}">
                <a16:creationId xmlns:a16="http://schemas.microsoft.com/office/drawing/2014/main" id="{9A858DD7-FEEE-4C4C-A70F-D19279D24C15}"/>
              </a:ext>
            </a:extLst>
          </p:cNvPr>
          <p:cNvSpPr>
            <a:spLocks noGrp="1" noRot="1" noChangeArrowheads="1"/>
          </p:cNvSpPr>
          <p:nvPr>
            <p:ph type="body" idx="1"/>
          </p:nvPr>
        </p:nvSpPr>
        <p:spPr>
          <a:xfrm>
            <a:off x="1981200" y="1341438"/>
            <a:ext cx="8305800" cy="1008062"/>
          </a:xfrm>
        </p:spPr>
        <p:txBody>
          <a:bodyPr/>
          <a:lstStyle/>
          <a:p>
            <a:r>
              <a:rPr lang="zh-CN" altLang="en-US"/>
              <a:t>通信子网由传输线路与交换节点组成。主要功能集中在交换节点。使用点到点链路传输技术。</a:t>
            </a:r>
            <a:endParaRPr lang="en-US" altLang="zh-CN"/>
          </a:p>
        </p:txBody>
      </p:sp>
      <p:sp>
        <p:nvSpPr>
          <p:cNvPr id="46085" name="Text Box 4">
            <a:extLst>
              <a:ext uri="{FF2B5EF4-FFF2-40B4-BE49-F238E27FC236}">
                <a16:creationId xmlns:a16="http://schemas.microsoft.com/office/drawing/2014/main" id="{7BB807AC-1A6C-EB48-8B6F-F270BD8272F4}"/>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B529CAF6-1300-9748-B469-AE505DD3084E}"/>
              </a:ext>
            </a:extLst>
          </p:cNvPr>
          <p:cNvSpPr txBox="1">
            <a:spLocks noRot="1" noChangeArrowheads="1"/>
          </p:cNvSpPr>
          <p:nvPr/>
        </p:nvSpPr>
        <p:spPr bwMode="auto">
          <a:xfrm>
            <a:off x="1992313" y="5527675"/>
            <a:ext cx="8305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交换节点为每个入境（</a:t>
            </a:r>
            <a:r>
              <a:rPr lang="en-US" altLang="zh-CN" sz="2800"/>
              <a:t>Incoming</a:t>
            </a:r>
            <a:r>
              <a:rPr lang="zh-CN" altLang="en-US" sz="2800"/>
              <a:t>）数据确定一个出境（</a:t>
            </a:r>
            <a:r>
              <a:rPr lang="en-US" altLang="zh-CN" sz="2800"/>
              <a:t>Outgoing</a:t>
            </a:r>
            <a:r>
              <a:rPr lang="zh-CN" altLang="en-US" sz="2800"/>
              <a:t>）线路。称为</a:t>
            </a:r>
            <a:r>
              <a:rPr lang="zh-CN" altLang="en-US" sz="2800">
                <a:solidFill>
                  <a:srgbClr val="FF0000"/>
                </a:solidFill>
              </a:rPr>
              <a:t>路由</a:t>
            </a:r>
            <a:r>
              <a:rPr lang="zh-CN" altLang="en-US" sz="2800"/>
              <a:t>或</a:t>
            </a:r>
            <a:r>
              <a:rPr lang="zh-CN" altLang="en-US" sz="2800">
                <a:solidFill>
                  <a:srgbClr val="FF0000"/>
                </a:solidFill>
              </a:rPr>
              <a:t>交换</a:t>
            </a:r>
            <a:r>
              <a:rPr lang="zh-CN" altLang="en-US" sz="2800"/>
              <a:t>。</a:t>
            </a:r>
            <a:endParaRPr lang="en-US" altLang="zh-CN" sz="2800"/>
          </a:p>
        </p:txBody>
      </p:sp>
      <p:pic>
        <p:nvPicPr>
          <p:cNvPr id="8" name="图片 7">
            <a:extLst>
              <a:ext uri="{FF2B5EF4-FFF2-40B4-BE49-F238E27FC236}">
                <a16:creationId xmlns:a16="http://schemas.microsoft.com/office/drawing/2014/main" id="{9FC681D7-1F6A-224A-832D-5998F8810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8339" y="2444751"/>
            <a:ext cx="830897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heel spokes="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algn="ctr"/>
            <a:r>
              <a:rPr lang="en-US" altLang="zh-CN" dirty="0">
                <a:solidFill>
                  <a:srgbClr val="FF0000"/>
                </a:solidFill>
              </a:rPr>
              <a:t>Wide Area Networks (1)</a:t>
            </a:r>
          </a:p>
        </p:txBody>
      </p:sp>
      <p:sp>
        <p:nvSpPr>
          <p:cNvPr id="30723" name="Content Placeholder 2"/>
          <p:cNvSpPr>
            <a:spLocks noGrp="1"/>
          </p:cNvSpPr>
          <p:nvPr>
            <p:ph idx="1"/>
          </p:nvPr>
        </p:nvSpPr>
        <p:spPr>
          <a:xfrm>
            <a:off x="1524000" y="1665649"/>
            <a:ext cx="9144000" cy="838200"/>
          </a:xfrm>
        </p:spPr>
        <p:txBody>
          <a:bodyPr>
            <a:normAutofit fontScale="92500" lnSpcReduction="20000"/>
          </a:bodyPr>
          <a:lstStyle/>
          <a:p>
            <a:pPr algn="l"/>
            <a:r>
              <a:rPr lang="en-US" altLang="zh-CN" dirty="0"/>
              <a:t>Connect devices over a country</a:t>
            </a:r>
          </a:p>
          <a:p>
            <a:pPr algn="l"/>
            <a:r>
              <a:rPr lang="en-US" altLang="zh-CN" dirty="0"/>
              <a:t>Example WAN connecting three branch offices:</a:t>
            </a: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t="4160" b="2567"/>
          <a:stretch>
            <a:fillRect/>
          </a:stretch>
        </p:blipFill>
        <p:spPr bwMode="auto">
          <a:xfrm>
            <a:off x="2895600" y="2552700"/>
            <a:ext cx="64008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193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lgn="ctr"/>
            <a:r>
              <a:rPr lang="en-US" altLang="zh-CN" dirty="0">
                <a:solidFill>
                  <a:srgbClr val="FF0000"/>
                </a:solidFill>
              </a:rPr>
              <a:t>Wide Area Networks (2)</a:t>
            </a:r>
          </a:p>
        </p:txBody>
      </p:sp>
      <p:sp>
        <p:nvSpPr>
          <p:cNvPr id="31747" name="Content Placeholder 2"/>
          <p:cNvSpPr>
            <a:spLocks noGrp="1"/>
          </p:cNvSpPr>
          <p:nvPr>
            <p:ph idx="1"/>
          </p:nvPr>
        </p:nvSpPr>
        <p:spPr>
          <a:xfrm>
            <a:off x="1524000" y="1690688"/>
            <a:ext cx="9144000" cy="838200"/>
          </a:xfrm>
        </p:spPr>
        <p:txBody>
          <a:bodyPr>
            <a:normAutofit fontScale="92500" lnSpcReduction="20000"/>
          </a:bodyPr>
          <a:lstStyle/>
          <a:p>
            <a:pPr algn="l"/>
            <a:r>
              <a:rPr lang="en-US" altLang="zh-CN" dirty="0"/>
              <a:t>An ISP (Internet Service Provider) network is also a WAN.</a:t>
            </a:r>
          </a:p>
          <a:p>
            <a:pPr algn="l"/>
            <a:r>
              <a:rPr lang="en-US" altLang="zh-CN" dirty="0"/>
              <a:t>Customers buy connectivity from the ISP to use it.</a:t>
            </a:r>
          </a:p>
        </p:txBody>
      </p:sp>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587626"/>
            <a:ext cx="6400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zh-CN" dirty="0">
                <a:solidFill>
                  <a:srgbClr val="FF0000"/>
                </a:solidFill>
              </a:rPr>
              <a:t>Wide Area Networks (3)</a:t>
            </a:r>
          </a:p>
        </p:txBody>
      </p:sp>
      <p:sp>
        <p:nvSpPr>
          <p:cNvPr id="32771" name="Content Placeholder 2"/>
          <p:cNvSpPr>
            <a:spLocks noGrp="1"/>
          </p:cNvSpPr>
          <p:nvPr>
            <p:ph idx="1"/>
          </p:nvPr>
        </p:nvSpPr>
        <p:spPr>
          <a:xfrm>
            <a:off x="1524000" y="1641475"/>
            <a:ext cx="9144000" cy="838200"/>
          </a:xfrm>
        </p:spPr>
        <p:txBody>
          <a:bodyPr>
            <a:normAutofit lnSpcReduction="10000"/>
          </a:bodyPr>
          <a:lstStyle/>
          <a:p>
            <a:pPr marL="0" indent="0">
              <a:buNone/>
            </a:pPr>
            <a:r>
              <a:rPr lang="en-US" altLang="zh-CN" dirty="0"/>
              <a:t>A VPN (Virtual Private Network) is a WAN built from virtual links that run on top of the Internet.</a:t>
            </a:r>
          </a:p>
        </p:txBody>
      </p:sp>
      <p:pic>
        <p:nvPicPr>
          <p:cNvPr id="327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479675"/>
            <a:ext cx="64008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lgn="ctr" eaLnBrk="1" hangingPunct="1"/>
            <a:r>
              <a:rPr lang="en-US" altLang="zh-CN" dirty="0">
                <a:solidFill>
                  <a:srgbClr val="FF0000"/>
                </a:solidFill>
              </a:rPr>
              <a:t>Wide Area Network(4)</a:t>
            </a:r>
          </a:p>
        </p:txBody>
      </p:sp>
      <p:sp>
        <p:nvSpPr>
          <p:cNvPr id="33795" name="Rectangle 3"/>
          <p:cNvSpPr>
            <a:spLocks noGrp="1" noChangeArrowheads="1"/>
          </p:cNvSpPr>
          <p:nvPr>
            <p:ph idx="1"/>
          </p:nvPr>
        </p:nvSpPr>
        <p:spPr>
          <a:xfrm>
            <a:off x="838200" y="2368550"/>
            <a:ext cx="10515600" cy="4351338"/>
          </a:xfrm>
        </p:spPr>
        <p:txBody>
          <a:bodyPr>
            <a:normAutofit lnSpcReduction="10000"/>
          </a:bodyPr>
          <a:lstStyle/>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r>
              <a:rPr lang="en-US" altLang="zh-CN" dirty="0"/>
              <a:t>WAN</a:t>
            </a:r>
            <a:r>
              <a:rPr lang="zh-CN" altLang="en-US" dirty="0"/>
              <a:t> </a:t>
            </a:r>
            <a:r>
              <a:rPr lang="en-US" altLang="zh-CN" dirty="0"/>
              <a:t>is</a:t>
            </a:r>
            <a:r>
              <a:rPr lang="zh-CN" altLang="en-US" dirty="0"/>
              <a:t> </a:t>
            </a:r>
            <a:r>
              <a:rPr lang="en-US" altLang="zh-CN" dirty="0"/>
              <a:t>in</a:t>
            </a:r>
            <a:r>
              <a:rPr lang="zh-CN" altLang="en-US" dirty="0"/>
              <a:t> </a:t>
            </a:r>
            <a:r>
              <a:rPr lang="en-US" altLang="zh-CN" dirty="0"/>
              <a:t>fact</a:t>
            </a:r>
            <a:r>
              <a:rPr lang="zh-CN" altLang="en-US" dirty="0"/>
              <a:t> </a:t>
            </a:r>
            <a:r>
              <a:rPr lang="en-US" altLang="zh-CN" dirty="0"/>
              <a:t>an</a:t>
            </a:r>
            <a:r>
              <a:rPr lang="zh-CN" altLang="en-US" dirty="0"/>
              <a:t> </a:t>
            </a:r>
            <a:r>
              <a:rPr lang="en-US" altLang="zh-CN" dirty="0"/>
              <a:t>internetworks</a:t>
            </a:r>
          </a:p>
        </p:txBody>
      </p:sp>
      <p:pic>
        <p:nvPicPr>
          <p:cNvPr id="3379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5298" y="1446935"/>
            <a:ext cx="6516688"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同心圆 1">
            <a:extLst>
              <a:ext uri="{FF2B5EF4-FFF2-40B4-BE49-F238E27FC236}">
                <a16:creationId xmlns:a16="http://schemas.microsoft.com/office/drawing/2014/main" id="{40A202C6-0587-CE43-A6FD-4DB6C6059364}"/>
              </a:ext>
            </a:extLst>
          </p:cNvPr>
          <p:cNvSpPr/>
          <p:nvPr/>
        </p:nvSpPr>
        <p:spPr>
          <a:xfrm>
            <a:off x="5357812" y="5039590"/>
            <a:ext cx="1814513" cy="742950"/>
          </a:xfrm>
          <a:prstGeom prst="donut">
            <a:avLst>
              <a:gd name="adj" fmla="val 752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algn="ctr" eaLnBrk="1" hangingPunct="1"/>
            <a:r>
              <a:rPr lang="en-US" altLang="zh-CN" dirty="0">
                <a:solidFill>
                  <a:srgbClr val="FF0000"/>
                </a:solidFill>
              </a:rPr>
              <a:t>Wide Area Networks(9)</a:t>
            </a:r>
          </a:p>
        </p:txBody>
      </p:sp>
      <p:sp>
        <p:nvSpPr>
          <p:cNvPr id="34819" name="Rectangle 3"/>
          <p:cNvSpPr>
            <a:spLocks noGrp="1" noChangeArrowheads="1"/>
          </p:cNvSpPr>
          <p:nvPr>
            <p:ph idx="1"/>
          </p:nvPr>
        </p:nvSpPr>
        <p:spPr>
          <a:xfrm>
            <a:off x="2047155" y="1416050"/>
            <a:ext cx="7373937" cy="5441950"/>
          </a:xfrm>
        </p:spPr>
        <p:txBody>
          <a:bodyPr/>
          <a:lstStyle/>
          <a:p>
            <a:pPr marL="457200" lvl="1" indent="0" algn="just">
              <a:buNone/>
            </a:pPr>
            <a:endParaRPr lang="en-US" altLang="zh-CN" dirty="0">
              <a:ea typeface="宋体" pitchFamily="2" charset="-122"/>
            </a:endParaRPr>
          </a:p>
          <a:p>
            <a:pPr marL="457200" lvl="1" indent="0" algn="just">
              <a:buNone/>
            </a:pPr>
            <a:r>
              <a:rPr lang="zh-CN" altLang="en-US" dirty="0">
                <a:ea typeface="宋体" pitchFamily="2" charset="-122"/>
              </a:rPr>
              <a:t>在互联网中，一个自治系统（</a:t>
            </a:r>
            <a:r>
              <a:rPr lang="en-US" altLang="zh-CN" dirty="0">
                <a:ea typeface="宋体" pitchFamily="2" charset="-122"/>
              </a:rPr>
              <a:t>autonomous system</a:t>
            </a:r>
            <a:r>
              <a:rPr lang="zh-CN" altLang="en-US" dirty="0">
                <a:ea typeface="宋体" pitchFamily="2" charset="-122"/>
              </a:rPr>
              <a:t>，</a:t>
            </a:r>
            <a:r>
              <a:rPr lang="en-US" altLang="zh-CN" dirty="0">
                <a:ea typeface="宋体" pitchFamily="2" charset="-122"/>
              </a:rPr>
              <a:t>AS)</a:t>
            </a:r>
            <a:r>
              <a:rPr lang="zh-CN" altLang="en-US" dirty="0">
                <a:ea typeface="宋体" pitchFamily="2" charset="-122"/>
              </a:rPr>
              <a:t>是一个有权自主地决定在本系统中应采用何种路由协议的小型单位。这个网络单位可以是一个简单的网络也可以是一个由一个或多个普通的网络管理员来控制的网络群体，它是一个单独的可管理的网络单元</a:t>
            </a:r>
            <a:r>
              <a:rPr lang="en-US" altLang="zh-CN" dirty="0">
                <a:ea typeface="宋体" pitchFamily="2" charset="-122"/>
              </a:rPr>
              <a:t>(</a:t>
            </a:r>
            <a:r>
              <a:rPr lang="zh-CN" altLang="en-US" dirty="0">
                <a:ea typeface="宋体" pitchFamily="2" charset="-122"/>
              </a:rPr>
              <a:t>例如一所大学，一个企业或者一个公司个体</a:t>
            </a:r>
            <a:r>
              <a:rPr lang="en-US" altLang="zh-CN" dirty="0">
                <a:ea typeface="宋体" pitchFamily="2" charset="-122"/>
              </a:rPr>
              <a:t>)</a:t>
            </a:r>
            <a:r>
              <a:rPr lang="zh-CN" altLang="en-US" dirty="0">
                <a:ea typeface="宋体" pitchFamily="2" charset="-122"/>
              </a:rPr>
              <a:t>。一个自治系统有时也被称为是一个路由选择域（</a:t>
            </a:r>
            <a:r>
              <a:rPr lang="en-US" altLang="zh-CN" dirty="0">
                <a:ea typeface="宋体" pitchFamily="2" charset="-122"/>
              </a:rPr>
              <a:t>routing domain</a:t>
            </a:r>
            <a:r>
              <a:rPr lang="zh-CN" altLang="en-US" dirty="0">
                <a:ea typeface="宋体" pitchFamily="2" charset="-122"/>
              </a:rPr>
              <a:t>）。一个自治系统将会分配一个全局的唯一的号码，有时我们把这个号码叫做自治系统号（</a:t>
            </a:r>
            <a:r>
              <a:rPr lang="en-US" altLang="zh-CN" dirty="0">
                <a:ea typeface="宋体" pitchFamily="2" charset="-122"/>
              </a:rPr>
              <a:t>ASN</a:t>
            </a:r>
            <a:r>
              <a:rPr lang="zh-CN" altLang="en-US" dirty="0">
                <a:ea typeface="宋体" pitchFamily="2" charset="-122"/>
              </a:rPr>
              <a:t>）。</a:t>
            </a:r>
            <a:endParaRPr lang="en-US" altLang="zh-CN" dirty="0">
              <a:ea typeface="宋体" pitchFamily="2" charset="-122"/>
            </a:endParaRPr>
          </a:p>
        </p:txBody>
      </p:sp>
    </p:spTree>
    <p:extLst>
      <p:ext uri="{BB962C8B-B14F-4D97-AF65-F5344CB8AC3E}">
        <p14:creationId xmlns:p14="http://schemas.microsoft.com/office/powerpoint/2010/main" val="1581320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0" y="1112837"/>
            <a:ext cx="12192000" cy="5745163"/>
          </a:xfrm>
        </p:spPr>
        <p:txBody>
          <a:bodyPr>
            <a:normAutofit/>
          </a:bodyPr>
          <a:lstStyle/>
          <a:p>
            <a:pPr marL="0" indent="0">
              <a:buNone/>
            </a:pPr>
            <a:r>
              <a:rPr lang="en-US" altLang="zh-CN" sz="3200" dirty="0">
                <a:solidFill>
                  <a:srgbClr val="00B050"/>
                </a:solidFill>
              </a:rPr>
              <a:t>TRUE</a:t>
            </a:r>
            <a:r>
              <a:rPr lang="en-US" altLang="zh-CN" sz="3200" dirty="0"/>
              <a:t> or </a:t>
            </a:r>
            <a:r>
              <a:rPr lang="en-US" altLang="zh-CN" sz="3200" dirty="0">
                <a:solidFill>
                  <a:srgbClr val="FF0000"/>
                </a:solidFill>
              </a:rPr>
              <a:t>FALSE</a:t>
            </a:r>
            <a:endParaRPr lang="en-GB" sz="3200" dirty="0"/>
          </a:p>
          <a:p>
            <a:endParaRPr lang="en-GB" dirty="0"/>
          </a:p>
          <a:p>
            <a:pPr lvl="1">
              <a:buFont typeface="Wingdings" panose="05000000000000000000" pitchFamily="2" charset="2"/>
              <a:buChar char="p"/>
            </a:pPr>
            <a:r>
              <a:rPr lang="en-US" altLang="zh-CN" sz="3200" dirty="0"/>
              <a:t>Generally , smaller, geographically localized networks tend to use point to point, whereas larger networks usually</a:t>
            </a:r>
            <a:r>
              <a:rPr lang="zh-CN" altLang="en-US" sz="3200" dirty="0"/>
              <a:t> </a:t>
            </a:r>
            <a:r>
              <a:rPr lang="en-US" altLang="zh-CN" sz="3200" dirty="0"/>
              <a:t>broadcasting</a:t>
            </a:r>
            <a:r>
              <a:rPr lang="en-GB" sz="3200" dirty="0"/>
              <a:t>.</a:t>
            </a:r>
          </a:p>
          <a:p>
            <a:pPr lvl="1">
              <a:buFont typeface="Wingdings" panose="05000000000000000000" pitchFamily="2" charset="2"/>
              <a:buChar char="p"/>
            </a:pPr>
            <a:endParaRPr lang="en-US" altLang="zh-CN" sz="3200" dirty="0"/>
          </a:p>
          <a:p>
            <a:pPr lvl="1">
              <a:buFont typeface="Wingdings" panose="05000000000000000000" pitchFamily="2" charset="2"/>
              <a:buChar char="p"/>
            </a:pPr>
            <a:r>
              <a:rPr lang="en-US" altLang="zh-CN" sz="3200" dirty="0"/>
              <a:t>A criterion for classifying networks is their physical size .</a:t>
            </a:r>
            <a:endParaRPr lang="en-GB" sz="3200" dirty="0"/>
          </a:p>
        </p:txBody>
      </p:sp>
    </p:spTree>
    <p:extLst>
      <p:ext uri="{BB962C8B-B14F-4D97-AF65-F5344CB8AC3E}">
        <p14:creationId xmlns:p14="http://schemas.microsoft.com/office/powerpoint/2010/main" val="2367098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782418" y="381001"/>
            <a:ext cx="8428383" cy="5745163"/>
          </a:xfrm>
        </p:spPr>
        <p:txBody>
          <a:bodyPr>
            <a:normAutofit/>
          </a:bodyPr>
          <a:lstStyle/>
          <a:p>
            <a:pPr marL="0" indent="0">
              <a:buNone/>
            </a:pPr>
            <a:r>
              <a:rPr lang="en-US" altLang="zh-CN" sz="3200" dirty="0">
                <a:solidFill>
                  <a:srgbClr val="00B050"/>
                </a:solidFill>
              </a:rPr>
              <a:t>TRUE</a:t>
            </a:r>
            <a:r>
              <a:rPr lang="en-US" altLang="zh-CN" sz="3200" dirty="0"/>
              <a:t> or </a:t>
            </a:r>
            <a:r>
              <a:rPr lang="en-US" altLang="zh-CN" sz="3200" dirty="0">
                <a:solidFill>
                  <a:srgbClr val="FF0000"/>
                </a:solidFill>
              </a:rPr>
              <a:t>FALSE</a:t>
            </a:r>
            <a:endParaRPr lang="en-GB" sz="3200" dirty="0"/>
          </a:p>
          <a:p>
            <a:pPr marL="457200" lvl="1" indent="0" algn="dist">
              <a:buNone/>
            </a:pPr>
            <a:endParaRPr lang="en-GB" dirty="0"/>
          </a:p>
          <a:p>
            <a:pPr lvl="1">
              <a:lnSpc>
                <a:spcPct val="100000"/>
              </a:lnSpc>
              <a:buFont typeface="Wingdings" panose="05000000000000000000" pitchFamily="2" charset="2"/>
              <a:buChar char="p"/>
            </a:pPr>
            <a:r>
              <a:rPr lang="zh-CN" altLang="en-US" sz="3200" dirty="0"/>
              <a:t>广域网中的通信子网包含传输线路和交换设备两个部分</a:t>
            </a:r>
            <a:r>
              <a:rPr lang="en-US" altLang="zh-CN" sz="3200" dirty="0"/>
              <a:t>.</a:t>
            </a:r>
          </a:p>
          <a:p>
            <a:pPr lvl="1">
              <a:lnSpc>
                <a:spcPct val="100000"/>
              </a:lnSpc>
              <a:buFont typeface="Wingdings" panose="05000000000000000000" pitchFamily="2" charset="2"/>
              <a:buChar char="p"/>
            </a:pPr>
            <a:r>
              <a:rPr lang="zh-CN" altLang="en-US" sz="3200" dirty="0"/>
              <a:t>网络按照范围规模划分为局域网、城域网和地域网</a:t>
            </a:r>
            <a:endParaRPr lang="en-GB" sz="3200" dirty="0"/>
          </a:p>
        </p:txBody>
      </p:sp>
    </p:spTree>
    <p:extLst>
      <p:ext uri="{BB962C8B-B14F-4D97-AF65-F5344CB8AC3E}">
        <p14:creationId xmlns:p14="http://schemas.microsoft.com/office/powerpoint/2010/main" val="3514266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3C2ABE19-F04F-804D-8F3A-59600260B9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648E8902-BF12-2344-B397-32157F9D76C5}" type="slidenum">
              <a:rPr lang="zh-CN" altLang="en-US" sz="1600"/>
              <a:pPr>
                <a:spcBef>
                  <a:spcPct val="0"/>
                </a:spcBef>
                <a:buClrTx/>
                <a:buFontTx/>
                <a:buNone/>
              </a:pPr>
              <a:t>48</a:t>
            </a:fld>
            <a:endParaRPr lang="en-US" altLang="zh-CN" sz="1600"/>
          </a:p>
        </p:txBody>
      </p:sp>
      <p:sp>
        <p:nvSpPr>
          <p:cNvPr id="47107" name="Rectangle 2">
            <a:extLst>
              <a:ext uri="{FF2B5EF4-FFF2-40B4-BE49-F238E27FC236}">
                <a16:creationId xmlns:a16="http://schemas.microsoft.com/office/drawing/2014/main" id="{548D3EA2-81DC-B64D-8354-2742CFB01E8F}"/>
              </a:ext>
            </a:extLst>
          </p:cNvPr>
          <p:cNvSpPr>
            <a:spLocks noGrp="1" noRot="1" noChangeArrowheads="1"/>
          </p:cNvSpPr>
          <p:nvPr>
            <p:ph type="title"/>
          </p:nvPr>
        </p:nvSpPr>
        <p:spPr>
          <a:xfrm>
            <a:off x="1822450" y="228601"/>
            <a:ext cx="8540750" cy="1039813"/>
          </a:xfrm>
        </p:spPr>
        <p:txBody>
          <a:bodyPr/>
          <a:lstStyle/>
          <a:p>
            <a:pPr eaLnBrk="1" hangingPunct="1"/>
            <a:r>
              <a:rPr lang="zh-CN" altLang="en-US" dirty="0">
                <a:solidFill>
                  <a:srgbClr val="FF0000"/>
                </a:solidFill>
              </a:rPr>
              <a:t>互联网络</a:t>
            </a:r>
            <a:r>
              <a:rPr lang="en-US" altLang="zh-CN" dirty="0">
                <a:solidFill>
                  <a:srgbClr val="FF0000"/>
                </a:solidFill>
              </a:rPr>
              <a:t>internetwork</a:t>
            </a:r>
          </a:p>
        </p:txBody>
      </p:sp>
      <p:sp>
        <p:nvSpPr>
          <p:cNvPr id="47108" name="Rectangle 3">
            <a:extLst>
              <a:ext uri="{FF2B5EF4-FFF2-40B4-BE49-F238E27FC236}">
                <a16:creationId xmlns:a16="http://schemas.microsoft.com/office/drawing/2014/main" id="{C5319320-29F2-FE4C-BE54-10A39DBB939A}"/>
              </a:ext>
            </a:extLst>
          </p:cNvPr>
          <p:cNvSpPr>
            <a:spLocks noGrp="1" noRot="1" noChangeArrowheads="1"/>
          </p:cNvSpPr>
          <p:nvPr>
            <p:ph type="body" idx="1"/>
          </p:nvPr>
        </p:nvSpPr>
        <p:spPr>
          <a:xfrm>
            <a:off x="1981200" y="1341438"/>
            <a:ext cx="8305800" cy="1008062"/>
          </a:xfrm>
        </p:spPr>
        <p:txBody>
          <a:bodyPr/>
          <a:lstStyle/>
          <a:p>
            <a:pPr marL="0" indent="0">
              <a:buNone/>
            </a:pPr>
            <a:r>
              <a:rPr lang="zh-CN" altLang="en-US"/>
              <a:t>互联网络通常指多个不同网络连接起来的网络，最著名的例子</a:t>
            </a:r>
            <a:r>
              <a:rPr lang="en-US" altLang="zh-CN"/>
              <a:t>Internet</a:t>
            </a:r>
            <a:r>
              <a:rPr lang="zh-CN" altLang="en-US"/>
              <a:t>。</a:t>
            </a:r>
            <a:endParaRPr lang="en-US" altLang="zh-CN"/>
          </a:p>
        </p:txBody>
      </p:sp>
      <p:sp>
        <p:nvSpPr>
          <p:cNvPr id="47109" name="Text Box 4">
            <a:extLst>
              <a:ext uri="{FF2B5EF4-FFF2-40B4-BE49-F238E27FC236}">
                <a16:creationId xmlns:a16="http://schemas.microsoft.com/office/drawing/2014/main" id="{295705E0-0D9F-7A4F-9296-C425C0AD4265}"/>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2" name="Rectangle 3">
            <a:extLst>
              <a:ext uri="{FF2B5EF4-FFF2-40B4-BE49-F238E27FC236}">
                <a16:creationId xmlns:a16="http://schemas.microsoft.com/office/drawing/2014/main" id="{F4259C46-93F8-564E-9A23-DE2F2042BFD4}"/>
              </a:ext>
            </a:extLst>
          </p:cNvPr>
          <p:cNvSpPr txBox="1">
            <a:spLocks noRot="1" noChangeArrowheads="1"/>
          </p:cNvSpPr>
          <p:nvPr/>
        </p:nvSpPr>
        <p:spPr bwMode="auto">
          <a:xfrm>
            <a:off x="2035175" y="5538788"/>
            <a:ext cx="83058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主要障碍：不同网络之间使用的技术可能不同，可能隶属于不同的组织。需要</a:t>
            </a:r>
            <a:r>
              <a:rPr lang="zh-CN" altLang="en-US" sz="2800">
                <a:solidFill>
                  <a:srgbClr val="FF0000"/>
                </a:solidFill>
              </a:rPr>
              <a:t>网络软件</a:t>
            </a:r>
            <a:r>
              <a:rPr lang="zh-CN" altLang="en-US" sz="2800"/>
              <a:t>的支持。</a:t>
            </a:r>
            <a:endParaRPr lang="en-US" altLang="zh-CN" sz="2800"/>
          </a:p>
        </p:txBody>
      </p:sp>
      <p:grpSp>
        <p:nvGrpSpPr>
          <p:cNvPr id="8" name="Group 499">
            <a:extLst>
              <a:ext uri="{FF2B5EF4-FFF2-40B4-BE49-F238E27FC236}">
                <a16:creationId xmlns:a16="http://schemas.microsoft.com/office/drawing/2014/main" id="{D6EBB92D-E2C7-4540-9359-3C68C7F104A2}"/>
              </a:ext>
            </a:extLst>
          </p:cNvPr>
          <p:cNvGrpSpPr>
            <a:grpSpLocks/>
          </p:cNvGrpSpPr>
          <p:nvPr/>
        </p:nvGrpSpPr>
        <p:grpSpPr bwMode="auto">
          <a:xfrm>
            <a:off x="2135189" y="2586039"/>
            <a:ext cx="7881937" cy="2720975"/>
            <a:chOff x="0" y="830"/>
            <a:chExt cx="5494" cy="2033"/>
          </a:xfrm>
        </p:grpSpPr>
        <p:graphicFrame>
          <p:nvGraphicFramePr>
            <p:cNvPr id="47112" name="Object 497">
              <a:extLst>
                <a:ext uri="{FF2B5EF4-FFF2-40B4-BE49-F238E27FC236}">
                  <a16:creationId xmlns:a16="http://schemas.microsoft.com/office/drawing/2014/main" id="{EA62146E-FC44-CE41-A000-18C5B7FDFAB6}"/>
                </a:ext>
              </a:extLst>
            </p:cNvPr>
            <p:cNvGraphicFramePr>
              <a:graphicFrameLocks noChangeAspect="1"/>
            </p:cNvGraphicFramePr>
            <p:nvPr/>
          </p:nvGraphicFramePr>
          <p:xfrm>
            <a:off x="0" y="985"/>
            <a:ext cx="1137" cy="843"/>
          </p:xfrm>
          <a:graphic>
            <a:graphicData uri="http://schemas.openxmlformats.org/presentationml/2006/ole">
              <mc:AlternateContent xmlns:mc="http://schemas.openxmlformats.org/markup-compatibility/2006">
                <mc:Choice xmlns:v="urn:schemas-microsoft-com:vml" Requires="v">
                  <p:oleObj name="Photo Editor Photo" r:id="rId2" imgW="2508250" imgH="1860550" progId="MSPhotoEd.3">
                    <p:embed/>
                  </p:oleObj>
                </mc:Choice>
                <mc:Fallback>
                  <p:oleObj name="Photo Editor Photo" r:id="rId2" imgW="2508250" imgH="1860550" progId="MSPhotoEd.3">
                    <p:embed/>
                    <p:pic>
                      <p:nvPicPr>
                        <p:cNvPr id="47112" name="Object 497">
                          <a:extLst>
                            <a:ext uri="{FF2B5EF4-FFF2-40B4-BE49-F238E27FC236}">
                              <a16:creationId xmlns:a16="http://schemas.microsoft.com/office/drawing/2014/main" id="{EA62146E-FC44-CE41-A000-18C5B7FDF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85"/>
                          <a:ext cx="1137" cy="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7113" name="Group 3">
              <a:extLst>
                <a:ext uri="{FF2B5EF4-FFF2-40B4-BE49-F238E27FC236}">
                  <a16:creationId xmlns:a16="http://schemas.microsoft.com/office/drawing/2014/main" id="{F0F35DF8-E6C7-4542-B88B-752AF64E65EE}"/>
                </a:ext>
              </a:extLst>
            </p:cNvPr>
            <p:cNvGrpSpPr>
              <a:grpSpLocks/>
            </p:cNvGrpSpPr>
            <p:nvPr/>
          </p:nvGrpSpPr>
          <p:grpSpPr bwMode="auto">
            <a:xfrm>
              <a:off x="4750" y="980"/>
              <a:ext cx="744" cy="508"/>
              <a:chOff x="1372" y="240"/>
              <a:chExt cx="836" cy="549"/>
            </a:xfrm>
          </p:grpSpPr>
          <p:grpSp>
            <p:nvGrpSpPr>
              <p:cNvPr id="47238" name="Group 4">
                <a:extLst>
                  <a:ext uri="{FF2B5EF4-FFF2-40B4-BE49-F238E27FC236}">
                    <a16:creationId xmlns:a16="http://schemas.microsoft.com/office/drawing/2014/main" id="{E598C081-5439-8A40-A4B0-CECB65E6614E}"/>
                  </a:ext>
                </a:extLst>
              </p:cNvPr>
              <p:cNvGrpSpPr>
                <a:grpSpLocks/>
              </p:cNvGrpSpPr>
              <p:nvPr/>
            </p:nvGrpSpPr>
            <p:grpSpPr bwMode="auto">
              <a:xfrm>
                <a:off x="1372" y="240"/>
                <a:ext cx="833" cy="499"/>
                <a:chOff x="628" y="1878"/>
                <a:chExt cx="833" cy="499"/>
              </a:xfrm>
            </p:grpSpPr>
            <p:sp>
              <p:nvSpPr>
                <p:cNvPr id="47404" name="Oval 5">
                  <a:extLst>
                    <a:ext uri="{FF2B5EF4-FFF2-40B4-BE49-F238E27FC236}">
                      <a16:creationId xmlns:a16="http://schemas.microsoft.com/office/drawing/2014/main" id="{0BBD1962-219B-9A4A-ABD2-68EF404EA43A}"/>
                    </a:ext>
                  </a:extLst>
                </p:cNvPr>
                <p:cNvSpPr>
                  <a:spLocks noChangeArrowheads="1"/>
                </p:cNvSpPr>
                <p:nvPr/>
              </p:nvSpPr>
              <p:spPr bwMode="auto">
                <a:xfrm>
                  <a:off x="912" y="1878"/>
                  <a:ext cx="363" cy="20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405" name="Oval 6">
                  <a:extLst>
                    <a:ext uri="{FF2B5EF4-FFF2-40B4-BE49-F238E27FC236}">
                      <a16:creationId xmlns:a16="http://schemas.microsoft.com/office/drawing/2014/main" id="{F269EC9F-C2C2-AE43-8C3D-153FCAA023A7}"/>
                    </a:ext>
                  </a:extLst>
                </p:cNvPr>
                <p:cNvSpPr>
                  <a:spLocks noChangeArrowheads="1"/>
                </p:cNvSpPr>
                <p:nvPr/>
              </p:nvSpPr>
              <p:spPr bwMode="auto">
                <a:xfrm>
                  <a:off x="713" y="1932"/>
                  <a:ext cx="278" cy="20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406" name="Oval 7">
                  <a:extLst>
                    <a:ext uri="{FF2B5EF4-FFF2-40B4-BE49-F238E27FC236}">
                      <a16:creationId xmlns:a16="http://schemas.microsoft.com/office/drawing/2014/main" id="{6CFD4E50-ED01-8E43-99FD-314D5ADBAB88}"/>
                    </a:ext>
                  </a:extLst>
                </p:cNvPr>
                <p:cNvSpPr>
                  <a:spLocks noChangeArrowheads="1"/>
                </p:cNvSpPr>
                <p:nvPr/>
              </p:nvSpPr>
              <p:spPr bwMode="auto">
                <a:xfrm>
                  <a:off x="628" y="2056"/>
                  <a:ext cx="188" cy="169"/>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407" name="Oval 8">
                  <a:extLst>
                    <a:ext uri="{FF2B5EF4-FFF2-40B4-BE49-F238E27FC236}">
                      <a16:creationId xmlns:a16="http://schemas.microsoft.com/office/drawing/2014/main" id="{13CEEE27-19AF-9746-BC96-10EA70DE17E1}"/>
                    </a:ext>
                  </a:extLst>
                </p:cNvPr>
                <p:cNvSpPr>
                  <a:spLocks noChangeArrowheads="1"/>
                </p:cNvSpPr>
                <p:nvPr/>
              </p:nvSpPr>
              <p:spPr bwMode="auto">
                <a:xfrm>
                  <a:off x="685" y="2131"/>
                  <a:ext cx="282" cy="18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408" name="Oval 9">
                  <a:extLst>
                    <a:ext uri="{FF2B5EF4-FFF2-40B4-BE49-F238E27FC236}">
                      <a16:creationId xmlns:a16="http://schemas.microsoft.com/office/drawing/2014/main" id="{D14EB9E0-F501-824C-9555-B6770AEDD5EA}"/>
                    </a:ext>
                  </a:extLst>
                </p:cNvPr>
                <p:cNvSpPr>
                  <a:spLocks noChangeArrowheads="1"/>
                </p:cNvSpPr>
                <p:nvPr/>
              </p:nvSpPr>
              <p:spPr bwMode="auto">
                <a:xfrm>
                  <a:off x="884" y="2161"/>
                  <a:ext cx="422" cy="216"/>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409" name="Oval 10">
                  <a:extLst>
                    <a:ext uri="{FF2B5EF4-FFF2-40B4-BE49-F238E27FC236}">
                      <a16:creationId xmlns:a16="http://schemas.microsoft.com/office/drawing/2014/main" id="{2DD59C6E-32FD-D540-B889-195A39C4D551}"/>
                    </a:ext>
                  </a:extLst>
                </p:cNvPr>
                <p:cNvSpPr>
                  <a:spLocks noChangeArrowheads="1"/>
                </p:cNvSpPr>
                <p:nvPr/>
              </p:nvSpPr>
              <p:spPr bwMode="auto">
                <a:xfrm>
                  <a:off x="1152" y="1938"/>
                  <a:ext cx="271" cy="162"/>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410" name="Oval 11">
                  <a:extLst>
                    <a:ext uri="{FF2B5EF4-FFF2-40B4-BE49-F238E27FC236}">
                      <a16:creationId xmlns:a16="http://schemas.microsoft.com/office/drawing/2014/main" id="{1E331A87-042D-944C-B271-6E363F0DC05C}"/>
                    </a:ext>
                  </a:extLst>
                </p:cNvPr>
                <p:cNvSpPr>
                  <a:spLocks noChangeArrowheads="1"/>
                </p:cNvSpPr>
                <p:nvPr/>
              </p:nvSpPr>
              <p:spPr bwMode="auto">
                <a:xfrm>
                  <a:off x="1193" y="2042"/>
                  <a:ext cx="268" cy="163"/>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411" name="Oval 12">
                  <a:extLst>
                    <a:ext uri="{FF2B5EF4-FFF2-40B4-BE49-F238E27FC236}">
                      <a16:creationId xmlns:a16="http://schemas.microsoft.com/office/drawing/2014/main" id="{CEBDCB88-E1CD-8448-AC99-99923B686C45}"/>
                    </a:ext>
                  </a:extLst>
                </p:cNvPr>
                <p:cNvSpPr>
                  <a:spLocks noChangeArrowheads="1"/>
                </p:cNvSpPr>
                <p:nvPr/>
              </p:nvSpPr>
              <p:spPr bwMode="auto">
                <a:xfrm>
                  <a:off x="1169" y="2076"/>
                  <a:ext cx="266"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412" name="Oval 13">
                  <a:extLst>
                    <a:ext uri="{FF2B5EF4-FFF2-40B4-BE49-F238E27FC236}">
                      <a16:creationId xmlns:a16="http://schemas.microsoft.com/office/drawing/2014/main" id="{954F8C70-1FA7-1440-A5AA-60F456EDE58F}"/>
                    </a:ext>
                  </a:extLst>
                </p:cNvPr>
                <p:cNvSpPr>
                  <a:spLocks noChangeArrowheads="1"/>
                </p:cNvSpPr>
                <p:nvPr/>
              </p:nvSpPr>
              <p:spPr bwMode="auto">
                <a:xfrm>
                  <a:off x="779" y="1996"/>
                  <a:ext cx="541" cy="267"/>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239" name="Group 14">
                <a:extLst>
                  <a:ext uri="{FF2B5EF4-FFF2-40B4-BE49-F238E27FC236}">
                    <a16:creationId xmlns:a16="http://schemas.microsoft.com/office/drawing/2014/main" id="{A34D4CC6-9EE3-2247-9E3F-889AA0C9F218}"/>
                  </a:ext>
                </a:extLst>
              </p:cNvPr>
              <p:cNvGrpSpPr>
                <a:grpSpLocks/>
              </p:cNvGrpSpPr>
              <p:nvPr/>
            </p:nvGrpSpPr>
            <p:grpSpPr bwMode="auto">
              <a:xfrm>
                <a:off x="1372" y="286"/>
                <a:ext cx="836" cy="503"/>
                <a:chOff x="628" y="1876"/>
                <a:chExt cx="836" cy="503"/>
              </a:xfrm>
            </p:grpSpPr>
            <p:sp>
              <p:nvSpPr>
                <p:cNvPr id="47388" name="Arc 15">
                  <a:extLst>
                    <a:ext uri="{FF2B5EF4-FFF2-40B4-BE49-F238E27FC236}">
                      <a16:creationId xmlns:a16="http://schemas.microsoft.com/office/drawing/2014/main" id="{D87FA069-BA72-0F47-AD50-6A9A5E46AE35}"/>
                    </a:ext>
                  </a:extLst>
                </p:cNvPr>
                <p:cNvSpPr>
                  <a:spLocks/>
                </p:cNvSpPr>
                <p:nvPr/>
              </p:nvSpPr>
              <p:spPr bwMode="auto">
                <a:xfrm>
                  <a:off x="921" y="1876"/>
                  <a:ext cx="346" cy="104"/>
                </a:xfrm>
                <a:custGeom>
                  <a:avLst/>
                  <a:gdLst>
                    <a:gd name="T0" fmla="*/ 0 w 40736"/>
                    <a:gd name="T1" fmla="*/ 0 h 21600"/>
                    <a:gd name="T2" fmla="*/ 0 w 40736"/>
                    <a:gd name="T3" fmla="*/ 0 h 21600"/>
                    <a:gd name="T4" fmla="*/ 0 w 40736"/>
                    <a:gd name="T5" fmla="*/ 0 h 21600"/>
                    <a:gd name="T6" fmla="*/ 0 60000 65536"/>
                    <a:gd name="T7" fmla="*/ 0 60000 65536"/>
                    <a:gd name="T8" fmla="*/ 0 60000 65536"/>
                    <a:gd name="T9" fmla="*/ 0 w 40736"/>
                    <a:gd name="T10" fmla="*/ 0 h 21600"/>
                    <a:gd name="T11" fmla="*/ 40736 w 40736"/>
                    <a:gd name="T12" fmla="*/ 21600 h 21600"/>
                  </a:gdLst>
                  <a:ahLst/>
                  <a:cxnLst>
                    <a:cxn ang="T6">
                      <a:pos x="T0" y="T1"/>
                    </a:cxn>
                    <a:cxn ang="T7">
                      <a:pos x="T2" y="T3"/>
                    </a:cxn>
                    <a:cxn ang="T8">
                      <a:pos x="T4" y="T5"/>
                    </a:cxn>
                  </a:cxnLst>
                  <a:rect l="T9" t="T10" r="T11" b="T12"/>
                  <a:pathLst>
                    <a:path w="40736" h="21600" fill="none" extrusionOk="0">
                      <a:moveTo>
                        <a:pt x="0" y="14968"/>
                      </a:moveTo>
                      <a:cubicBezTo>
                        <a:pt x="2878" y="6046"/>
                        <a:pt x="11182" y="-1"/>
                        <a:pt x="20557" y="0"/>
                      </a:cubicBezTo>
                      <a:cubicBezTo>
                        <a:pt x="29513" y="0"/>
                        <a:pt x="37541" y="5528"/>
                        <a:pt x="40736" y="13895"/>
                      </a:cubicBezTo>
                    </a:path>
                    <a:path w="40736" h="21600" stroke="0" extrusionOk="0">
                      <a:moveTo>
                        <a:pt x="0" y="14968"/>
                      </a:moveTo>
                      <a:cubicBezTo>
                        <a:pt x="2878" y="6046"/>
                        <a:pt x="11182" y="-1"/>
                        <a:pt x="20557" y="0"/>
                      </a:cubicBezTo>
                      <a:cubicBezTo>
                        <a:pt x="29513" y="0"/>
                        <a:pt x="37541" y="5528"/>
                        <a:pt x="40736" y="13895"/>
                      </a:cubicBezTo>
                      <a:lnTo>
                        <a:pt x="20557" y="21600"/>
                      </a:lnTo>
                      <a:lnTo>
                        <a:pt x="0" y="1496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89" name="Arc 16">
                  <a:extLst>
                    <a:ext uri="{FF2B5EF4-FFF2-40B4-BE49-F238E27FC236}">
                      <a16:creationId xmlns:a16="http://schemas.microsoft.com/office/drawing/2014/main" id="{85B9C6D8-AF2F-C34E-99F9-1C80E7E06CA0}"/>
                    </a:ext>
                  </a:extLst>
                </p:cNvPr>
                <p:cNvSpPr>
                  <a:spLocks/>
                </p:cNvSpPr>
                <p:nvPr/>
              </p:nvSpPr>
              <p:spPr bwMode="auto">
                <a:xfrm>
                  <a:off x="923" y="1878"/>
                  <a:ext cx="342" cy="102"/>
                </a:xfrm>
                <a:custGeom>
                  <a:avLst/>
                  <a:gdLst>
                    <a:gd name="T0" fmla="*/ 0 w 40698"/>
                    <a:gd name="T1" fmla="*/ 0 h 21600"/>
                    <a:gd name="T2" fmla="*/ 0 w 40698"/>
                    <a:gd name="T3" fmla="*/ 0 h 21600"/>
                    <a:gd name="T4" fmla="*/ 0 w 40698"/>
                    <a:gd name="T5" fmla="*/ 0 h 21600"/>
                    <a:gd name="T6" fmla="*/ 0 60000 65536"/>
                    <a:gd name="T7" fmla="*/ 0 60000 65536"/>
                    <a:gd name="T8" fmla="*/ 0 60000 65536"/>
                    <a:gd name="T9" fmla="*/ 0 w 40698"/>
                    <a:gd name="T10" fmla="*/ 0 h 21600"/>
                    <a:gd name="T11" fmla="*/ 40698 w 40698"/>
                    <a:gd name="T12" fmla="*/ 21600 h 21600"/>
                  </a:gdLst>
                  <a:ahLst/>
                  <a:cxnLst>
                    <a:cxn ang="T6">
                      <a:pos x="T0" y="T1"/>
                    </a:cxn>
                    <a:cxn ang="T7">
                      <a:pos x="T2" y="T3"/>
                    </a:cxn>
                    <a:cxn ang="T8">
                      <a:pos x="T4" y="T5"/>
                    </a:cxn>
                  </a:cxnLst>
                  <a:rect l="T9" t="T10" r="T11" b="T12"/>
                  <a:pathLst>
                    <a:path w="40698" h="21600" fill="none" extrusionOk="0">
                      <a:moveTo>
                        <a:pt x="-1" y="14916"/>
                      </a:moveTo>
                      <a:cubicBezTo>
                        <a:pt x="2894" y="6021"/>
                        <a:pt x="11185" y="-1"/>
                        <a:pt x="20540" y="0"/>
                      </a:cubicBezTo>
                      <a:cubicBezTo>
                        <a:pt x="29474" y="0"/>
                        <a:pt x="37487" y="5501"/>
                        <a:pt x="40697" y="13839"/>
                      </a:cubicBezTo>
                    </a:path>
                    <a:path w="40698" h="21600" stroke="0" extrusionOk="0">
                      <a:moveTo>
                        <a:pt x="-1" y="14916"/>
                      </a:moveTo>
                      <a:cubicBezTo>
                        <a:pt x="2894" y="6021"/>
                        <a:pt x="11185" y="-1"/>
                        <a:pt x="20540" y="0"/>
                      </a:cubicBezTo>
                      <a:cubicBezTo>
                        <a:pt x="29474" y="0"/>
                        <a:pt x="37487" y="5501"/>
                        <a:pt x="40697" y="13839"/>
                      </a:cubicBezTo>
                      <a:lnTo>
                        <a:pt x="20540" y="21600"/>
                      </a:lnTo>
                      <a:lnTo>
                        <a:pt x="-1" y="14916"/>
                      </a:lnTo>
                      <a:close/>
                    </a:path>
                  </a:pathLst>
                </a:custGeom>
                <a:solidFill>
                  <a:srgbClr val="E7EDED"/>
                </a:solidFill>
                <a:ln w="6350">
                  <a:solidFill>
                    <a:srgbClr val="6C8F93"/>
                  </a:solidFill>
                  <a:round/>
                  <a:headEnd/>
                  <a:tailEnd/>
                </a:ln>
              </p:spPr>
              <p:txBody>
                <a:bodyPr/>
                <a:lstStyle/>
                <a:p>
                  <a:endParaRPr lang="zh-CN" altLang="en-US"/>
                </a:p>
              </p:txBody>
            </p:sp>
            <p:sp>
              <p:nvSpPr>
                <p:cNvPr id="47390" name="Arc 17">
                  <a:extLst>
                    <a:ext uri="{FF2B5EF4-FFF2-40B4-BE49-F238E27FC236}">
                      <a16:creationId xmlns:a16="http://schemas.microsoft.com/office/drawing/2014/main" id="{86253B37-50E7-2442-A667-DD0E8854E7B0}"/>
                    </a:ext>
                  </a:extLst>
                </p:cNvPr>
                <p:cNvSpPr>
                  <a:spLocks/>
                </p:cNvSpPr>
                <p:nvPr/>
              </p:nvSpPr>
              <p:spPr bwMode="auto">
                <a:xfrm>
                  <a:off x="713" y="1930"/>
                  <a:ext cx="214" cy="126"/>
                </a:xfrm>
                <a:custGeom>
                  <a:avLst/>
                  <a:gdLst>
                    <a:gd name="T0" fmla="*/ 0 w 32990"/>
                    <a:gd name="T1" fmla="*/ 0 h 25945"/>
                    <a:gd name="T2" fmla="*/ 0 w 32990"/>
                    <a:gd name="T3" fmla="*/ 0 h 25945"/>
                    <a:gd name="T4" fmla="*/ 0 w 32990"/>
                    <a:gd name="T5" fmla="*/ 0 h 25945"/>
                    <a:gd name="T6" fmla="*/ 0 60000 65536"/>
                    <a:gd name="T7" fmla="*/ 0 60000 65536"/>
                    <a:gd name="T8" fmla="*/ 0 60000 65536"/>
                    <a:gd name="T9" fmla="*/ 0 w 32990"/>
                    <a:gd name="T10" fmla="*/ 0 h 25945"/>
                    <a:gd name="T11" fmla="*/ 32990 w 32990"/>
                    <a:gd name="T12" fmla="*/ 25945 h 25945"/>
                  </a:gdLst>
                  <a:ahLst/>
                  <a:cxnLst>
                    <a:cxn ang="T6">
                      <a:pos x="T0" y="T1"/>
                    </a:cxn>
                    <a:cxn ang="T7">
                      <a:pos x="T2" y="T3"/>
                    </a:cxn>
                    <a:cxn ang="T8">
                      <a:pos x="T4" y="T5"/>
                    </a:cxn>
                  </a:cxnLst>
                  <a:rect l="T9" t="T10" r="T11" b="T12"/>
                  <a:pathLst>
                    <a:path w="32990" h="25945" fill="none" extrusionOk="0">
                      <a:moveTo>
                        <a:pt x="441" y="25945"/>
                      </a:moveTo>
                      <a:cubicBezTo>
                        <a:pt x="147" y="24515"/>
                        <a:pt x="0" y="23059"/>
                        <a:pt x="0" y="21600"/>
                      </a:cubicBezTo>
                      <a:cubicBezTo>
                        <a:pt x="0" y="9670"/>
                        <a:pt x="9670" y="0"/>
                        <a:pt x="21600" y="0"/>
                      </a:cubicBezTo>
                      <a:cubicBezTo>
                        <a:pt x="25625" y="-1"/>
                        <a:pt x="29569" y="1124"/>
                        <a:pt x="32989" y="3247"/>
                      </a:cubicBezTo>
                    </a:path>
                    <a:path w="32990" h="25945" stroke="0" extrusionOk="0">
                      <a:moveTo>
                        <a:pt x="441" y="25945"/>
                      </a:moveTo>
                      <a:cubicBezTo>
                        <a:pt x="147" y="24515"/>
                        <a:pt x="0" y="23059"/>
                        <a:pt x="0" y="21600"/>
                      </a:cubicBezTo>
                      <a:cubicBezTo>
                        <a:pt x="0" y="9670"/>
                        <a:pt x="9670" y="0"/>
                        <a:pt x="21600" y="0"/>
                      </a:cubicBezTo>
                      <a:cubicBezTo>
                        <a:pt x="25625" y="-1"/>
                        <a:pt x="29569" y="1124"/>
                        <a:pt x="32989" y="3247"/>
                      </a:cubicBezTo>
                      <a:lnTo>
                        <a:pt x="21600" y="21600"/>
                      </a:lnTo>
                      <a:lnTo>
                        <a:pt x="441" y="2594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91" name="Arc 18">
                  <a:extLst>
                    <a:ext uri="{FF2B5EF4-FFF2-40B4-BE49-F238E27FC236}">
                      <a16:creationId xmlns:a16="http://schemas.microsoft.com/office/drawing/2014/main" id="{43A7664C-CF56-9C46-BD88-6537DDFE8E3F}"/>
                    </a:ext>
                  </a:extLst>
                </p:cNvPr>
                <p:cNvSpPr>
                  <a:spLocks/>
                </p:cNvSpPr>
                <p:nvPr/>
              </p:nvSpPr>
              <p:spPr bwMode="auto">
                <a:xfrm>
                  <a:off x="715" y="1932"/>
                  <a:ext cx="211" cy="123"/>
                </a:xfrm>
                <a:custGeom>
                  <a:avLst/>
                  <a:gdLst>
                    <a:gd name="T0" fmla="*/ 0 w 32950"/>
                    <a:gd name="T1" fmla="*/ 0 h 25966"/>
                    <a:gd name="T2" fmla="*/ 0 w 32950"/>
                    <a:gd name="T3" fmla="*/ 0 h 25966"/>
                    <a:gd name="T4" fmla="*/ 0 w 32950"/>
                    <a:gd name="T5" fmla="*/ 0 h 25966"/>
                    <a:gd name="T6" fmla="*/ 0 60000 65536"/>
                    <a:gd name="T7" fmla="*/ 0 60000 65536"/>
                    <a:gd name="T8" fmla="*/ 0 60000 65536"/>
                    <a:gd name="T9" fmla="*/ 0 w 32950"/>
                    <a:gd name="T10" fmla="*/ 0 h 25966"/>
                    <a:gd name="T11" fmla="*/ 32950 w 32950"/>
                    <a:gd name="T12" fmla="*/ 25966 h 25966"/>
                  </a:gdLst>
                  <a:ahLst/>
                  <a:cxnLst>
                    <a:cxn ang="T6">
                      <a:pos x="T0" y="T1"/>
                    </a:cxn>
                    <a:cxn ang="T7">
                      <a:pos x="T2" y="T3"/>
                    </a:cxn>
                    <a:cxn ang="T8">
                      <a:pos x="T4" y="T5"/>
                    </a:cxn>
                  </a:cxnLst>
                  <a:rect l="T9" t="T10" r="T11" b="T12"/>
                  <a:pathLst>
                    <a:path w="32950" h="25966" fill="none" extrusionOk="0">
                      <a:moveTo>
                        <a:pt x="445" y="25966"/>
                      </a:moveTo>
                      <a:cubicBezTo>
                        <a:pt x="149" y="24529"/>
                        <a:pt x="0" y="23066"/>
                        <a:pt x="0" y="21600"/>
                      </a:cubicBezTo>
                      <a:cubicBezTo>
                        <a:pt x="0" y="9670"/>
                        <a:pt x="9670" y="0"/>
                        <a:pt x="21600" y="0"/>
                      </a:cubicBezTo>
                      <a:cubicBezTo>
                        <a:pt x="25608" y="-1"/>
                        <a:pt x="29538" y="1115"/>
                        <a:pt x="32949" y="3222"/>
                      </a:cubicBezTo>
                    </a:path>
                    <a:path w="32950" h="25966" stroke="0" extrusionOk="0">
                      <a:moveTo>
                        <a:pt x="445" y="25966"/>
                      </a:moveTo>
                      <a:cubicBezTo>
                        <a:pt x="149" y="24529"/>
                        <a:pt x="0" y="23066"/>
                        <a:pt x="0" y="21600"/>
                      </a:cubicBezTo>
                      <a:cubicBezTo>
                        <a:pt x="0" y="9670"/>
                        <a:pt x="9670" y="0"/>
                        <a:pt x="21600" y="0"/>
                      </a:cubicBezTo>
                      <a:cubicBezTo>
                        <a:pt x="25608" y="-1"/>
                        <a:pt x="29538" y="1115"/>
                        <a:pt x="32949" y="3222"/>
                      </a:cubicBezTo>
                      <a:lnTo>
                        <a:pt x="21600" y="21600"/>
                      </a:lnTo>
                      <a:lnTo>
                        <a:pt x="445" y="25966"/>
                      </a:lnTo>
                      <a:close/>
                    </a:path>
                  </a:pathLst>
                </a:custGeom>
                <a:solidFill>
                  <a:srgbClr val="E7EDED"/>
                </a:solidFill>
                <a:ln w="6350">
                  <a:solidFill>
                    <a:srgbClr val="6C8F93"/>
                  </a:solidFill>
                  <a:round/>
                  <a:headEnd/>
                  <a:tailEnd/>
                </a:ln>
              </p:spPr>
              <p:txBody>
                <a:bodyPr/>
                <a:lstStyle/>
                <a:p>
                  <a:endParaRPr lang="zh-CN" altLang="en-US"/>
                </a:p>
              </p:txBody>
            </p:sp>
            <p:sp>
              <p:nvSpPr>
                <p:cNvPr id="47392" name="Arc 19">
                  <a:extLst>
                    <a:ext uri="{FF2B5EF4-FFF2-40B4-BE49-F238E27FC236}">
                      <a16:creationId xmlns:a16="http://schemas.microsoft.com/office/drawing/2014/main" id="{1216AB66-C017-D84B-9710-C63BF5BE7340}"/>
                    </a:ext>
                  </a:extLst>
                </p:cNvPr>
                <p:cNvSpPr>
                  <a:spLocks/>
                </p:cNvSpPr>
                <p:nvPr/>
              </p:nvSpPr>
              <p:spPr bwMode="auto">
                <a:xfrm>
                  <a:off x="682" y="2217"/>
                  <a:ext cx="216" cy="99"/>
                </a:xfrm>
                <a:custGeom>
                  <a:avLst/>
                  <a:gdLst>
                    <a:gd name="T0" fmla="*/ 0 w 32074"/>
                    <a:gd name="T1" fmla="*/ 0 h 22517"/>
                    <a:gd name="T2" fmla="*/ 0 w 32074"/>
                    <a:gd name="T3" fmla="*/ 0 h 22517"/>
                    <a:gd name="T4" fmla="*/ 0 w 32074"/>
                    <a:gd name="T5" fmla="*/ 0 h 22517"/>
                    <a:gd name="T6" fmla="*/ 0 60000 65536"/>
                    <a:gd name="T7" fmla="*/ 0 60000 65536"/>
                    <a:gd name="T8" fmla="*/ 0 60000 65536"/>
                    <a:gd name="T9" fmla="*/ 0 w 32074"/>
                    <a:gd name="T10" fmla="*/ 0 h 22517"/>
                    <a:gd name="T11" fmla="*/ 32074 w 32074"/>
                    <a:gd name="T12" fmla="*/ 22517 h 22517"/>
                  </a:gdLst>
                  <a:ahLst/>
                  <a:cxnLst>
                    <a:cxn ang="T6">
                      <a:pos x="T0" y="T1"/>
                    </a:cxn>
                    <a:cxn ang="T7">
                      <a:pos x="T2" y="T3"/>
                    </a:cxn>
                    <a:cxn ang="T8">
                      <a:pos x="T4" y="T5"/>
                    </a:cxn>
                  </a:cxnLst>
                  <a:rect l="T9" t="T10" r="T11" b="T12"/>
                  <a:pathLst>
                    <a:path w="32074" h="22517" fill="none" extrusionOk="0">
                      <a:moveTo>
                        <a:pt x="32073" y="19807"/>
                      </a:moveTo>
                      <a:cubicBezTo>
                        <a:pt x="28868" y="21584"/>
                        <a:pt x="25264" y="22516"/>
                        <a:pt x="21600" y="22517"/>
                      </a:cubicBezTo>
                      <a:cubicBezTo>
                        <a:pt x="9670" y="22517"/>
                        <a:pt x="0" y="12846"/>
                        <a:pt x="0" y="917"/>
                      </a:cubicBezTo>
                      <a:cubicBezTo>
                        <a:pt x="-1" y="611"/>
                        <a:pt x="6" y="305"/>
                        <a:pt x="19" y="0"/>
                      </a:cubicBezTo>
                    </a:path>
                    <a:path w="32074" h="22517" stroke="0" extrusionOk="0">
                      <a:moveTo>
                        <a:pt x="32073" y="19807"/>
                      </a:moveTo>
                      <a:cubicBezTo>
                        <a:pt x="28868" y="21584"/>
                        <a:pt x="25264" y="22516"/>
                        <a:pt x="21600" y="22517"/>
                      </a:cubicBezTo>
                      <a:cubicBezTo>
                        <a:pt x="9670" y="22517"/>
                        <a:pt x="0" y="12846"/>
                        <a:pt x="0" y="917"/>
                      </a:cubicBezTo>
                      <a:cubicBezTo>
                        <a:pt x="-1" y="611"/>
                        <a:pt x="6" y="305"/>
                        <a:pt x="19" y="0"/>
                      </a:cubicBezTo>
                      <a:lnTo>
                        <a:pt x="21600" y="917"/>
                      </a:lnTo>
                      <a:lnTo>
                        <a:pt x="32073" y="1980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93" name="Arc 20">
                  <a:extLst>
                    <a:ext uri="{FF2B5EF4-FFF2-40B4-BE49-F238E27FC236}">
                      <a16:creationId xmlns:a16="http://schemas.microsoft.com/office/drawing/2014/main" id="{55093D3B-2518-444F-A93A-8C857910D11F}"/>
                    </a:ext>
                  </a:extLst>
                </p:cNvPr>
                <p:cNvSpPr>
                  <a:spLocks/>
                </p:cNvSpPr>
                <p:nvPr/>
              </p:nvSpPr>
              <p:spPr bwMode="auto">
                <a:xfrm>
                  <a:off x="684" y="2217"/>
                  <a:ext cx="213" cy="96"/>
                </a:xfrm>
                <a:custGeom>
                  <a:avLst/>
                  <a:gdLst>
                    <a:gd name="T0" fmla="*/ 0 w 32013"/>
                    <a:gd name="T1" fmla="*/ 0 h 22524"/>
                    <a:gd name="T2" fmla="*/ 0 w 32013"/>
                    <a:gd name="T3" fmla="*/ 0 h 22524"/>
                    <a:gd name="T4" fmla="*/ 0 w 32013"/>
                    <a:gd name="T5" fmla="*/ 0 h 22524"/>
                    <a:gd name="T6" fmla="*/ 0 60000 65536"/>
                    <a:gd name="T7" fmla="*/ 0 60000 65536"/>
                    <a:gd name="T8" fmla="*/ 0 60000 65536"/>
                    <a:gd name="T9" fmla="*/ 0 w 32013"/>
                    <a:gd name="T10" fmla="*/ 0 h 22524"/>
                    <a:gd name="T11" fmla="*/ 32013 w 32013"/>
                    <a:gd name="T12" fmla="*/ 22524 h 22524"/>
                  </a:gdLst>
                  <a:ahLst/>
                  <a:cxnLst>
                    <a:cxn ang="T6">
                      <a:pos x="T0" y="T1"/>
                    </a:cxn>
                    <a:cxn ang="T7">
                      <a:pos x="T2" y="T3"/>
                    </a:cxn>
                    <a:cxn ang="T8">
                      <a:pos x="T4" y="T5"/>
                    </a:cxn>
                  </a:cxnLst>
                  <a:rect l="T9" t="T10" r="T11" b="T12"/>
                  <a:pathLst>
                    <a:path w="32013" h="22524" fill="none" extrusionOk="0">
                      <a:moveTo>
                        <a:pt x="32013" y="19848"/>
                      </a:moveTo>
                      <a:cubicBezTo>
                        <a:pt x="28823" y="21603"/>
                        <a:pt x="25241" y="22523"/>
                        <a:pt x="21600" y="22524"/>
                      </a:cubicBezTo>
                      <a:cubicBezTo>
                        <a:pt x="9670" y="22524"/>
                        <a:pt x="0" y="12853"/>
                        <a:pt x="0" y="924"/>
                      </a:cubicBezTo>
                      <a:cubicBezTo>
                        <a:pt x="-1" y="615"/>
                        <a:pt x="6" y="307"/>
                        <a:pt x="19" y="-1"/>
                      </a:cubicBezTo>
                    </a:path>
                    <a:path w="32013" h="22524" stroke="0" extrusionOk="0">
                      <a:moveTo>
                        <a:pt x="32013" y="19848"/>
                      </a:moveTo>
                      <a:cubicBezTo>
                        <a:pt x="28823" y="21603"/>
                        <a:pt x="25241" y="22523"/>
                        <a:pt x="21600" y="22524"/>
                      </a:cubicBezTo>
                      <a:cubicBezTo>
                        <a:pt x="9670" y="22524"/>
                        <a:pt x="0" y="12853"/>
                        <a:pt x="0" y="924"/>
                      </a:cubicBezTo>
                      <a:cubicBezTo>
                        <a:pt x="-1" y="615"/>
                        <a:pt x="6" y="307"/>
                        <a:pt x="19" y="-1"/>
                      </a:cubicBezTo>
                      <a:lnTo>
                        <a:pt x="21600" y="924"/>
                      </a:lnTo>
                      <a:lnTo>
                        <a:pt x="32013" y="19848"/>
                      </a:lnTo>
                      <a:close/>
                    </a:path>
                  </a:pathLst>
                </a:custGeom>
                <a:solidFill>
                  <a:srgbClr val="E7EDED"/>
                </a:solidFill>
                <a:ln w="6350">
                  <a:solidFill>
                    <a:srgbClr val="6C8F93"/>
                  </a:solidFill>
                  <a:round/>
                  <a:headEnd/>
                  <a:tailEnd/>
                </a:ln>
              </p:spPr>
              <p:txBody>
                <a:bodyPr/>
                <a:lstStyle/>
                <a:p>
                  <a:endParaRPr lang="zh-CN" altLang="en-US"/>
                </a:p>
              </p:txBody>
            </p:sp>
            <p:sp>
              <p:nvSpPr>
                <p:cNvPr id="47394" name="Arc 21">
                  <a:extLst>
                    <a:ext uri="{FF2B5EF4-FFF2-40B4-BE49-F238E27FC236}">
                      <a16:creationId xmlns:a16="http://schemas.microsoft.com/office/drawing/2014/main" id="{EE8EC688-A75E-9348-A1E8-2BAC4E00CCCE}"/>
                    </a:ext>
                  </a:extLst>
                </p:cNvPr>
                <p:cNvSpPr>
                  <a:spLocks/>
                </p:cNvSpPr>
                <p:nvPr/>
              </p:nvSpPr>
              <p:spPr bwMode="auto">
                <a:xfrm>
                  <a:off x="1262" y="1936"/>
                  <a:ext cx="164" cy="120"/>
                </a:xfrm>
                <a:custGeom>
                  <a:avLst/>
                  <a:gdLst>
                    <a:gd name="T0" fmla="*/ 0 w 26077"/>
                    <a:gd name="T1" fmla="*/ 0 h 32051"/>
                    <a:gd name="T2" fmla="*/ 0 w 26077"/>
                    <a:gd name="T3" fmla="*/ 0 h 32051"/>
                    <a:gd name="T4" fmla="*/ 0 w 26077"/>
                    <a:gd name="T5" fmla="*/ 0 h 32051"/>
                    <a:gd name="T6" fmla="*/ 0 60000 65536"/>
                    <a:gd name="T7" fmla="*/ 0 60000 65536"/>
                    <a:gd name="T8" fmla="*/ 0 60000 65536"/>
                    <a:gd name="T9" fmla="*/ 0 w 26077"/>
                    <a:gd name="T10" fmla="*/ 0 h 32051"/>
                    <a:gd name="T11" fmla="*/ 26077 w 26077"/>
                    <a:gd name="T12" fmla="*/ 32051 h 32051"/>
                  </a:gdLst>
                  <a:ahLst/>
                  <a:cxnLst>
                    <a:cxn ang="T6">
                      <a:pos x="T0" y="T1"/>
                    </a:cxn>
                    <a:cxn ang="T7">
                      <a:pos x="T2" y="T3"/>
                    </a:cxn>
                    <a:cxn ang="T8">
                      <a:pos x="T4" y="T5"/>
                    </a:cxn>
                  </a:cxnLst>
                  <a:rect l="T9" t="T10" r="T11" b="T12"/>
                  <a:pathLst>
                    <a:path w="26077" h="32051" fill="none" extrusionOk="0">
                      <a:moveTo>
                        <a:pt x="0" y="469"/>
                      </a:moveTo>
                      <a:cubicBezTo>
                        <a:pt x="1471" y="157"/>
                        <a:pt x="2972" y="-1"/>
                        <a:pt x="4477" y="0"/>
                      </a:cubicBezTo>
                      <a:cubicBezTo>
                        <a:pt x="16406" y="0"/>
                        <a:pt x="26077" y="9670"/>
                        <a:pt x="26077" y="21600"/>
                      </a:cubicBezTo>
                      <a:cubicBezTo>
                        <a:pt x="26077" y="25255"/>
                        <a:pt x="25149" y="28851"/>
                        <a:pt x="23380" y="32051"/>
                      </a:cubicBezTo>
                    </a:path>
                    <a:path w="26077" h="32051" stroke="0" extrusionOk="0">
                      <a:moveTo>
                        <a:pt x="0" y="469"/>
                      </a:moveTo>
                      <a:cubicBezTo>
                        <a:pt x="1471" y="157"/>
                        <a:pt x="2972" y="-1"/>
                        <a:pt x="4477" y="0"/>
                      </a:cubicBezTo>
                      <a:cubicBezTo>
                        <a:pt x="16406" y="0"/>
                        <a:pt x="26077" y="9670"/>
                        <a:pt x="26077" y="21600"/>
                      </a:cubicBezTo>
                      <a:cubicBezTo>
                        <a:pt x="26077" y="25255"/>
                        <a:pt x="25149" y="28851"/>
                        <a:pt x="23380" y="32051"/>
                      </a:cubicBezTo>
                      <a:lnTo>
                        <a:pt x="4477" y="21600"/>
                      </a:lnTo>
                      <a:lnTo>
                        <a:pt x="0" y="46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95" name="Arc 22">
                  <a:extLst>
                    <a:ext uri="{FF2B5EF4-FFF2-40B4-BE49-F238E27FC236}">
                      <a16:creationId xmlns:a16="http://schemas.microsoft.com/office/drawing/2014/main" id="{934E2A4C-0584-8E49-AE59-386D515082FC}"/>
                    </a:ext>
                  </a:extLst>
                </p:cNvPr>
                <p:cNvSpPr>
                  <a:spLocks/>
                </p:cNvSpPr>
                <p:nvPr/>
              </p:nvSpPr>
              <p:spPr bwMode="auto">
                <a:xfrm>
                  <a:off x="1263" y="1938"/>
                  <a:ext cx="161" cy="118"/>
                </a:xfrm>
                <a:custGeom>
                  <a:avLst/>
                  <a:gdLst>
                    <a:gd name="T0" fmla="*/ 0 w 26034"/>
                    <a:gd name="T1" fmla="*/ 0 h 32133"/>
                    <a:gd name="T2" fmla="*/ 0 w 26034"/>
                    <a:gd name="T3" fmla="*/ 0 h 32133"/>
                    <a:gd name="T4" fmla="*/ 0 w 26034"/>
                    <a:gd name="T5" fmla="*/ 0 h 32133"/>
                    <a:gd name="T6" fmla="*/ 0 60000 65536"/>
                    <a:gd name="T7" fmla="*/ 0 60000 65536"/>
                    <a:gd name="T8" fmla="*/ 0 60000 65536"/>
                    <a:gd name="T9" fmla="*/ 0 w 26034"/>
                    <a:gd name="T10" fmla="*/ 0 h 32133"/>
                    <a:gd name="T11" fmla="*/ 26034 w 26034"/>
                    <a:gd name="T12" fmla="*/ 32133 h 32133"/>
                  </a:gdLst>
                  <a:ahLst/>
                  <a:cxnLst>
                    <a:cxn ang="T6">
                      <a:pos x="T0" y="T1"/>
                    </a:cxn>
                    <a:cxn ang="T7">
                      <a:pos x="T2" y="T3"/>
                    </a:cxn>
                    <a:cxn ang="T8">
                      <a:pos x="T4" y="T5"/>
                    </a:cxn>
                  </a:cxnLst>
                  <a:rect l="T9" t="T10" r="T11" b="T12"/>
                  <a:pathLst>
                    <a:path w="26034" h="32133" fill="none" extrusionOk="0">
                      <a:moveTo>
                        <a:pt x="-1" y="459"/>
                      </a:moveTo>
                      <a:cubicBezTo>
                        <a:pt x="1458" y="154"/>
                        <a:pt x="2944" y="-1"/>
                        <a:pt x="4434" y="0"/>
                      </a:cubicBezTo>
                      <a:cubicBezTo>
                        <a:pt x="16363" y="0"/>
                        <a:pt x="26034" y="9670"/>
                        <a:pt x="26034" y="21600"/>
                      </a:cubicBezTo>
                      <a:cubicBezTo>
                        <a:pt x="26034" y="25287"/>
                        <a:pt x="25089" y="28913"/>
                        <a:pt x="23291" y="32132"/>
                      </a:cubicBezTo>
                    </a:path>
                    <a:path w="26034" h="32133" stroke="0" extrusionOk="0">
                      <a:moveTo>
                        <a:pt x="-1" y="459"/>
                      </a:moveTo>
                      <a:cubicBezTo>
                        <a:pt x="1458" y="154"/>
                        <a:pt x="2944" y="-1"/>
                        <a:pt x="4434" y="0"/>
                      </a:cubicBezTo>
                      <a:cubicBezTo>
                        <a:pt x="16363" y="0"/>
                        <a:pt x="26034" y="9670"/>
                        <a:pt x="26034" y="21600"/>
                      </a:cubicBezTo>
                      <a:cubicBezTo>
                        <a:pt x="26034" y="25287"/>
                        <a:pt x="25089" y="28913"/>
                        <a:pt x="23291" y="32132"/>
                      </a:cubicBezTo>
                      <a:lnTo>
                        <a:pt x="4434" y="21600"/>
                      </a:lnTo>
                      <a:lnTo>
                        <a:pt x="-1" y="459"/>
                      </a:lnTo>
                      <a:close/>
                    </a:path>
                  </a:pathLst>
                </a:custGeom>
                <a:solidFill>
                  <a:srgbClr val="E7EDED"/>
                </a:solidFill>
                <a:ln w="6350">
                  <a:solidFill>
                    <a:srgbClr val="6C8F93"/>
                  </a:solidFill>
                  <a:round/>
                  <a:headEnd/>
                  <a:tailEnd/>
                </a:ln>
              </p:spPr>
              <p:txBody>
                <a:bodyPr/>
                <a:lstStyle/>
                <a:p>
                  <a:endParaRPr lang="zh-CN" altLang="en-US"/>
                </a:p>
              </p:txBody>
            </p:sp>
            <p:sp>
              <p:nvSpPr>
                <p:cNvPr id="47396" name="Arc 23">
                  <a:extLst>
                    <a:ext uri="{FF2B5EF4-FFF2-40B4-BE49-F238E27FC236}">
                      <a16:creationId xmlns:a16="http://schemas.microsoft.com/office/drawing/2014/main" id="{E0931366-E005-BC4A-8C27-C982E55CC7EB}"/>
                    </a:ext>
                  </a:extLst>
                </p:cNvPr>
                <p:cNvSpPr>
                  <a:spLocks/>
                </p:cNvSpPr>
                <p:nvPr/>
              </p:nvSpPr>
              <p:spPr bwMode="auto">
                <a:xfrm>
                  <a:off x="1308" y="2056"/>
                  <a:ext cx="156" cy="119"/>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494" y="-1"/>
                      </a:moveTo>
                      <a:cubicBezTo>
                        <a:pt x="18617" y="4098"/>
                        <a:pt x="21600" y="10304"/>
                        <a:pt x="21600" y="16866"/>
                      </a:cubicBezTo>
                      <a:cubicBezTo>
                        <a:pt x="21600" y="21256"/>
                        <a:pt x="20261" y="25543"/>
                        <a:pt x="17764" y="29154"/>
                      </a:cubicBezTo>
                    </a:path>
                    <a:path w="21600" h="29154" stroke="0" extrusionOk="0">
                      <a:moveTo>
                        <a:pt x="13494" y="-1"/>
                      </a:moveTo>
                      <a:cubicBezTo>
                        <a:pt x="18617" y="4098"/>
                        <a:pt x="21600" y="10304"/>
                        <a:pt x="21600" y="16866"/>
                      </a:cubicBezTo>
                      <a:cubicBezTo>
                        <a:pt x="21600" y="21256"/>
                        <a:pt x="20261" y="25543"/>
                        <a:pt x="17764" y="29154"/>
                      </a:cubicBezTo>
                      <a:lnTo>
                        <a:pt x="0" y="16866"/>
                      </a:lnTo>
                      <a:lnTo>
                        <a:pt x="13494"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97" name="Arc 24">
                  <a:extLst>
                    <a:ext uri="{FF2B5EF4-FFF2-40B4-BE49-F238E27FC236}">
                      <a16:creationId xmlns:a16="http://schemas.microsoft.com/office/drawing/2014/main" id="{9F6AC57C-1949-E74E-AE26-033081B4DA81}"/>
                    </a:ext>
                  </a:extLst>
                </p:cNvPr>
                <p:cNvSpPr>
                  <a:spLocks/>
                </p:cNvSpPr>
                <p:nvPr/>
              </p:nvSpPr>
              <p:spPr bwMode="auto">
                <a:xfrm>
                  <a:off x="1308" y="2057"/>
                  <a:ext cx="154" cy="117"/>
                </a:xfrm>
                <a:custGeom>
                  <a:avLst/>
                  <a:gdLst>
                    <a:gd name="T0" fmla="*/ 0 w 21600"/>
                    <a:gd name="T1" fmla="*/ 0 h 29302"/>
                    <a:gd name="T2" fmla="*/ 0 w 21600"/>
                    <a:gd name="T3" fmla="*/ 0 h 29302"/>
                    <a:gd name="T4" fmla="*/ 0 w 21600"/>
                    <a:gd name="T5" fmla="*/ 0 h 29302"/>
                    <a:gd name="T6" fmla="*/ 0 60000 65536"/>
                    <a:gd name="T7" fmla="*/ 0 60000 65536"/>
                    <a:gd name="T8" fmla="*/ 0 60000 65536"/>
                    <a:gd name="T9" fmla="*/ 0 w 21600"/>
                    <a:gd name="T10" fmla="*/ 0 h 29302"/>
                    <a:gd name="T11" fmla="*/ 21600 w 21600"/>
                    <a:gd name="T12" fmla="*/ 29302 h 29302"/>
                  </a:gdLst>
                  <a:ahLst/>
                  <a:cxnLst>
                    <a:cxn ang="T6">
                      <a:pos x="T0" y="T1"/>
                    </a:cxn>
                    <a:cxn ang="T7">
                      <a:pos x="T2" y="T3"/>
                    </a:cxn>
                    <a:cxn ang="T8">
                      <a:pos x="T4" y="T5"/>
                    </a:cxn>
                  </a:cxnLst>
                  <a:rect l="T9" t="T10" r="T11" b="T12"/>
                  <a:pathLst>
                    <a:path w="21600" h="29302" fill="none" extrusionOk="0">
                      <a:moveTo>
                        <a:pt x="13412" y="0"/>
                      </a:moveTo>
                      <a:cubicBezTo>
                        <a:pt x="18584" y="4097"/>
                        <a:pt x="21600" y="10333"/>
                        <a:pt x="21600" y="16931"/>
                      </a:cubicBezTo>
                      <a:cubicBezTo>
                        <a:pt x="21600" y="21356"/>
                        <a:pt x="20240" y="25674"/>
                        <a:pt x="17706" y="29301"/>
                      </a:cubicBezTo>
                    </a:path>
                    <a:path w="21600" h="29302" stroke="0" extrusionOk="0">
                      <a:moveTo>
                        <a:pt x="13412" y="0"/>
                      </a:moveTo>
                      <a:cubicBezTo>
                        <a:pt x="18584" y="4097"/>
                        <a:pt x="21600" y="10333"/>
                        <a:pt x="21600" y="16931"/>
                      </a:cubicBezTo>
                      <a:cubicBezTo>
                        <a:pt x="21600" y="21356"/>
                        <a:pt x="20240" y="25674"/>
                        <a:pt x="17706" y="29301"/>
                      </a:cubicBezTo>
                      <a:lnTo>
                        <a:pt x="0" y="16931"/>
                      </a:lnTo>
                      <a:lnTo>
                        <a:pt x="13412" y="0"/>
                      </a:lnTo>
                      <a:close/>
                    </a:path>
                  </a:pathLst>
                </a:custGeom>
                <a:solidFill>
                  <a:srgbClr val="E7EDED"/>
                </a:solidFill>
                <a:ln w="6350">
                  <a:solidFill>
                    <a:srgbClr val="6C8F93"/>
                  </a:solidFill>
                  <a:round/>
                  <a:headEnd/>
                  <a:tailEnd/>
                </a:ln>
              </p:spPr>
              <p:txBody>
                <a:bodyPr/>
                <a:lstStyle/>
                <a:p>
                  <a:endParaRPr lang="zh-CN" altLang="en-US"/>
                </a:p>
              </p:txBody>
            </p:sp>
            <p:sp>
              <p:nvSpPr>
                <p:cNvPr id="47398" name="Arc 25">
                  <a:extLst>
                    <a:ext uri="{FF2B5EF4-FFF2-40B4-BE49-F238E27FC236}">
                      <a16:creationId xmlns:a16="http://schemas.microsoft.com/office/drawing/2014/main" id="{7FA721C3-04A0-7749-B1F2-4CD14FA8EDAD}"/>
                    </a:ext>
                  </a:extLst>
                </p:cNvPr>
                <p:cNvSpPr>
                  <a:spLocks/>
                </p:cNvSpPr>
                <p:nvPr/>
              </p:nvSpPr>
              <p:spPr bwMode="auto">
                <a:xfrm>
                  <a:off x="1257" y="2176"/>
                  <a:ext cx="183" cy="172"/>
                </a:xfrm>
                <a:custGeom>
                  <a:avLst/>
                  <a:gdLst>
                    <a:gd name="T0" fmla="*/ 0 w 28724"/>
                    <a:gd name="T1" fmla="*/ 0 h 27592"/>
                    <a:gd name="T2" fmla="*/ 0 w 28724"/>
                    <a:gd name="T3" fmla="*/ 0 h 27592"/>
                    <a:gd name="T4" fmla="*/ 0 w 28724"/>
                    <a:gd name="T5" fmla="*/ 0 h 27592"/>
                    <a:gd name="T6" fmla="*/ 0 60000 65536"/>
                    <a:gd name="T7" fmla="*/ 0 60000 65536"/>
                    <a:gd name="T8" fmla="*/ 0 60000 65536"/>
                    <a:gd name="T9" fmla="*/ 0 w 28724"/>
                    <a:gd name="T10" fmla="*/ 0 h 27592"/>
                    <a:gd name="T11" fmla="*/ 28724 w 28724"/>
                    <a:gd name="T12" fmla="*/ 27592 h 27592"/>
                  </a:gdLst>
                  <a:ahLst/>
                  <a:cxnLst>
                    <a:cxn ang="T6">
                      <a:pos x="T0" y="T1"/>
                    </a:cxn>
                    <a:cxn ang="T7">
                      <a:pos x="T2" y="T3"/>
                    </a:cxn>
                    <a:cxn ang="T8">
                      <a:pos x="T4" y="T5"/>
                    </a:cxn>
                  </a:cxnLst>
                  <a:rect l="T9" t="T10" r="T11" b="T12"/>
                  <a:pathLst>
                    <a:path w="28724" h="27592" fill="none" extrusionOk="0">
                      <a:moveTo>
                        <a:pt x="27876" y="-1"/>
                      </a:moveTo>
                      <a:cubicBezTo>
                        <a:pt x="28438" y="1947"/>
                        <a:pt x="28724" y="3964"/>
                        <a:pt x="28724" y="5992"/>
                      </a:cubicBezTo>
                      <a:cubicBezTo>
                        <a:pt x="28724" y="17921"/>
                        <a:pt x="19053" y="27592"/>
                        <a:pt x="7124" y="27592"/>
                      </a:cubicBezTo>
                      <a:cubicBezTo>
                        <a:pt x="4698" y="27592"/>
                        <a:pt x="2289" y="27183"/>
                        <a:pt x="-1" y="26383"/>
                      </a:cubicBezTo>
                    </a:path>
                    <a:path w="28724" h="27592" stroke="0" extrusionOk="0">
                      <a:moveTo>
                        <a:pt x="27876" y="-1"/>
                      </a:moveTo>
                      <a:cubicBezTo>
                        <a:pt x="28438" y="1947"/>
                        <a:pt x="28724" y="3964"/>
                        <a:pt x="28724" y="5992"/>
                      </a:cubicBezTo>
                      <a:cubicBezTo>
                        <a:pt x="28724" y="17921"/>
                        <a:pt x="19053" y="27592"/>
                        <a:pt x="7124" y="27592"/>
                      </a:cubicBezTo>
                      <a:cubicBezTo>
                        <a:pt x="4698" y="27592"/>
                        <a:pt x="2289" y="27183"/>
                        <a:pt x="-1" y="26383"/>
                      </a:cubicBezTo>
                      <a:lnTo>
                        <a:pt x="7124" y="5992"/>
                      </a:lnTo>
                      <a:lnTo>
                        <a:pt x="2787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99" name="Arc 26">
                  <a:extLst>
                    <a:ext uri="{FF2B5EF4-FFF2-40B4-BE49-F238E27FC236}">
                      <a16:creationId xmlns:a16="http://schemas.microsoft.com/office/drawing/2014/main" id="{47A9AD23-D72F-6248-B468-436922B077B2}"/>
                    </a:ext>
                  </a:extLst>
                </p:cNvPr>
                <p:cNvSpPr>
                  <a:spLocks/>
                </p:cNvSpPr>
                <p:nvPr/>
              </p:nvSpPr>
              <p:spPr bwMode="auto">
                <a:xfrm>
                  <a:off x="1257" y="2176"/>
                  <a:ext cx="180" cy="169"/>
                </a:xfrm>
                <a:custGeom>
                  <a:avLst/>
                  <a:gdLst>
                    <a:gd name="T0" fmla="*/ 0 w 28722"/>
                    <a:gd name="T1" fmla="*/ 0 h 27594"/>
                    <a:gd name="T2" fmla="*/ 0 w 28722"/>
                    <a:gd name="T3" fmla="*/ 0 h 27594"/>
                    <a:gd name="T4" fmla="*/ 0 w 28722"/>
                    <a:gd name="T5" fmla="*/ 0 h 27594"/>
                    <a:gd name="T6" fmla="*/ 0 60000 65536"/>
                    <a:gd name="T7" fmla="*/ 0 60000 65536"/>
                    <a:gd name="T8" fmla="*/ 0 60000 65536"/>
                    <a:gd name="T9" fmla="*/ 0 w 28722"/>
                    <a:gd name="T10" fmla="*/ 0 h 27594"/>
                    <a:gd name="T11" fmla="*/ 28722 w 28722"/>
                    <a:gd name="T12" fmla="*/ 27594 h 27594"/>
                  </a:gdLst>
                  <a:ahLst/>
                  <a:cxnLst>
                    <a:cxn ang="T6">
                      <a:pos x="T0" y="T1"/>
                    </a:cxn>
                    <a:cxn ang="T7">
                      <a:pos x="T2" y="T3"/>
                    </a:cxn>
                    <a:cxn ang="T8">
                      <a:pos x="T4" y="T5"/>
                    </a:cxn>
                  </a:cxnLst>
                  <a:rect l="T9" t="T10" r="T11" b="T12"/>
                  <a:pathLst>
                    <a:path w="28722" h="27594" fill="none" extrusionOk="0">
                      <a:moveTo>
                        <a:pt x="27873" y="0"/>
                      </a:moveTo>
                      <a:cubicBezTo>
                        <a:pt x="28436" y="1948"/>
                        <a:pt x="28722" y="3966"/>
                        <a:pt x="28722" y="5994"/>
                      </a:cubicBezTo>
                      <a:cubicBezTo>
                        <a:pt x="28722" y="17923"/>
                        <a:pt x="19051" y="27594"/>
                        <a:pt x="7122" y="27594"/>
                      </a:cubicBezTo>
                      <a:cubicBezTo>
                        <a:pt x="4697" y="27594"/>
                        <a:pt x="2289" y="27185"/>
                        <a:pt x="-1" y="26386"/>
                      </a:cubicBezTo>
                    </a:path>
                    <a:path w="28722" h="27594" stroke="0" extrusionOk="0">
                      <a:moveTo>
                        <a:pt x="27873" y="0"/>
                      </a:moveTo>
                      <a:cubicBezTo>
                        <a:pt x="28436" y="1948"/>
                        <a:pt x="28722" y="3966"/>
                        <a:pt x="28722" y="5994"/>
                      </a:cubicBezTo>
                      <a:cubicBezTo>
                        <a:pt x="28722" y="17923"/>
                        <a:pt x="19051" y="27594"/>
                        <a:pt x="7122" y="27594"/>
                      </a:cubicBezTo>
                      <a:cubicBezTo>
                        <a:pt x="4697" y="27594"/>
                        <a:pt x="2289" y="27185"/>
                        <a:pt x="-1" y="26386"/>
                      </a:cubicBezTo>
                      <a:lnTo>
                        <a:pt x="7122" y="5994"/>
                      </a:lnTo>
                      <a:lnTo>
                        <a:pt x="27873" y="0"/>
                      </a:lnTo>
                      <a:close/>
                    </a:path>
                  </a:pathLst>
                </a:custGeom>
                <a:solidFill>
                  <a:srgbClr val="E7EDED"/>
                </a:solidFill>
                <a:ln w="6350">
                  <a:solidFill>
                    <a:srgbClr val="6C8F93"/>
                  </a:solidFill>
                  <a:round/>
                  <a:headEnd/>
                  <a:tailEnd/>
                </a:ln>
              </p:spPr>
              <p:txBody>
                <a:bodyPr/>
                <a:lstStyle/>
                <a:p>
                  <a:endParaRPr lang="zh-CN" altLang="en-US"/>
                </a:p>
              </p:txBody>
            </p:sp>
            <p:sp>
              <p:nvSpPr>
                <p:cNvPr id="47400" name="Arc 27">
                  <a:extLst>
                    <a:ext uri="{FF2B5EF4-FFF2-40B4-BE49-F238E27FC236}">
                      <a16:creationId xmlns:a16="http://schemas.microsoft.com/office/drawing/2014/main" id="{9BCB1ED9-ACE2-BB4F-9177-08C9F55D2672}"/>
                    </a:ext>
                  </a:extLst>
                </p:cNvPr>
                <p:cNvSpPr>
                  <a:spLocks/>
                </p:cNvSpPr>
                <p:nvPr/>
              </p:nvSpPr>
              <p:spPr bwMode="auto">
                <a:xfrm>
                  <a:off x="628" y="2055"/>
                  <a:ext cx="99" cy="165"/>
                </a:xfrm>
                <a:custGeom>
                  <a:avLst/>
                  <a:gdLst>
                    <a:gd name="T0" fmla="*/ 0 w 21600"/>
                    <a:gd name="T1" fmla="*/ 0 h 41258"/>
                    <a:gd name="T2" fmla="*/ 0 w 21600"/>
                    <a:gd name="T3" fmla="*/ 0 h 41258"/>
                    <a:gd name="T4" fmla="*/ 0 w 21600"/>
                    <a:gd name="T5" fmla="*/ 0 h 41258"/>
                    <a:gd name="T6" fmla="*/ 0 60000 65536"/>
                    <a:gd name="T7" fmla="*/ 0 60000 65536"/>
                    <a:gd name="T8" fmla="*/ 0 60000 65536"/>
                    <a:gd name="T9" fmla="*/ 0 w 21600"/>
                    <a:gd name="T10" fmla="*/ 0 h 41258"/>
                    <a:gd name="T11" fmla="*/ 21600 w 21600"/>
                    <a:gd name="T12" fmla="*/ 41258 h 41258"/>
                  </a:gdLst>
                  <a:ahLst/>
                  <a:cxnLst>
                    <a:cxn ang="T6">
                      <a:pos x="T0" y="T1"/>
                    </a:cxn>
                    <a:cxn ang="T7">
                      <a:pos x="T2" y="T3"/>
                    </a:cxn>
                    <a:cxn ang="T8">
                      <a:pos x="T4" y="T5"/>
                    </a:cxn>
                  </a:cxnLst>
                  <a:rect l="T9" t="T10" r="T11" b="T12"/>
                  <a:pathLst>
                    <a:path w="21600" h="41258" fill="none" extrusionOk="0">
                      <a:moveTo>
                        <a:pt x="12768" y="41257"/>
                      </a:moveTo>
                      <a:cubicBezTo>
                        <a:pt x="4999" y="37777"/>
                        <a:pt x="0" y="30058"/>
                        <a:pt x="0" y="21546"/>
                      </a:cubicBezTo>
                      <a:cubicBezTo>
                        <a:pt x="-1" y="10211"/>
                        <a:pt x="8761" y="804"/>
                        <a:pt x="20068" y="0"/>
                      </a:cubicBezTo>
                    </a:path>
                    <a:path w="21600" h="41258" stroke="0" extrusionOk="0">
                      <a:moveTo>
                        <a:pt x="12768" y="41257"/>
                      </a:moveTo>
                      <a:cubicBezTo>
                        <a:pt x="4999" y="37777"/>
                        <a:pt x="0" y="30058"/>
                        <a:pt x="0" y="21546"/>
                      </a:cubicBezTo>
                      <a:cubicBezTo>
                        <a:pt x="-1" y="10211"/>
                        <a:pt x="8761" y="804"/>
                        <a:pt x="20068" y="0"/>
                      </a:cubicBezTo>
                      <a:lnTo>
                        <a:pt x="21600" y="21546"/>
                      </a:lnTo>
                      <a:lnTo>
                        <a:pt x="12768" y="41257"/>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01" name="Arc 28">
                  <a:extLst>
                    <a:ext uri="{FF2B5EF4-FFF2-40B4-BE49-F238E27FC236}">
                      <a16:creationId xmlns:a16="http://schemas.microsoft.com/office/drawing/2014/main" id="{99797999-A449-814D-B078-D48D91BEDC07}"/>
                    </a:ext>
                  </a:extLst>
                </p:cNvPr>
                <p:cNvSpPr>
                  <a:spLocks/>
                </p:cNvSpPr>
                <p:nvPr/>
              </p:nvSpPr>
              <p:spPr bwMode="auto">
                <a:xfrm>
                  <a:off x="630" y="2057"/>
                  <a:ext cx="97" cy="161"/>
                </a:xfrm>
                <a:custGeom>
                  <a:avLst/>
                  <a:gdLst>
                    <a:gd name="T0" fmla="*/ 0 w 21600"/>
                    <a:gd name="T1" fmla="*/ 0 h 41268"/>
                    <a:gd name="T2" fmla="*/ 0 w 21600"/>
                    <a:gd name="T3" fmla="*/ 0 h 41268"/>
                    <a:gd name="T4" fmla="*/ 0 w 21600"/>
                    <a:gd name="T5" fmla="*/ 0 h 41268"/>
                    <a:gd name="T6" fmla="*/ 0 60000 65536"/>
                    <a:gd name="T7" fmla="*/ 0 60000 65536"/>
                    <a:gd name="T8" fmla="*/ 0 60000 65536"/>
                    <a:gd name="T9" fmla="*/ 0 w 21600"/>
                    <a:gd name="T10" fmla="*/ 0 h 41268"/>
                    <a:gd name="T11" fmla="*/ 21600 w 21600"/>
                    <a:gd name="T12" fmla="*/ 41268 h 41268"/>
                  </a:gdLst>
                  <a:ahLst/>
                  <a:cxnLst>
                    <a:cxn ang="T6">
                      <a:pos x="T0" y="T1"/>
                    </a:cxn>
                    <a:cxn ang="T7">
                      <a:pos x="T2" y="T3"/>
                    </a:cxn>
                    <a:cxn ang="T8">
                      <a:pos x="T4" y="T5"/>
                    </a:cxn>
                  </a:cxnLst>
                  <a:rect l="T9" t="T10" r="T11" b="T12"/>
                  <a:pathLst>
                    <a:path w="21600" h="41268" fill="none" extrusionOk="0">
                      <a:moveTo>
                        <a:pt x="12790" y="41267"/>
                      </a:moveTo>
                      <a:cubicBezTo>
                        <a:pt x="5009" y="37792"/>
                        <a:pt x="0" y="30067"/>
                        <a:pt x="0" y="21546"/>
                      </a:cubicBezTo>
                      <a:cubicBezTo>
                        <a:pt x="-1" y="10209"/>
                        <a:pt x="8763" y="802"/>
                        <a:pt x="20072" y="0"/>
                      </a:cubicBezTo>
                    </a:path>
                    <a:path w="21600" h="41268" stroke="0" extrusionOk="0">
                      <a:moveTo>
                        <a:pt x="12790" y="41267"/>
                      </a:moveTo>
                      <a:cubicBezTo>
                        <a:pt x="5009" y="37792"/>
                        <a:pt x="0" y="30067"/>
                        <a:pt x="0" y="21546"/>
                      </a:cubicBezTo>
                      <a:cubicBezTo>
                        <a:pt x="-1" y="10209"/>
                        <a:pt x="8763" y="802"/>
                        <a:pt x="20072" y="0"/>
                      </a:cubicBezTo>
                      <a:lnTo>
                        <a:pt x="21600" y="21546"/>
                      </a:lnTo>
                      <a:lnTo>
                        <a:pt x="12790" y="41267"/>
                      </a:lnTo>
                      <a:close/>
                    </a:path>
                  </a:pathLst>
                </a:custGeom>
                <a:solidFill>
                  <a:srgbClr val="E7EDED"/>
                </a:solidFill>
                <a:ln w="6350">
                  <a:solidFill>
                    <a:srgbClr val="6C8F93"/>
                  </a:solidFill>
                  <a:round/>
                  <a:headEnd/>
                  <a:tailEnd/>
                </a:ln>
              </p:spPr>
              <p:txBody>
                <a:bodyPr/>
                <a:lstStyle/>
                <a:p>
                  <a:endParaRPr lang="zh-CN" altLang="en-US"/>
                </a:p>
              </p:txBody>
            </p:sp>
            <p:sp>
              <p:nvSpPr>
                <p:cNvPr id="47402" name="Arc 29">
                  <a:extLst>
                    <a:ext uri="{FF2B5EF4-FFF2-40B4-BE49-F238E27FC236}">
                      <a16:creationId xmlns:a16="http://schemas.microsoft.com/office/drawing/2014/main" id="{6617C79C-2750-4641-ACCE-0E638B5D54D5}"/>
                    </a:ext>
                  </a:extLst>
                </p:cNvPr>
                <p:cNvSpPr>
                  <a:spLocks/>
                </p:cNvSpPr>
                <p:nvPr/>
              </p:nvSpPr>
              <p:spPr bwMode="auto">
                <a:xfrm>
                  <a:off x="890" y="2279"/>
                  <a:ext cx="375" cy="100"/>
                </a:xfrm>
                <a:custGeom>
                  <a:avLst/>
                  <a:gdLst>
                    <a:gd name="T0" fmla="*/ 0 w 39085"/>
                    <a:gd name="T1" fmla="*/ 0 h 21600"/>
                    <a:gd name="T2" fmla="*/ 0 w 39085"/>
                    <a:gd name="T3" fmla="*/ 0 h 21600"/>
                    <a:gd name="T4" fmla="*/ 0 w 39085"/>
                    <a:gd name="T5" fmla="*/ 0 h 21600"/>
                    <a:gd name="T6" fmla="*/ 0 60000 65536"/>
                    <a:gd name="T7" fmla="*/ 0 60000 65536"/>
                    <a:gd name="T8" fmla="*/ 0 60000 65536"/>
                    <a:gd name="T9" fmla="*/ 0 w 39085"/>
                    <a:gd name="T10" fmla="*/ 0 h 21600"/>
                    <a:gd name="T11" fmla="*/ 39085 w 39085"/>
                    <a:gd name="T12" fmla="*/ 21600 h 21600"/>
                  </a:gdLst>
                  <a:ahLst/>
                  <a:cxnLst>
                    <a:cxn ang="T6">
                      <a:pos x="T0" y="T1"/>
                    </a:cxn>
                    <a:cxn ang="T7">
                      <a:pos x="T2" y="T3"/>
                    </a:cxn>
                    <a:cxn ang="T8">
                      <a:pos x="T4" y="T5"/>
                    </a:cxn>
                  </a:cxnLst>
                  <a:rect l="T9" t="T10" r="T11" b="T12"/>
                  <a:pathLst>
                    <a:path w="39085" h="21600" fill="none" extrusionOk="0">
                      <a:moveTo>
                        <a:pt x="39085" y="12120"/>
                      </a:moveTo>
                      <a:cubicBezTo>
                        <a:pt x="35065" y="18049"/>
                        <a:pt x="28368" y="21599"/>
                        <a:pt x="21206" y="21600"/>
                      </a:cubicBezTo>
                      <a:cubicBezTo>
                        <a:pt x="10860" y="21600"/>
                        <a:pt x="1967" y="14264"/>
                        <a:pt x="0" y="4107"/>
                      </a:cubicBezTo>
                    </a:path>
                    <a:path w="39085" h="21600" stroke="0" extrusionOk="0">
                      <a:moveTo>
                        <a:pt x="39085" y="12120"/>
                      </a:moveTo>
                      <a:cubicBezTo>
                        <a:pt x="35065" y="18049"/>
                        <a:pt x="28368" y="21599"/>
                        <a:pt x="21206" y="21600"/>
                      </a:cubicBezTo>
                      <a:cubicBezTo>
                        <a:pt x="10860" y="21600"/>
                        <a:pt x="1967" y="14264"/>
                        <a:pt x="0" y="4107"/>
                      </a:cubicBezTo>
                      <a:lnTo>
                        <a:pt x="21206" y="0"/>
                      </a:lnTo>
                      <a:lnTo>
                        <a:pt x="39085" y="1212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03" name="Arc 30">
                  <a:extLst>
                    <a:ext uri="{FF2B5EF4-FFF2-40B4-BE49-F238E27FC236}">
                      <a16:creationId xmlns:a16="http://schemas.microsoft.com/office/drawing/2014/main" id="{289CCCFA-EB7A-2841-A18B-CF845BAD8DFE}"/>
                    </a:ext>
                  </a:extLst>
                </p:cNvPr>
                <p:cNvSpPr>
                  <a:spLocks/>
                </p:cNvSpPr>
                <p:nvPr/>
              </p:nvSpPr>
              <p:spPr bwMode="auto">
                <a:xfrm>
                  <a:off x="892" y="2279"/>
                  <a:ext cx="370" cy="98"/>
                </a:xfrm>
                <a:custGeom>
                  <a:avLst/>
                  <a:gdLst>
                    <a:gd name="T0" fmla="*/ 0 w 39018"/>
                    <a:gd name="T1" fmla="*/ 0 h 21600"/>
                    <a:gd name="T2" fmla="*/ 0 w 39018"/>
                    <a:gd name="T3" fmla="*/ 0 h 21600"/>
                    <a:gd name="T4" fmla="*/ 0 w 39018"/>
                    <a:gd name="T5" fmla="*/ 0 h 21600"/>
                    <a:gd name="T6" fmla="*/ 0 60000 65536"/>
                    <a:gd name="T7" fmla="*/ 0 60000 65536"/>
                    <a:gd name="T8" fmla="*/ 0 60000 65536"/>
                    <a:gd name="T9" fmla="*/ 0 w 39018"/>
                    <a:gd name="T10" fmla="*/ 0 h 21600"/>
                    <a:gd name="T11" fmla="*/ 39018 w 39018"/>
                    <a:gd name="T12" fmla="*/ 21600 h 21600"/>
                  </a:gdLst>
                  <a:ahLst/>
                  <a:cxnLst>
                    <a:cxn ang="T6">
                      <a:pos x="T0" y="T1"/>
                    </a:cxn>
                    <a:cxn ang="T7">
                      <a:pos x="T2" y="T3"/>
                    </a:cxn>
                    <a:cxn ang="T8">
                      <a:pos x="T4" y="T5"/>
                    </a:cxn>
                  </a:cxnLst>
                  <a:rect l="T9" t="T10" r="T11" b="T12"/>
                  <a:pathLst>
                    <a:path w="39018" h="21600" fill="none" extrusionOk="0">
                      <a:moveTo>
                        <a:pt x="39017" y="12206"/>
                      </a:moveTo>
                      <a:cubicBezTo>
                        <a:pt x="34990" y="18085"/>
                        <a:pt x="28323" y="21599"/>
                        <a:pt x="21198" y="21600"/>
                      </a:cubicBezTo>
                      <a:cubicBezTo>
                        <a:pt x="10868" y="21600"/>
                        <a:pt x="1984" y="14286"/>
                        <a:pt x="0" y="4149"/>
                      </a:cubicBezTo>
                    </a:path>
                    <a:path w="39018" h="21600" stroke="0" extrusionOk="0">
                      <a:moveTo>
                        <a:pt x="39017" y="12206"/>
                      </a:moveTo>
                      <a:cubicBezTo>
                        <a:pt x="34990" y="18085"/>
                        <a:pt x="28323" y="21599"/>
                        <a:pt x="21198" y="21600"/>
                      </a:cubicBezTo>
                      <a:cubicBezTo>
                        <a:pt x="10868" y="21600"/>
                        <a:pt x="1984" y="14286"/>
                        <a:pt x="0" y="4149"/>
                      </a:cubicBezTo>
                      <a:lnTo>
                        <a:pt x="21198" y="0"/>
                      </a:lnTo>
                      <a:lnTo>
                        <a:pt x="39017" y="12206"/>
                      </a:lnTo>
                      <a:close/>
                    </a:path>
                  </a:pathLst>
                </a:custGeom>
                <a:solidFill>
                  <a:srgbClr val="E7EDED"/>
                </a:solidFill>
                <a:ln w="6350">
                  <a:solidFill>
                    <a:srgbClr val="6C8F93"/>
                  </a:solidFill>
                  <a:round/>
                  <a:headEnd/>
                  <a:tailEnd/>
                </a:ln>
              </p:spPr>
              <p:txBody>
                <a:bodyPr/>
                <a:lstStyle/>
                <a:p>
                  <a:endParaRPr lang="zh-CN" altLang="en-US"/>
                </a:p>
              </p:txBody>
            </p:sp>
          </p:grpSp>
          <p:sp>
            <p:nvSpPr>
              <p:cNvPr id="47240" name="Freeform 31">
                <a:extLst>
                  <a:ext uri="{FF2B5EF4-FFF2-40B4-BE49-F238E27FC236}">
                    <a16:creationId xmlns:a16="http://schemas.microsoft.com/office/drawing/2014/main" id="{081578FD-AA06-9642-8107-6C7C3136CF16}"/>
                  </a:ext>
                </a:extLst>
              </p:cNvPr>
              <p:cNvSpPr>
                <a:spLocks/>
              </p:cNvSpPr>
              <p:nvPr/>
            </p:nvSpPr>
            <p:spPr bwMode="auto">
              <a:xfrm>
                <a:off x="1628" y="398"/>
                <a:ext cx="365" cy="183"/>
              </a:xfrm>
              <a:custGeom>
                <a:avLst/>
                <a:gdLst>
                  <a:gd name="T0" fmla="*/ 0 w 1460"/>
                  <a:gd name="T1" fmla="*/ 0 h 730"/>
                  <a:gd name="T2" fmla="*/ 0 w 1460"/>
                  <a:gd name="T3" fmla="*/ 0 h 730"/>
                  <a:gd name="T4" fmla="*/ 0 w 1460"/>
                  <a:gd name="T5" fmla="*/ 0 h 730"/>
                  <a:gd name="T6" fmla="*/ 0 w 1460"/>
                  <a:gd name="T7" fmla="*/ 0 h 730"/>
                  <a:gd name="T8" fmla="*/ 0 60000 65536"/>
                  <a:gd name="T9" fmla="*/ 0 60000 65536"/>
                  <a:gd name="T10" fmla="*/ 0 60000 65536"/>
                  <a:gd name="T11" fmla="*/ 0 60000 65536"/>
                  <a:gd name="T12" fmla="*/ 0 w 1460"/>
                  <a:gd name="T13" fmla="*/ 0 h 730"/>
                  <a:gd name="T14" fmla="*/ 1460 w 1460"/>
                  <a:gd name="T15" fmla="*/ 730 h 730"/>
                </a:gdLst>
                <a:ahLst/>
                <a:cxnLst>
                  <a:cxn ang="T8">
                    <a:pos x="T0" y="T1"/>
                  </a:cxn>
                  <a:cxn ang="T9">
                    <a:pos x="T2" y="T3"/>
                  </a:cxn>
                  <a:cxn ang="T10">
                    <a:pos x="T4" y="T5"/>
                  </a:cxn>
                  <a:cxn ang="T11">
                    <a:pos x="T6" y="T7"/>
                  </a:cxn>
                </a:cxnLst>
                <a:rect l="T12" t="T13" r="T14" b="T15"/>
                <a:pathLst>
                  <a:path w="1460" h="730">
                    <a:moveTo>
                      <a:pt x="177" y="0"/>
                    </a:moveTo>
                    <a:lnTo>
                      <a:pt x="1460" y="0"/>
                    </a:lnTo>
                    <a:lnTo>
                      <a:pt x="726" y="730"/>
                    </a:lnTo>
                    <a:lnTo>
                      <a:pt x="0" y="8"/>
                    </a:lnTo>
                  </a:path>
                </a:pathLst>
              </a:custGeom>
              <a:noFill/>
              <a:ln w="9525">
                <a:solidFill>
                  <a:srgbClr val="CF0E3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7241" name="Group 32">
                <a:extLst>
                  <a:ext uri="{FF2B5EF4-FFF2-40B4-BE49-F238E27FC236}">
                    <a16:creationId xmlns:a16="http://schemas.microsoft.com/office/drawing/2014/main" id="{7BE97700-C767-3D48-8B7A-743E008521DD}"/>
                  </a:ext>
                </a:extLst>
              </p:cNvPr>
              <p:cNvGrpSpPr>
                <a:grpSpLocks/>
              </p:cNvGrpSpPr>
              <p:nvPr/>
            </p:nvGrpSpPr>
            <p:grpSpPr bwMode="auto">
              <a:xfrm>
                <a:off x="1927" y="332"/>
                <a:ext cx="171" cy="169"/>
                <a:chOff x="1179" y="1966"/>
                <a:chExt cx="171" cy="169"/>
              </a:xfrm>
            </p:grpSpPr>
            <p:sp>
              <p:nvSpPr>
                <p:cNvPr id="47368" name="Freeform 33">
                  <a:extLst>
                    <a:ext uri="{FF2B5EF4-FFF2-40B4-BE49-F238E27FC236}">
                      <a16:creationId xmlns:a16="http://schemas.microsoft.com/office/drawing/2014/main" id="{6B6DAB50-21BC-CC44-8647-6BB0164D1464}"/>
                    </a:ext>
                  </a:extLst>
                </p:cNvPr>
                <p:cNvSpPr>
                  <a:spLocks/>
                </p:cNvSpPr>
                <p:nvPr/>
              </p:nvSpPr>
              <p:spPr bwMode="auto">
                <a:xfrm>
                  <a:off x="1203" y="2068"/>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69" name="Freeform 34">
                  <a:extLst>
                    <a:ext uri="{FF2B5EF4-FFF2-40B4-BE49-F238E27FC236}">
                      <a16:creationId xmlns:a16="http://schemas.microsoft.com/office/drawing/2014/main" id="{56BB1412-84A0-AB4C-B4BF-61683F0235FC}"/>
                    </a:ext>
                  </a:extLst>
                </p:cNvPr>
                <p:cNvSpPr>
                  <a:spLocks/>
                </p:cNvSpPr>
                <p:nvPr/>
              </p:nvSpPr>
              <p:spPr bwMode="auto">
                <a:xfrm>
                  <a:off x="1205" y="2070"/>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7" y="72"/>
                      </a:lnTo>
                      <a:lnTo>
                        <a:pt x="0" y="72"/>
                      </a:lnTo>
                      <a:close/>
                    </a:path>
                  </a:pathLst>
                </a:custGeom>
                <a:solidFill>
                  <a:srgbClr val="C9C9B6"/>
                </a:solidFill>
                <a:ln w="3175">
                  <a:solidFill>
                    <a:srgbClr val="494936"/>
                  </a:solidFill>
                  <a:round/>
                  <a:headEnd/>
                  <a:tailEnd/>
                </a:ln>
              </p:spPr>
              <p:txBody>
                <a:bodyPr/>
                <a:lstStyle/>
                <a:p>
                  <a:endParaRPr lang="zh-CN" altLang="en-US"/>
                </a:p>
              </p:txBody>
            </p:sp>
            <p:sp>
              <p:nvSpPr>
                <p:cNvPr id="47370" name="Rectangle 35">
                  <a:extLst>
                    <a:ext uri="{FF2B5EF4-FFF2-40B4-BE49-F238E27FC236}">
                      <a16:creationId xmlns:a16="http://schemas.microsoft.com/office/drawing/2014/main" id="{5269EAC9-A534-3A4F-91FE-625D3497372B}"/>
                    </a:ext>
                  </a:extLst>
                </p:cNvPr>
                <p:cNvSpPr>
                  <a:spLocks noChangeArrowheads="1"/>
                </p:cNvSpPr>
                <p:nvPr/>
              </p:nvSpPr>
              <p:spPr bwMode="auto">
                <a:xfrm>
                  <a:off x="1203" y="2086"/>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71" name="Rectangle 36">
                  <a:extLst>
                    <a:ext uri="{FF2B5EF4-FFF2-40B4-BE49-F238E27FC236}">
                      <a16:creationId xmlns:a16="http://schemas.microsoft.com/office/drawing/2014/main" id="{C5D84227-FD60-FB45-BBC6-B8D713E1B114}"/>
                    </a:ext>
                  </a:extLst>
                </p:cNvPr>
                <p:cNvSpPr>
                  <a:spLocks noChangeArrowheads="1"/>
                </p:cNvSpPr>
                <p:nvPr/>
              </p:nvSpPr>
              <p:spPr bwMode="auto">
                <a:xfrm>
                  <a:off x="1204" y="2087"/>
                  <a:ext cx="127" cy="20"/>
                </a:xfrm>
                <a:prstGeom prst="rect">
                  <a:avLst/>
                </a:prstGeom>
                <a:solidFill>
                  <a:srgbClr val="B7B79D"/>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72" name="Freeform 37">
                  <a:extLst>
                    <a:ext uri="{FF2B5EF4-FFF2-40B4-BE49-F238E27FC236}">
                      <a16:creationId xmlns:a16="http://schemas.microsoft.com/office/drawing/2014/main" id="{9F12735A-D75B-2044-AC71-BBF9CC8A5A34}"/>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73" name="Freeform 38">
                  <a:extLst>
                    <a:ext uri="{FF2B5EF4-FFF2-40B4-BE49-F238E27FC236}">
                      <a16:creationId xmlns:a16="http://schemas.microsoft.com/office/drawing/2014/main" id="{222972A9-6BCC-9446-9136-2342111317AF}"/>
                    </a:ext>
                  </a:extLst>
                </p:cNvPr>
                <p:cNvSpPr>
                  <a:spLocks/>
                </p:cNvSpPr>
                <p:nvPr/>
              </p:nvSpPr>
              <p:spPr bwMode="auto">
                <a:xfrm>
                  <a:off x="1332" y="2068"/>
                  <a:ext cx="16" cy="40"/>
                </a:xfrm>
                <a:custGeom>
                  <a:avLst/>
                  <a:gdLst>
                    <a:gd name="T0" fmla="*/ 0 w 64"/>
                    <a:gd name="T1" fmla="*/ 0 h 160"/>
                    <a:gd name="T2" fmla="*/ 0 w 64"/>
                    <a:gd name="T3" fmla="*/ 0 h 160"/>
                    <a:gd name="T4" fmla="*/ 0 w 64"/>
                    <a:gd name="T5" fmla="*/ 0 h 160"/>
                    <a:gd name="T6" fmla="*/ 0 w 64"/>
                    <a:gd name="T7" fmla="*/ 0 h 160"/>
                    <a:gd name="T8" fmla="*/ 0 w 64"/>
                    <a:gd name="T9" fmla="*/ 0 h 160"/>
                    <a:gd name="T10" fmla="*/ 0 60000 65536"/>
                    <a:gd name="T11" fmla="*/ 0 60000 65536"/>
                    <a:gd name="T12" fmla="*/ 0 60000 65536"/>
                    <a:gd name="T13" fmla="*/ 0 60000 65536"/>
                    <a:gd name="T14" fmla="*/ 0 60000 65536"/>
                    <a:gd name="T15" fmla="*/ 0 w 64"/>
                    <a:gd name="T16" fmla="*/ 0 h 160"/>
                    <a:gd name="T17" fmla="*/ 64 w 64"/>
                    <a:gd name="T18" fmla="*/ 160 h 160"/>
                  </a:gdLst>
                  <a:ahLst/>
                  <a:cxnLst>
                    <a:cxn ang="T10">
                      <a:pos x="T0" y="T1"/>
                    </a:cxn>
                    <a:cxn ang="T11">
                      <a:pos x="T2" y="T3"/>
                    </a:cxn>
                    <a:cxn ang="T12">
                      <a:pos x="T4" y="T5"/>
                    </a:cxn>
                    <a:cxn ang="T13">
                      <a:pos x="T6" y="T7"/>
                    </a:cxn>
                    <a:cxn ang="T14">
                      <a:pos x="T8" y="T9"/>
                    </a:cxn>
                  </a:cxnLst>
                  <a:rect l="T15" t="T16" r="T17" b="T18"/>
                  <a:pathLst>
                    <a:path w="64" h="160">
                      <a:moveTo>
                        <a:pt x="0" y="160"/>
                      </a:moveTo>
                      <a:lnTo>
                        <a:pt x="64" y="96"/>
                      </a:lnTo>
                      <a:lnTo>
                        <a:pt x="64" y="0"/>
                      </a:lnTo>
                      <a:lnTo>
                        <a:pt x="0" y="72"/>
                      </a:lnTo>
                      <a:lnTo>
                        <a:pt x="0" y="160"/>
                      </a:lnTo>
                      <a:close/>
                    </a:path>
                  </a:pathLst>
                </a:custGeom>
                <a:solidFill>
                  <a:srgbClr val="7A7A5A"/>
                </a:solidFill>
                <a:ln w="3175">
                  <a:solidFill>
                    <a:srgbClr val="494936"/>
                  </a:solidFill>
                  <a:round/>
                  <a:headEnd/>
                  <a:tailEnd/>
                </a:ln>
              </p:spPr>
              <p:txBody>
                <a:bodyPr/>
                <a:lstStyle/>
                <a:p>
                  <a:endParaRPr lang="zh-CN" altLang="en-US"/>
                </a:p>
              </p:txBody>
            </p:sp>
            <p:sp>
              <p:nvSpPr>
                <p:cNvPr id="47374" name="Freeform 39">
                  <a:extLst>
                    <a:ext uri="{FF2B5EF4-FFF2-40B4-BE49-F238E27FC236}">
                      <a16:creationId xmlns:a16="http://schemas.microsoft.com/office/drawing/2014/main" id="{57B4EB11-9E39-BC42-A41B-96D5118374C6}"/>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75" name="Freeform 40">
                  <a:extLst>
                    <a:ext uri="{FF2B5EF4-FFF2-40B4-BE49-F238E27FC236}">
                      <a16:creationId xmlns:a16="http://schemas.microsoft.com/office/drawing/2014/main" id="{988BEB09-06AB-644F-BED9-5E5499123B98}"/>
                    </a:ext>
                  </a:extLst>
                </p:cNvPr>
                <p:cNvSpPr>
                  <a:spLocks/>
                </p:cNvSpPr>
                <p:nvPr/>
              </p:nvSpPr>
              <p:spPr bwMode="auto">
                <a:xfrm>
                  <a:off x="1207" y="2068"/>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9" y="56"/>
                      </a:lnTo>
                      <a:lnTo>
                        <a:pt x="0" y="56"/>
                      </a:lnTo>
                      <a:close/>
                    </a:path>
                  </a:pathLst>
                </a:custGeom>
                <a:solidFill>
                  <a:srgbClr val="000000"/>
                </a:solidFill>
                <a:ln w="3175">
                  <a:solidFill>
                    <a:srgbClr val="000000"/>
                  </a:solidFill>
                  <a:round/>
                  <a:headEnd/>
                  <a:tailEnd/>
                </a:ln>
              </p:spPr>
              <p:txBody>
                <a:bodyPr/>
                <a:lstStyle/>
                <a:p>
                  <a:endParaRPr lang="zh-CN" altLang="en-US"/>
                </a:p>
              </p:txBody>
            </p:sp>
            <p:sp>
              <p:nvSpPr>
                <p:cNvPr id="47376" name="Freeform 41">
                  <a:extLst>
                    <a:ext uri="{FF2B5EF4-FFF2-40B4-BE49-F238E27FC236}">
                      <a16:creationId xmlns:a16="http://schemas.microsoft.com/office/drawing/2014/main" id="{3280AB44-029B-5746-858A-9FFF7FAA3970}"/>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77" name="Freeform 42">
                  <a:extLst>
                    <a:ext uri="{FF2B5EF4-FFF2-40B4-BE49-F238E27FC236}">
                      <a16:creationId xmlns:a16="http://schemas.microsoft.com/office/drawing/2014/main" id="{9DDFCC9B-71AE-714B-A2D7-C283C8AF97DA}"/>
                    </a:ext>
                  </a:extLst>
                </p:cNvPr>
                <p:cNvSpPr>
                  <a:spLocks/>
                </p:cNvSpPr>
                <p:nvPr/>
              </p:nvSpPr>
              <p:spPr bwMode="auto">
                <a:xfrm>
                  <a:off x="1205" y="1966"/>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9" y="0"/>
                      </a:lnTo>
                      <a:lnTo>
                        <a:pt x="565" y="0"/>
                      </a:lnTo>
                      <a:lnTo>
                        <a:pt x="509" y="56"/>
                      </a:lnTo>
                      <a:lnTo>
                        <a:pt x="0" y="56"/>
                      </a:lnTo>
                      <a:close/>
                    </a:path>
                  </a:pathLst>
                </a:custGeom>
                <a:solidFill>
                  <a:srgbClr val="C9C9B6"/>
                </a:solidFill>
                <a:ln w="3175">
                  <a:solidFill>
                    <a:srgbClr val="494936"/>
                  </a:solidFill>
                  <a:round/>
                  <a:headEnd/>
                  <a:tailEnd/>
                </a:ln>
              </p:spPr>
              <p:txBody>
                <a:bodyPr/>
                <a:lstStyle/>
                <a:p>
                  <a:endParaRPr lang="zh-CN" altLang="en-US"/>
                </a:p>
              </p:txBody>
            </p:sp>
            <p:sp>
              <p:nvSpPr>
                <p:cNvPr id="47378" name="Rectangle 43">
                  <a:extLst>
                    <a:ext uri="{FF2B5EF4-FFF2-40B4-BE49-F238E27FC236}">
                      <a16:creationId xmlns:a16="http://schemas.microsoft.com/office/drawing/2014/main" id="{896FD54C-F2C8-CE41-9BE9-103B0C996DB6}"/>
                    </a:ext>
                  </a:extLst>
                </p:cNvPr>
                <p:cNvSpPr>
                  <a:spLocks noChangeArrowheads="1"/>
                </p:cNvSpPr>
                <p:nvPr/>
              </p:nvSpPr>
              <p:spPr bwMode="auto">
                <a:xfrm>
                  <a:off x="1206" y="1981"/>
                  <a:ext cx="127" cy="98"/>
                </a:xfrm>
                <a:prstGeom prst="rect">
                  <a:avLst/>
                </a:prstGeom>
                <a:solidFill>
                  <a:srgbClr val="B7B79D"/>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79" name="Rectangle 44">
                  <a:extLst>
                    <a:ext uri="{FF2B5EF4-FFF2-40B4-BE49-F238E27FC236}">
                      <a16:creationId xmlns:a16="http://schemas.microsoft.com/office/drawing/2014/main" id="{8C391C4E-A0EC-4048-8EFE-A7CD9E496E78}"/>
                    </a:ext>
                  </a:extLst>
                </p:cNvPr>
                <p:cNvSpPr>
                  <a:spLocks noChangeArrowheads="1"/>
                </p:cNvSpPr>
                <p:nvPr/>
              </p:nvSpPr>
              <p:spPr bwMode="auto">
                <a:xfrm>
                  <a:off x="1216" y="1993"/>
                  <a:ext cx="105" cy="76"/>
                </a:xfrm>
                <a:prstGeom prst="rect">
                  <a:avLst/>
                </a:prstGeom>
                <a:solidFill>
                  <a:srgbClr val="FFFFFF"/>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80" name="Freeform 45">
                  <a:extLst>
                    <a:ext uri="{FF2B5EF4-FFF2-40B4-BE49-F238E27FC236}">
                      <a16:creationId xmlns:a16="http://schemas.microsoft.com/office/drawing/2014/main" id="{24798251-47F1-B24F-BE53-F4F6A7943162}"/>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81" name="Freeform 46">
                  <a:extLst>
                    <a:ext uri="{FF2B5EF4-FFF2-40B4-BE49-F238E27FC236}">
                      <a16:creationId xmlns:a16="http://schemas.microsoft.com/office/drawing/2014/main" id="{719BFF34-BD0B-AB4D-A7FA-9A892A3CCCA1}"/>
                    </a:ext>
                  </a:extLst>
                </p:cNvPr>
                <p:cNvSpPr>
                  <a:spLocks/>
                </p:cNvSpPr>
                <p:nvPr/>
              </p:nvSpPr>
              <p:spPr bwMode="auto">
                <a:xfrm>
                  <a:off x="1332" y="1966"/>
                  <a:ext cx="14" cy="112"/>
                </a:xfrm>
                <a:custGeom>
                  <a:avLst/>
                  <a:gdLst>
                    <a:gd name="T0" fmla="*/ 0 w 56"/>
                    <a:gd name="T1" fmla="*/ 0 h 449"/>
                    <a:gd name="T2" fmla="*/ 0 w 56"/>
                    <a:gd name="T3" fmla="*/ 0 h 449"/>
                    <a:gd name="T4" fmla="*/ 0 w 56"/>
                    <a:gd name="T5" fmla="*/ 0 h 449"/>
                    <a:gd name="T6" fmla="*/ 0 w 56"/>
                    <a:gd name="T7" fmla="*/ 0 h 449"/>
                    <a:gd name="T8" fmla="*/ 0 w 56"/>
                    <a:gd name="T9" fmla="*/ 0 h 449"/>
                    <a:gd name="T10" fmla="*/ 0 60000 65536"/>
                    <a:gd name="T11" fmla="*/ 0 60000 65536"/>
                    <a:gd name="T12" fmla="*/ 0 60000 65536"/>
                    <a:gd name="T13" fmla="*/ 0 60000 65536"/>
                    <a:gd name="T14" fmla="*/ 0 60000 65536"/>
                    <a:gd name="T15" fmla="*/ 0 w 56"/>
                    <a:gd name="T16" fmla="*/ 0 h 449"/>
                    <a:gd name="T17" fmla="*/ 56 w 56"/>
                    <a:gd name="T18" fmla="*/ 449 h 449"/>
                  </a:gdLst>
                  <a:ahLst/>
                  <a:cxnLst>
                    <a:cxn ang="T10">
                      <a:pos x="T0" y="T1"/>
                    </a:cxn>
                    <a:cxn ang="T11">
                      <a:pos x="T2" y="T3"/>
                    </a:cxn>
                    <a:cxn ang="T12">
                      <a:pos x="T4" y="T5"/>
                    </a:cxn>
                    <a:cxn ang="T13">
                      <a:pos x="T6" y="T7"/>
                    </a:cxn>
                    <a:cxn ang="T14">
                      <a:pos x="T8" y="T9"/>
                    </a:cxn>
                  </a:cxnLst>
                  <a:rect l="T15" t="T16" r="T17" b="T18"/>
                  <a:pathLst>
                    <a:path w="56" h="449">
                      <a:moveTo>
                        <a:pt x="0" y="449"/>
                      </a:moveTo>
                      <a:lnTo>
                        <a:pt x="56" y="401"/>
                      </a:lnTo>
                      <a:lnTo>
                        <a:pt x="56" y="0"/>
                      </a:lnTo>
                      <a:lnTo>
                        <a:pt x="0" y="56"/>
                      </a:lnTo>
                      <a:lnTo>
                        <a:pt x="0" y="449"/>
                      </a:lnTo>
                      <a:close/>
                    </a:path>
                  </a:pathLst>
                </a:custGeom>
                <a:solidFill>
                  <a:srgbClr val="7A7A5A"/>
                </a:solidFill>
                <a:ln w="3175">
                  <a:solidFill>
                    <a:srgbClr val="494936"/>
                  </a:solidFill>
                  <a:round/>
                  <a:headEnd/>
                  <a:tailEnd/>
                </a:ln>
              </p:spPr>
              <p:txBody>
                <a:bodyPr/>
                <a:lstStyle/>
                <a:p>
                  <a:endParaRPr lang="zh-CN" altLang="en-US"/>
                </a:p>
              </p:txBody>
            </p:sp>
            <p:sp>
              <p:nvSpPr>
                <p:cNvPr id="47382" name="Freeform 47">
                  <a:extLst>
                    <a:ext uri="{FF2B5EF4-FFF2-40B4-BE49-F238E27FC236}">
                      <a16:creationId xmlns:a16="http://schemas.microsoft.com/office/drawing/2014/main" id="{C84E2396-278D-EA43-B355-5586DDAFB125}"/>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83" name="Freeform 48">
                  <a:extLst>
                    <a:ext uri="{FF2B5EF4-FFF2-40B4-BE49-F238E27FC236}">
                      <a16:creationId xmlns:a16="http://schemas.microsoft.com/office/drawing/2014/main" id="{3677DB40-E3B7-F84A-B7A6-B5894816E33C}"/>
                    </a:ext>
                  </a:extLst>
                </p:cNvPr>
                <p:cNvSpPr>
                  <a:spLocks/>
                </p:cNvSpPr>
                <p:nvPr/>
              </p:nvSpPr>
              <p:spPr bwMode="auto">
                <a:xfrm>
                  <a:off x="1179" y="2104"/>
                  <a:ext cx="159" cy="25"/>
                </a:xfrm>
                <a:custGeom>
                  <a:avLst/>
                  <a:gdLst>
                    <a:gd name="T0" fmla="*/ 0 w 638"/>
                    <a:gd name="T1" fmla="*/ 0 h 96"/>
                    <a:gd name="T2" fmla="*/ 0 w 638"/>
                    <a:gd name="T3" fmla="*/ 0 h 96"/>
                    <a:gd name="T4" fmla="*/ 0 w 638"/>
                    <a:gd name="T5" fmla="*/ 0 h 96"/>
                    <a:gd name="T6" fmla="*/ 0 w 638"/>
                    <a:gd name="T7" fmla="*/ 0 h 96"/>
                    <a:gd name="T8" fmla="*/ 0 w 638"/>
                    <a:gd name="T9" fmla="*/ 0 h 96"/>
                    <a:gd name="T10" fmla="*/ 0 60000 65536"/>
                    <a:gd name="T11" fmla="*/ 0 60000 65536"/>
                    <a:gd name="T12" fmla="*/ 0 60000 65536"/>
                    <a:gd name="T13" fmla="*/ 0 60000 65536"/>
                    <a:gd name="T14" fmla="*/ 0 60000 65536"/>
                    <a:gd name="T15" fmla="*/ 0 w 638"/>
                    <a:gd name="T16" fmla="*/ 0 h 96"/>
                    <a:gd name="T17" fmla="*/ 638 w 638"/>
                    <a:gd name="T18" fmla="*/ 96 h 96"/>
                  </a:gdLst>
                  <a:ahLst/>
                  <a:cxnLst>
                    <a:cxn ang="T10">
                      <a:pos x="T0" y="T1"/>
                    </a:cxn>
                    <a:cxn ang="T11">
                      <a:pos x="T2" y="T3"/>
                    </a:cxn>
                    <a:cxn ang="T12">
                      <a:pos x="T4" y="T5"/>
                    </a:cxn>
                    <a:cxn ang="T13">
                      <a:pos x="T6" y="T7"/>
                    </a:cxn>
                    <a:cxn ang="T14">
                      <a:pos x="T8" y="T9"/>
                    </a:cxn>
                  </a:cxnLst>
                  <a:rect l="T15" t="T16" r="T17" b="T18"/>
                  <a:pathLst>
                    <a:path w="638" h="96">
                      <a:moveTo>
                        <a:pt x="0" y="96"/>
                      </a:moveTo>
                      <a:lnTo>
                        <a:pt x="81" y="0"/>
                      </a:lnTo>
                      <a:lnTo>
                        <a:pt x="638" y="0"/>
                      </a:lnTo>
                      <a:lnTo>
                        <a:pt x="557" y="96"/>
                      </a:lnTo>
                      <a:lnTo>
                        <a:pt x="0" y="96"/>
                      </a:lnTo>
                      <a:close/>
                    </a:path>
                  </a:pathLst>
                </a:custGeom>
                <a:solidFill>
                  <a:srgbClr val="C9C9B6"/>
                </a:solidFill>
                <a:ln w="3175">
                  <a:solidFill>
                    <a:srgbClr val="494936"/>
                  </a:solidFill>
                  <a:round/>
                  <a:headEnd/>
                  <a:tailEnd/>
                </a:ln>
              </p:spPr>
              <p:txBody>
                <a:bodyPr/>
                <a:lstStyle/>
                <a:p>
                  <a:endParaRPr lang="zh-CN" altLang="en-US"/>
                </a:p>
              </p:txBody>
            </p:sp>
            <p:sp>
              <p:nvSpPr>
                <p:cNvPr id="47384" name="Freeform 49">
                  <a:extLst>
                    <a:ext uri="{FF2B5EF4-FFF2-40B4-BE49-F238E27FC236}">
                      <a16:creationId xmlns:a16="http://schemas.microsoft.com/office/drawing/2014/main" id="{1BA40B26-C601-134D-B984-72406C30A1E3}"/>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85" name="Freeform 50">
                  <a:extLst>
                    <a:ext uri="{FF2B5EF4-FFF2-40B4-BE49-F238E27FC236}">
                      <a16:creationId xmlns:a16="http://schemas.microsoft.com/office/drawing/2014/main" id="{B6F38E15-3431-BE41-8797-5B12741E6666}"/>
                    </a:ext>
                  </a:extLst>
                </p:cNvPr>
                <p:cNvSpPr>
                  <a:spLocks/>
                </p:cNvSpPr>
                <p:nvPr/>
              </p:nvSpPr>
              <p:spPr bwMode="auto">
                <a:xfrm>
                  <a:off x="1318" y="2104"/>
                  <a:ext cx="20" cy="31"/>
                </a:xfrm>
                <a:custGeom>
                  <a:avLst/>
                  <a:gdLst>
                    <a:gd name="T0" fmla="*/ 0 w 81"/>
                    <a:gd name="T1" fmla="*/ 0 h 120"/>
                    <a:gd name="T2" fmla="*/ 0 w 81"/>
                    <a:gd name="T3" fmla="*/ 0 h 120"/>
                    <a:gd name="T4" fmla="*/ 0 w 81"/>
                    <a:gd name="T5" fmla="*/ 0 h 120"/>
                    <a:gd name="T6" fmla="*/ 0 w 81"/>
                    <a:gd name="T7" fmla="*/ 0 h 120"/>
                    <a:gd name="T8" fmla="*/ 0 w 81"/>
                    <a:gd name="T9" fmla="*/ 0 h 120"/>
                    <a:gd name="T10" fmla="*/ 0 60000 65536"/>
                    <a:gd name="T11" fmla="*/ 0 60000 65536"/>
                    <a:gd name="T12" fmla="*/ 0 60000 65536"/>
                    <a:gd name="T13" fmla="*/ 0 60000 65536"/>
                    <a:gd name="T14" fmla="*/ 0 60000 65536"/>
                    <a:gd name="T15" fmla="*/ 0 w 81"/>
                    <a:gd name="T16" fmla="*/ 0 h 120"/>
                    <a:gd name="T17" fmla="*/ 81 w 81"/>
                    <a:gd name="T18" fmla="*/ 120 h 120"/>
                  </a:gdLst>
                  <a:ahLst/>
                  <a:cxnLst>
                    <a:cxn ang="T10">
                      <a:pos x="T0" y="T1"/>
                    </a:cxn>
                    <a:cxn ang="T11">
                      <a:pos x="T2" y="T3"/>
                    </a:cxn>
                    <a:cxn ang="T12">
                      <a:pos x="T4" y="T5"/>
                    </a:cxn>
                    <a:cxn ang="T13">
                      <a:pos x="T6" y="T7"/>
                    </a:cxn>
                    <a:cxn ang="T14">
                      <a:pos x="T8" y="T9"/>
                    </a:cxn>
                  </a:cxnLst>
                  <a:rect l="T15" t="T16" r="T17" b="T18"/>
                  <a:pathLst>
                    <a:path w="81" h="120">
                      <a:moveTo>
                        <a:pt x="0" y="120"/>
                      </a:moveTo>
                      <a:lnTo>
                        <a:pt x="81" y="40"/>
                      </a:lnTo>
                      <a:lnTo>
                        <a:pt x="81" y="0"/>
                      </a:lnTo>
                      <a:lnTo>
                        <a:pt x="0" y="104"/>
                      </a:lnTo>
                      <a:lnTo>
                        <a:pt x="0" y="120"/>
                      </a:lnTo>
                      <a:close/>
                    </a:path>
                  </a:pathLst>
                </a:custGeom>
                <a:solidFill>
                  <a:srgbClr val="7A7A5A"/>
                </a:solidFill>
                <a:ln w="3175">
                  <a:solidFill>
                    <a:srgbClr val="494936"/>
                  </a:solidFill>
                  <a:round/>
                  <a:headEnd/>
                  <a:tailEnd/>
                </a:ln>
              </p:spPr>
              <p:txBody>
                <a:bodyPr/>
                <a:lstStyle/>
                <a:p>
                  <a:endParaRPr lang="zh-CN" altLang="en-US"/>
                </a:p>
              </p:txBody>
            </p:sp>
            <p:sp>
              <p:nvSpPr>
                <p:cNvPr id="47386" name="Rectangle 51">
                  <a:extLst>
                    <a:ext uri="{FF2B5EF4-FFF2-40B4-BE49-F238E27FC236}">
                      <a16:creationId xmlns:a16="http://schemas.microsoft.com/office/drawing/2014/main" id="{9EA72479-AF19-AB4F-B9D5-903E4CBCE5F7}"/>
                    </a:ext>
                  </a:extLst>
                </p:cNvPr>
                <p:cNvSpPr>
                  <a:spLocks noChangeArrowheads="1"/>
                </p:cNvSpPr>
                <p:nvPr/>
              </p:nvSpPr>
              <p:spPr bwMode="auto">
                <a:xfrm>
                  <a:off x="1179"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87" name="Rectangle 52">
                  <a:extLst>
                    <a:ext uri="{FF2B5EF4-FFF2-40B4-BE49-F238E27FC236}">
                      <a16:creationId xmlns:a16="http://schemas.microsoft.com/office/drawing/2014/main" id="{18C29F7D-5C3D-FE4E-9773-D2411CD4F1E8}"/>
                    </a:ext>
                  </a:extLst>
                </p:cNvPr>
                <p:cNvSpPr>
                  <a:spLocks noChangeArrowheads="1"/>
                </p:cNvSpPr>
                <p:nvPr/>
              </p:nvSpPr>
              <p:spPr bwMode="auto">
                <a:xfrm>
                  <a:off x="1180" y="2130"/>
                  <a:ext cx="137" cy="4"/>
                </a:xfrm>
                <a:prstGeom prst="rect">
                  <a:avLst/>
                </a:prstGeom>
                <a:solidFill>
                  <a:srgbClr val="B7B79D"/>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242" name="Group 53">
                <a:extLst>
                  <a:ext uri="{FF2B5EF4-FFF2-40B4-BE49-F238E27FC236}">
                    <a16:creationId xmlns:a16="http://schemas.microsoft.com/office/drawing/2014/main" id="{D5F80E2D-A5BC-9E4C-821B-6E099A3130F1}"/>
                  </a:ext>
                </a:extLst>
              </p:cNvPr>
              <p:cNvGrpSpPr>
                <a:grpSpLocks/>
              </p:cNvGrpSpPr>
              <p:nvPr/>
            </p:nvGrpSpPr>
            <p:grpSpPr bwMode="auto">
              <a:xfrm>
                <a:off x="1971" y="370"/>
                <a:ext cx="94" cy="56"/>
                <a:chOff x="1223" y="2004"/>
                <a:chExt cx="94" cy="56"/>
              </a:xfrm>
            </p:grpSpPr>
            <p:grpSp>
              <p:nvGrpSpPr>
                <p:cNvPr id="47341" name="Group 54">
                  <a:extLst>
                    <a:ext uri="{FF2B5EF4-FFF2-40B4-BE49-F238E27FC236}">
                      <a16:creationId xmlns:a16="http://schemas.microsoft.com/office/drawing/2014/main" id="{8BBF37EA-62F5-364C-B590-E177A4ABA750}"/>
                    </a:ext>
                  </a:extLst>
                </p:cNvPr>
                <p:cNvGrpSpPr>
                  <a:grpSpLocks/>
                </p:cNvGrpSpPr>
                <p:nvPr/>
              </p:nvGrpSpPr>
              <p:grpSpPr bwMode="auto">
                <a:xfrm>
                  <a:off x="1223" y="2004"/>
                  <a:ext cx="93" cy="56"/>
                  <a:chOff x="1223" y="2004"/>
                  <a:chExt cx="93" cy="56"/>
                </a:xfrm>
              </p:grpSpPr>
              <p:sp>
                <p:nvSpPr>
                  <p:cNvPr id="47359" name="Oval 55">
                    <a:extLst>
                      <a:ext uri="{FF2B5EF4-FFF2-40B4-BE49-F238E27FC236}">
                        <a16:creationId xmlns:a16="http://schemas.microsoft.com/office/drawing/2014/main" id="{36E4B5A8-47C9-6F43-A0DD-A4368FD5A053}"/>
                      </a:ext>
                    </a:extLst>
                  </p:cNvPr>
                  <p:cNvSpPr>
                    <a:spLocks noChangeArrowheads="1"/>
                  </p:cNvSpPr>
                  <p:nvPr/>
                </p:nvSpPr>
                <p:spPr bwMode="auto">
                  <a:xfrm>
                    <a:off x="1255" y="2004"/>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60" name="Oval 56">
                    <a:extLst>
                      <a:ext uri="{FF2B5EF4-FFF2-40B4-BE49-F238E27FC236}">
                        <a16:creationId xmlns:a16="http://schemas.microsoft.com/office/drawing/2014/main" id="{912C7072-D437-9342-9FEE-611FBAF5587F}"/>
                      </a:ext>
                    </a:extLst>
                  </p:cNvPr>
                  <p:cNvSpPr>
                    <a:spLocks noChangeArrowheads="1"/>
                  </p:cNvSpPr>
                  <p:nvPr/>
                </p:nvSpPr>
                <p:spPr bwMode="auto">
                  <a:xfrm>
                    <a:off x="1233"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61" name="Oval 57">
                    <a:extLst>
                      <a:ext uri="{FF2B5EF4-FFF2-40B4-BE49-F238E27FC236}">
                        <a16:creationId xmlns:a16="http://schemas.microsoft.com/office/drawing/2014/main" id="{73570D18-3746-AF47-83D8-ED66F6A6C484}"/>
                      </a:ext>
                    </a:extLst>
                  </p:cNvPr>
                  <p:cNvSpPr>
                    <a:spLocks noChangeArrowheads="1"/>
                  </p:cNvSpPr>
                  <p:nvPr/>
                </p:nvSpPr>
                <p:spPr bwMode="auto">
                  <a:xfrm>
                    <a:off x="1223"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62" name="Oval 58">
                    <a:extLst>
                      <a:ext uri="{FF2B5EF4-FFF2-40B4-BE49-F238E27FC236}">
                        <a16:creationId xmlns:a16="http://schemas.microsoft.com/office/drawing/2014/main" id="{DEB4C181-0564-EB4B-8F0E-AEAB3BC04F87}"/>
                      </a:ext>
                    </a:extLst>
                  </p:cNvPr>
                  <p:cNvSpPr>
                    <a:spLocks noChangeArrowheads="1"/>
                  </p:cNvSpPr>
                  <p:nvPr/>
                </p:nvSpPr>
                <p:spPr bwMode="auto">
                  <a:xfrm>
                    <a:off x="1229"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63" name="Oval 59">
                    <a:extLst>
                      <a:ext uri="{FF2B5EF4-FFF2-40B4-BE49-F238E27FC236}">
                        <a16:creationId xmlns:a16="http://schemas.microsoft.com/office/drawing/2014/main" id="{A859E62A-5724-864E-A873-2F1C3BEA5805}"/>
                      </a:ext>
                    </a:extLst>
                  </p:cNvPr>
                  <p:cNvSpPr>
                    <a:spLocks noChangeArrowheads="1"/>
                  </p:cNvSpPr>
                  <p:nvPr/>
                </p:nvSpPr>
                <p:spPr bwMode="auto">
                  <a:xfrm>
                    <a:off x="1251" y="2036"/>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64" name="Oval 60">
                    <a:extLst>
                      <a:ext uri="{FF2B5EF4-FFF2-40B4-BE49-F238E27FC236}">
                        <a16:creationId xmlns:a16="http://schemas.microsoft.com/office/drawing/2014/main" id="{A66CD105-0619-114A-8DE6-E22312BCD268}"/>
                      </a:ext>
                    </a:extLst>
                  </p:cNvPr>
                  <p:cNvSpPr>
                    <a:spLocks noChangeArrowheads="1"/>
                  </p:cNvSpPr>
                  <p:nvPr/>
                </p:nvSpPr>
                <p:spPr bwMode="auto">
                  <a:xfrm>
                    <a:off x="1281" y="2010"/>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65" name="Oval 61">
                    <a:extLst>
                      <a:ext uri="{FF2B5EF4-FFF2-40B4-BE49-F238E27FC236}">
                        <a16:creationId xmlns:a16="http://schemas.microsoft.com/office/drawing/2014/main" id="{8A16115F-AC1A-0947-9218-986A266C7723}"/>
                      </a:ext>
                    </a:extLst>
                  </p:cNvPr>
                  <p:cNvSpPr>
                    <a:spLocks noChangeArrowheads="1"/>
                  </p:cNvSpPr>
                  <p:nvPr/>
                </p:nvSpPr>
                <p:spPr bwMode="auto">
                  <a:xfrm>
                    <a:off x="1285" y="2022"/>
                    <a:ext cx="31"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66" name="Oval 62">
                    <a:extLst>
                      <a:ext uri="{FF2B5EF4-FFF2-40B4-BE49-F238E27FC236}">
                        <a16:creationId xmlns:a16="http://schemas.microsoft.com/office/drawing/2014/main" id="{EE72758A-1C24-6743-9764-8B74C3468356}"/>
                      </a:ext>
                    </a:extLst>
                  </p:cNvPr>
                  <p:cNvSpPr>
                    <a:spLocks noChangeArrowheads="1"/>
                  </p:cNvSpPr>
                  <p:nvPr/>
                </p:nvSpPr>
                <p:spPr bwMode="auto">
                  <a:xfrm>
                    <a:off x="1283" y="2026"/>
                    <a:ext cx="3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67" name="Oval 63">
                    <a:extLst>
                      <a:ext uri="{FF2B5EF4-FFF2-40B4-BE49-F238E27FC236}">
                        <a16:creationId xmlns:a16="http://schemas.microsoft.com/office/drawing/2014/main" id="{1FAE8F74-9331-F549-9A71-F2F786DDFE06}"/>
                      </a:ext>
                    </a:extLst>
                  </p:cNvPr>
                  <p:cNvSpPr>
                    <a:spLocks noChangeArrowheads="1"/>
                  </p:cNvSpPr>
                  <p:nvPr/>
                </p:nvSpPr>
                <p:spPr bwMode="auto">
                  <a:xfrm>
                    <a:off x="1239" y="2018"/>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342" name="Group 64">
                  <a:extLst>
                    <a:ext uri="{FF2B5EF4-FFF2-40B4-BE49-F238E27FC236}">
                      <a16:creationId xmlns:a16="http://schemas.microsoft.com/office/drawing/2014/main" id="{2F61621B-1982-174C-956F-BA116636F0BF}"/>
                    </a:ext>
                  </a:extLst>
                </p:cNvPr>
                <p:cNvGrpSpPr>
                  <a:grpSpLocks/>
                </p:cNvGrpSpPr>
                <p:nvPr/>
              </p:nvGrpSpPr>
              <p:grpSpPr bwMode="auto">
                <a:xfrm>
                  <a:off x="1223" y="2004"/>
                  <a:ext cx="94" cy="56"/>
                  <a:chOff x="1223" y="2004"/>
                  <a:chExt cx="94" cy="56"/>
                </a:xfrm>
              </p:grpSpPr>
              <p:sp>
                <p:nvSpPr>
                  <p:cNvPr id="47343" name="Arc 65">
                    <a:extLst>
                      <a:ext uri="{FF2B5EF4-FFF2-40B4-BE49-F238E27FC236}">
                        <a16:creationId xmlns:a16="http://schemas.microsoft.com/office/drawing/2014/main" id="{002042A0-C339-3548-B023-993081C6C00A}"/>
                      </a:ext>
                    </a:extLst>
                  </p:cNvPr>
                  <p:cNvSpPr>
                    <a:spLocks/>
                  </p:cNvSpPr>
                  <p:nvPr/>
                </p:nvSpPr>
                <p:spPr bwMode="auto">
                  <a:xfrm>
                    <a:off x="1256" y="2004"/>
                    <a:ext cx="39" cy="12"/>
                  </a:xfrm>
                  <a:custGeom>
                    <a:avLst/>
                    <a:gdLst>
                      <a:gd name="T0" fmla="*/ 0 w 41085"/>
                      <a:gd name="T1" fmla="*/ 0 h 21600"/>
                      <a:gd name="T2" fmla="*/ 0 w 41085"/>
                      <a:gd name="T3" fmla="*/ 0 h 21600"/>
                      <a:gd name="T4" fmla="*/ 0 w 41085"/>
                      <a:gd name="T5" fmla="*/ 0 h 21600"/>
                      <a:gd name="T6" fmla="*/ 0 60000 65536"/>
                      <a:gd name="T7" fmla="*/ 0 60000 65536"/>
                      <a:gd name="T8" fmla="*/ 0 60000 65536"/>
                      <a:gd name="T9" fmla="*/ 0 w 41085"/>
                      <a:gd name="T10" fmla="*/ 0 h 21600"/>
                      <a:gd name="T11" fmla="*/ 41085 w 41085"/>
                      <a:gd name="T12" fmla="*/ 21600 h 21600"/>
                    </a:gdLst>
                    <a:ahLst/>
                    <a:cxnLst>
                      <a:cxn ang="T6">
                        <a:pos x="T0" y="T1"/>
                      </a:cxn>
                      <a:cxn ang="T7">
                        <a:pos x="T2" y="T3"/>
                      </a:cxn>
                      <a:cxn ang="T8">
                        <a:pos x="T4" y="T5"/>
                      </a:cxn>
                    </a:cxnLst>
                    <a:rect l="T9" t="T10" r="T11" b="T12"/>
                    <a:pathLst>
                      <a:path w="41085" h="21600" fill="none" extrusionOk="0">
                        <a:moveTo>
                          <a:pt x="0" y="15905"/>
                        </a:moveTo>
                        <a:cubicBezTo>
                          <a:pt x="2567" y="6513"/>
                          <a:pt x="11099" y="-1"/>
                          <a:pt x="20836" y="0"/>
                        </a:cubicBezTo>
                        <a:cubicBezTo>
                          <a:pt x="29864" y="0"/>
                          <a:pt x="37941" y="5615"/>
                          <a:pt x="41084" y="14080"/>
                        </a:cubicBezTo>
                      </a:path>
                      <a:path w="41085" h="21600" stroke="0" extrusionOk="0">
                        <a:moveTo>
                          <a:pt x="0" y="15905"/>
                        </a:moveTo>
                        <a:cubicBezTo>
                          <a:pt x="2567" y="6513"/>
                          <a:pt x="11099" y="-1"/>
                          <a:pt x="20836" y="0"/>
                        </a:cubicBezTo>
                        <a:cubicBezTo>
                          <a:pt x="29864" y="0"/>
                          <a:pt x="37941" y="5615"/>
                          <a:pt x="41084" y="14080"/>
                        </a:cubicBezTo>
                        <a:lnTo>
                          <a:pt x="20836" y="21600"/>
                        </a:lnTo>
                        <a:lnTo>
                          <a:pt x="0" y="159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4" name="Arc 66">
                    <a:extLst>
                      <a:ext uri="{FF2B5EF4-FFF2-40B4-BE49-F238E27FC236}">
                        <a16:creationId xmlns:a16="http://schemas.microsoft.com/office/drawing/2014/main" id="{676ABB69-1266-1045-A475-7212D244315B}"/>
                      </a:ext>
                    </a:extLst>
                  </p:cNvPr>
                  <p:cNvSpPr>
                    <a:spLocks/>
                  </p:cNvSpPr>
                  <p:nvPr/>
                </p:nvSpPr>
                <p:spPr bwMode="auto">
                  <a:xfrm>
                    <a:off x="1257" y="2005"/>
                    <a:ext cx="37" cy="11"/>
                  </a:xfrm>
                  <a:custGeom>
                    <a:avLst/>
                    <a:gdLst>
                      <a:gd name="T0" fmla="*/ 0 w 40935"/>
                      <a:gd name="T1" fmla="*/ 0 h 21600"/>
                      <a:gd name="T2" fmla="*/ 0 w 40935"/>
                      <a:gd name="T3" fmla="*/ 0 h 21600"/>
                      <a:gd name="T4" fmla="*/ 0 w 40935"/>
                      <a:gd name="T5" fmla="*/ 0 h 21600"/>
                      <a:gd name="T6" fmla="*/ 0 60000 65536"/>
                      <a:gd name="T7" fmla="*/ 0 60000 65536"/>
                      <a:gd name="T8" fmla="*/ 0 60000 65536"/>
                      <a:gd name="T9" fmla="*/ 0 w 40935"/>
                      <a:gd name="T10" fmla="*/ 0 h 21600"/>
                      <a:gd name="T11" fmla="*/ 40935 w 40935"/>
                      <a:gd name="T12" fmla="*/ 21600 h 21600"/>
                    </a:gdLst>
                    <a:ahLst/>
                    <a:cxnLst>
                      <a:cxn ang="T6">
                        <a:pos x="T0" y="T1"/>
                      </a:cxn>
                      <a:cxn ang="T7">
                        <a:pos x="T2" y="T3"/>
                      </a:cxn>
                      <a:cxn ang="T8">
                        <a:pos x="T4" y="T5"/>
                      </a:cxn>
                    </a:cxnLst>
                    <a:rect l="T9" t="T10" r="T11" b="T12"/>
                    <a:pathLst>
                      <a:path w="40935" h="21600" fill="none" extrusionOk="0">
                        <a:moveTo>
                          <a:pt x="-1" y="15705"/>
                        </a:moveTo>
                        <a:cubicBezTo>
                          <a:pt x="2635" y="6413"/>
                          <a:pt x="11120" y="-1"/>
                          <a:pt x="20780" y="0"/>
                        </a:cubicBezTo>
                        <a:cubicBezTo>
                          <a:pt x="29712" y="0"/>
                          <a:pt x="37723" y="5498"/>
                          <a:pt x="40935" y="13832"/>
                        </a:cubicBezTo>
                      </a:path>
                      <a:path w="40935" h="21600" stroke="0" extrusionOk="0">
                        <a:moveTo>
                          <a:pt x="-1" y="15705"/>
                        </a:moveTo>
                        <a:cubicBezTo>
                          <a:pt x="2635" y="6413"/>
                          <a:pt x="11120" y="-1"/>
                          <a:pt x="20780" y="0"/>
                        </a:cubicBezTo>
                        <a:cubicBezTo>
                          <a:pt x="29712" y="0"/>
                          <a:pt x="37723" y="5498"/>
                          <a:pt x="40935" y="13832"/>
                        </a:cubicBezTo>
                        <a:lnTo>
                          <a:pt x="20780" y="21600"/>
                        </a:lnTo>
                        <a:lnTo>
                          <a:pt x="-1" y="15705"/>
                        </a:lnTo>
                        <a:close/>
                      </a:path>
                    </a:pathLst>
                  </a:custGeom>
                  <a:solidFill>
                    <a:srgbClr val="E7EDED"/>
                  </a:solidFill>
                  <a:ln w="3175">
                    <a:solidFill>
                      <a:srgbClr val="6C8F93"/>
                    </a:solidFill>
                    <a:round/>
                    <a:headEnd/>
                    <a:tailEnd/>
                  </a:ln>
                </p:spPr>
                <p:txBody>
                  <a:bodyPr/>
                  <a:lstStyle/>
                  <a:p>
                    <a:endParaRPr lang="zh-CN" altLang="en-US"/>
                  </a:p>
                </p:txBody>
              </p:sp>
              <p:sp>
                <p:nvSpPr>
                  <p:cNvPr id="47345" name="Arc 67">
                    <a:extLst>
                      <a:ext uri="{FF2B5EF4-FFF2-40B4-BE49-F238E27FC236}">
                        <a16:creationId xmlns:a16="http://schemas.microsoft.com/office/drawing/2014/main" id="{81A58A7B-F852-F548-A8E5-8EA9CED495D5}"/>
                      </a:ext>
                    </a:extLst>
                  </p:cNvPr>
                  <p:cNvSpPr>
                    <a:spLocks/>
                  </p:cNvSpPr>
                  <p:nvPr/>
                </p:nvSpPr>
                <p:spPr bwMode="auto">
                  <a:xfrm>
                    <a:off x="1233" y="2010"/>
                    <a:ext cx="23" cy="14"/>
                  </a:xfrm>
                  <a:custGeom>
                    <a:avLst/>
                    <a:gdLst>
                      <a:gd name="T0" fmla="*/ 0 w 33372"/>
                      <a:gd name="T1" fmla="*/ 0 h 26005"/>
                      <a:gd name="T2" fmla="*/ 0 w 33372"/>
                      <a:gd name="T3" fmla="*/ 0 h 26005"/>
                      <a:gd name="T4" fmla="*/ 0 w 33372"/>
                      <a:gd name="T5" fmla="*/ 0 h 26005"/>
                      <a:gd name="T6" fmla="*/ 0 60000 65536"/>
                      <a:gd name="T7" fmla="*/ 0 60000 65536"/>
                      <a:gd name="T8" fmla="*/ 0 60000 65536"/>
                      <a:gd name="T9" fmla="*/ 0 w 33372"/>
                      <a:gd name="T10" fmla="*/ 0 h 26005"/>
                      <a:gd name="T11" fmla="*/ 33372 w 33372"/>
                      <a:gd name="T12" fmla="*/ 26005 h 26005"/>
                    </a:gdLst>
                    <a:ahLst/>
                    <a:cxnLst>
                      <a:cxn ang="T6">
                        <a:pos x="T0" y="T1"/>
                      </a:cxn>
                      <a:cxn ang="T7">
                        <a:pos x="T2" y="T3"/>
                      </a:cxn>
                      <a:cxn ang="T8">
                        <a:pos x="T4" y="T5"/>
                      </a:cxn>
                    </a:cxnLst>
                    <a:rect l="T9" t="T10" r="T11" b="T12"/>
                    <a:pathLst>
                      <a:path w="33372" h="26005" fill="none" extrusionOk="0">
                        <a:moveTo>
                          <a:pt x="453" y="26005"/>
                        </a:moveTo>
                        <a:cubicBezTo>
                          <a:pt x="152" y="24556"/>
                          <a:pt x="0" y="23080"/>
                          <a:pt x="0" y="21600"/>
                        </a:cubicBezTo>
                        <a:cubicBezTo>
                          <a:pt x="0" y="9670"/>
                          <a:pt x="9670" y="0"/>
                          <a:pt x="21600" y="0"/>
                        </a:cubicBezTo>
                        <a:cubicBezTo>
                          <a:pt x="25779" y="-1"/>
                          <a:pt x="29868" y="1212"/>
                          <a:pt x="33372" y="3489"/>
                        </a:cubicBezTo>
                      </a:path>
                      <a:path w="33372" h="26005" stroke="0" extrusionOk="0">
                        <a:moveTo>
                          <a:pt x="453" y="26005"/>
                        </a:moveTo>
                        <a:cubicBezTo>
                          <a:pt x="152" y="24556"/>
                          <a:pt x="0" y="23080"/>
                          <a:pt x="0" y="21600"/>
                        </a:cubicBezTo>
                        <a:cubicBezTo>
                          <a:pt x="0" y="9670"/>
                          <a:pt x="9670" y="0"/>
                          <a:pt x="21600" y="0"/>
                        </a:cubicBezTo>
                        <a:cubicBezTo>
                          <a:pt x="25779" y="-1"/>
                          <a:pt x="29868" y="1212"/>
                          <a:pt x="33372" y="3489"/>
                        </a:cubicBezTo>
                        <a:lnTo>
                          <a:pt x="21600" y="21600"/>
                        </a:lnTo>
                        <a:lnTo>
                          <a:pt x="453" y="2600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6" name="Arc 68">
                    <a:extLst>
                      <a:ext uri="{FF2B5EF4-FFF2-40B4-BE49-F238E27FC236}">
                        <a16:creationId xmlns:a16="http://schemas.microsoft.com/office/drawing/2014/main" id="{0C656E95-7394-064F-A39E-FB87F21AB451}"/>
                      </a:ext>
                    </a:extLst>
                  </p:cNvPr>
                  <p:cNvSpPr>
                    <a:spLocks/>
                  </p:cNvSpPr>
                  <p:nvPr/>
                </p:nvSpPr>
                <p:spPr bwMode="auto">
                  <a:xfrm>
                    <a:off x="1234" y="2011"/>
                    <a:ext cx="22" cy="13"/>
                  </a:xfrm>
                  <a:custGeom>
                    <a:avLst/>
                    <a:gdLst>
                      <a:gd name="T0" fmla="*/ 0 w 33223"/>
                      <a:gd name="T1" fmla="*/ 0 h 26082"/>
                      <a:gd name="T2" fmla="*/ 0 w 33223"/>
                      <a:gd name="T3" fmla="*/ 0 h 26082"/>
                      <a:gd name="T4" fmla="*/ 0 w 33223"/>
                      <a:gd name="T5" fmla="*/ 0 h 26082"/>
                      <a:gd name="T6" fmla="*/ 0 60000 65536"/>
                      <a:gd name="T7" fmla="*/ 0 60000 65536"/>
                      <a:gd name="T8" fmla="*/ 0 60000 65536"/>
                      <a:gd name="T9" fmla="*/ 0 w 33223"/>
                      <a:gd name="T10" fmla="*/ 0 h 26082"/>
                      <a:gd name="T11" fmla="*/ 33223 w 33223"/>
                      <a:gd name="T12" fmla="*/ 26082 h 26082"/>
                    </a:gdLst>
                    <a:ahLst/>
                    <a:cxnLst>
                      <a:cxn ang="T6">
                        <a:pos x="T0" y="T1"/>
                      </a:cxn>
                      <a:cxn ang="T7">
                        <a:pos x="T2" y="T3"/>
                      </a:cxn>
                      <a:cxn ang="T8">
                        <a:pos x="T4" y="T5"/>
                      </a:cxn>
                    </a:cxnLst>
                    <a:rect l="T9" t="T10" r="T11" b="T12"/>
                    <a:pathLst>
                      <a:path w="33223" h="26082" fill="none" extrusionOk="0">
                        <a:moveTo>
                          <a:pt x="470" y="26081"/>
                        </a:moveTo>
                        <a:cubicBezTo>
                          <a:pt x="157" y="24608"/>
                          <a:pt x="0" y="23106"/>
                          <a:pt x="0" y="21600"/>
                        </a:cubicBezTo>
                        <a:cubicBezTo>
                          <a:pt x="0" y="9670"/>
                          <a:pt x="9670" y="0"/>
                          <a:pt x="21600" y="0"/>
                        </a:cubicBezTo>
                        <a:cubicBezTo>
                          <a:pt x="25718" y="-1"/>
                          <a:pt x="29751" y="1177"/>
                          <a:pt x="33223" y="3393"/>
                        </a:cubicBezTo>
                      </a:path>
                      <a:path w="33223" h="26082" stroke="0" extrusionOk="0">
                        <a:moveTo>
                          <a:pt x="470" y="26081"/>
                        </a:moveTo>
                        <a:cubicBezTo>
                          <a:pt x="157" y="24608"/>
                          <a:pt x="0" y="23106"/>
                          <a:pt x="0" y="21600"/>
                        </a:cubicBezTo>
                        <a:cubicBezTo>
                          <a:pt x="0" y="9670"/>
                          <a:pt x="9670" y="0"/>
                          <a:pt x="21600" y="0"/>
                        </a:cubicBezTo>
                        <a:cubicBezTo>
                          <a:pt x="25718" y="-1"/>
                          <a:pt x="29751" y="1177"/>
                          <a:pt x="33223" y="3393"/>
                        </a:cubicBezTo>
                        <a:lnTo>
                          <a:pt x="21600" y="21600"/>
                        </a:lnTo>
                        <a:lnTo>
                          <a:pt x="470" y="26081"/>
                        </a:lnTo>
                        <a:close/>
                      </a:path>
                    </a:pathLst>
                  </a:custGeom>
                  <a:solidFill>
                    <a:srgbClr val="E7EDED"/>
                  </a:solidFill>
                  <a:ln w="3175">
                    <a:solidFill>
                      <a:srgbClr val="6C8F93"/>
                    </a:solidFill>
                    <a:round/>
                    <a:headEnd/>
                    <a:tailEnd/>
                  </a:ln>
                </p:spPr>
                <p:txBody>
                  <a:bodyPr/>
                  <a:lstStyle/>
                  <a:p>
                    <a:endParaRPr lang="zh-CN" altLang="en-US"/>
                  </a:p>
                </p:txBody>
              </p:sp>
              <p:sp>
                <p:nvSpPr>
                  <p:cNvPr id="47347" name="Arc 69">
                    <a:extLst>
                      <a:ext uri="{FF2B5EF4-FFF2-40B4-BE49-F238E27FC236}">
                        <a16:creationId xmlns:a16="http://schemas.microsoft.com/office/drawing/2014/main" id="{8DF4C3AE-FEDA-1B4B-B27D-3E1362773A5B}"/>
                      </a:ext>
                    </a:extLst>
                  </p:cNvPr>
                  <p:cNvSpPr>
                    <a:spLocks/>
                  </p:cNvSpPr>
                  <p:nvPr/>
                </p:nvSpPr>
                <p:spPr bwMode="auto">
                  <a:xfrm>
                    <a:off x="1229"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48" name="Arc 70">
                    <a:extLst>
                      <a:ext uri="{FF2B5EF4-FFF2-40B4-BE49-F238E27FC236}">
                        <a16:creationId xmlns:a16="http://schemas.microsoft.com/office/drawing/2014/main" id="{95DBCD1A-C411-9840-B767-45C0B743AE22}"/>
                      </a:ext>
                    </a:extLst>
                  </p:cNvPr>
                  <p:cNvSpPr>
                    <a:spLocks/>
                  </p:cNvSpPr>
                  <p:nvPr/>
                </p:nvSpPr>
                <p:spPr bwMode="auto">
                  <a:xfrm>
                    <a:off x="1230"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zh-CN" altLang="en-US"/>
                  </a:p>
                </p:txBody>
              </p:sp>
              <p:sp>
                <p:nvSpPr>
                  <p:cNvPr id="47349" name="Arc 71">
                    <a:extLst>
                      <a:ext uri="{FF2B5EF4-FFF2-40B4-BE49-F238E27FC236}">
                        <a16:creationId xmlns:a16="http://schemas.microsoft.com/office/drawing/2014/main" id="{09057BAC-BED4-6A4A-BDB5-AE8E6DA0079D}"/>
                      </a:ext>
                    </a:extLst>
                  </p:cNvPr>
                  <p:cNvSpPr>
                    <a:spLocks/>
                  </p:cNvSpPr>
                  <p:nvPr/>
                </p:nvSpPr>
                <p:spPr bwMode="auto">
                  <a:xfrm>
                    <a:off x="1294" y="2010"/>
                    <a:ext cx="19" cy="14"/>
                  </a:xfrm>
                  <a:custGeom>
                    <a:avLst/>
                    <a:gdLst>
                      <a:gd name="T0" fmla="*/ 0 w 25986"/>
                      <a:gd name="T1" fmla="*/ 0 h 33449"/>
                      <a:gd name="T2" fmla="*/ 0 w 25986"/>
                      <a:gd name="T3" fmla="*/ 0 h 33449"/>
                      <a:gd name="T4" fmla="*/ 0 w 25986"/>
                      <a:gd name="T5" fmla="*/ 0 h 33449"/>
                      <a:gd name="T6" fmla="*/ 0 60000 65536"/>
                      <a:gd name="T7" fmla="*/ 0 60000 65536"/>
                      <a:gd name="T8" fmla="*/ 0 60000 65536"/>
                      <a:gd name="T9" fmla="*/ 0 w 25986"/>
                      <a:gd name="T10" fmla="*/ 0 h 33449"/>
                      <a:gd name="T11" fmla="*/ 25986 w 25986"/>
                      <a:gd name="T12" fmla="*/ 33449 h 33449"/>
                    </a:gdLst>
                    <a:ahLst/>
                    <a:cxnLst>
                      <a:cxn ang="T6">
                        <a:pos x="T0" y="T1"/>
                      </a:cxn>
                      <a:cxn ang="T7">
                        <a:pos x="T2" y="T3"/>
                      </a:cxn>
                      <a:cxn ang="T8">
                        <a:pos x="T4" y="T5"/>
                      </a:cxn>
                    </a:cxnLst>
                    <a:rect l="T9" t="T10" r="T11" b="T12"/>
                    <a:pathLst>
                      <a:path w="25986" h="33449" fill="none" extrusionOk="0">
                        <a:moveTo>
                          <a:pt x="-1" y="449"/>
                        </a:moveTo>
                        <a:cubicBezTo>
                          <a:pt x="1442" y="150"/>
                          <a:pt x="2912" y="-1"/>
                          <a:pt x="4386" y="0"/>
                        </a:cubicBezTo>
                        <a:cubicBezTo>
                          <a:pt x="16315" y="0"/>
                          <a:pt x="25986" y="9670"/>
                          <a:pt x="25986" y="21600"/>
                        </a:cubicBezTo>
                        <a:cubicBezTo>
                          <a:pt x="25986" y="25810"/>
                          <a:pt x="24755" y="29928"/>
                          <a:pt x="22445" y="33448"/>
                        </a:cubicBezTo>
                      </a:path>
                      <a:path w="25986" h="33449" stroke="0" extrusionOk="0">
                        <a:moveTo>
                          <a:pt x="-1" y="449"/>
                        </a:moveTo>
                        <a:cubicBezTo>
                          <a:pt x="1442" y="150"/>
                          <a:pt x="2912" y="-1"/>
                          <a:pt x="4386" y="0"/>
                        </a:cubicBezTo>
                        <a:cubicBezTo>
                          <a:pt x="16315" y="0"/>
                          <a:pt x="25986" y="9670"/>
                          <a:pt x="25986" y="21600"/>
                        </a:cubicBezTo>
                        <a:cubicBezTo>
                          <a:pt x="25986" y="25810"/>
                          <a:pt x="24755" y="29928"/>
                          <a:pt x="22445" y="33448"/>
                        </a:cubicBezTo>
                        <a:lnTo>
                          <a:pt x="4386" y="21600"/>
                        </a:lnTo>
                        <a:lnTo>
                          <a:pt x="-1" y="44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50" name="Arc 72">
                    <a:extLst>
                      <a:ext uri="{FF2B5EF4-FFF2-40B4-BE49-F238E27FC236}">
                        <a16:creationId xmlns:a16="http://schemas.microsoft.com/office/drawing/2014/main" id="{80388F3F-9152-A140-86CD-4773B280D8CC}"/>
                      </a:ext>
                    </a:extLst>
                  </p:cNvPr>
                  <p:cNvSpPr>
                    <a:spLocks/>
                  </p:cNvSpPr>
                  <p:nvPr/>
                </p:nvSpPr>
                <p:spPr bwMode="auto">
                  <a:xfrm>
                    <a:off x="1294" y="2011"/>
                    <a:ext cx="17" cy="13"/>
                  </a:xfrm>
                  <a:custGeom>
                    <a:avLst/>
                    <a:gdLst>
                      <a:gd name="T0" fmla="*/ 0 w 25776"/>
                      <a:gd name="T1" fmla="*/ 0 h 33873"/>
                      <a:gd name="T2" fmla="*/ 0 w 25776"/>
                      <a:gd name="T3" fmla="*/ 0 h 33873"/>
                      <a:gd name="T4" fmla="*/ 0 w 25776"/>
                      <a:gd name="T5" fmla="*/ 0 h 33873"/>
                      <a:gd name="T6" fmla="*/ 0 60000 65536"/>
                      <a:gd name="T7" fmla="*/ 0 60000 65536"/>
                      <a:gd name="T8" fmla="*/ 0 60000 65536"/>
                      <a:gd name="T9" fmla="*/ 0 w 25776"/>
                      <a:gd name="T10" fmla="*/ 0 h 33873"/>
                      <a:gd name="T11" fmla="*/ 25776 w 25776"/>
                      <a:gd name="T12" fmla="*/ 33873 h 33873"/>
                    </a:gdLst>
                    <a:ahLst/>
                    <a:cxnLst>
                      <a:cxn ang="T6">
                        <a:pos x="T0" y="T1"/>
                      </a:cxn>
                      <a:cxn ang="T7">
                        <a:pos x="T2" y="T3"/>
                      </a:cxn>
                      <a:cxn ang="T8">
                        <a:pos x="T4" y="T5"/>
                      </a:cxn>
                    </a:cxnLst>
                    <a:rect l="T9" t="T10" r="T11" b="T12"/>
                    <a:pathLst>
                      <a:path w="25776" h="33873" fill="none" extrusionOk="0">
                        <a:moveTo>
                          <a:pt x="0" y="407"/>
                        </a:moveTo>
                        <a:cubicBezTo>
                          <a:pt x="1375" y="136"/>
                          <a:pt x="2774" y="-1"/>
                          <a:pt x="4176" y="0"/>
                        </a:cubicBezTo>
                        <a:cubicBezTo>
                          <a:pt x="16105" y="0"/>
                          <a:pt x="25776" y="9670"/>
                          <a:pt x="25776" y="21600"/>
                        </a:cubicBezTo>
                        <a:cubicBezTo>
                          <a:pt x="25776" y="25984"/>
                          <a:pt x="24441" y="30264"/>
                          <a:pt x="21950" y="33872"/>
                        </a:cubicBezTo>
                      </a:path>
                      <a:path w="25776" h="33873" stroke="0" extrusionOk="0">
                        <a:moveTo>
                          <a:pt x="0" y="407"/>
                        </a:moveTo>
                        <a:cubicBezTo>
                          <a:pt x="1375" y="136"/>
                          <a:pt x="2774" y="-1"/>
                          <a:pt x="4176" y="0"/>
                        </a:cubicBezTo>
                        <a:cubicBezTo>
                          <a:pt x="16105" y="0"/>
                          <a:pt x="25776" y="9670"/>
                          <a:pt x="25776" y="21600"/>
                        </a:cubicBezTo>
                        <a:cubicBezTo>
                          <a:pt x="25776" y="25984"/>
                          <a:pt x="24441" y="30264"/>
                          <a:pt x="21950" y="33872"/>
                        </a:cubicBezTo>
                        <a:lnTo>
                          <a:pt x="4176" y="21600"/>
                        </a:lnTo>
                        <a:lnTo>
                          <a:pt x="0" y="407"/>
                        </a:lnTo>
                        <a:close/>
                      </a:path>
                    </a:pathLst>
                  </a:custGeom>
                  <a:solidFill>
                    <a:srgbClr val="E7EDED"/>
                  </a:solidFill>
                  <a:ln w="3175">
                    <a:solidFill>
                      <a:srgbClr val="6C8F93"/>
                    </a:solidFill>
                    <a:round/>
                    <a:headEnd/>
                    <a:tailEnd/>
                  </a:ln>
                </p:spPr>
                <p:txBody>
                  <a:bodyPr/>
                  <a:lstStyle/>
                  <a:p>
                    <a:endParaRPr lang="zh-CN" altLang="en-US"/>
                  </a:p>
                </p:txBody>
              </p:sp>
              <p:sp>
                <p:nvSpPr>
                  <p:cNvPr id="47351" name="Arc 73">
                    <a:extLst>
                      <a:ext uri="{FF2B5EF4-FFF2-40B4-BE49-F238E27FC236}">
                        <a16:creationId xmlns:a16="http://schemas.microsoft.com/office/drawing/2014/main" id="{4D49A55A-4BF7-D84A-84B3-2147294E35BB}"/>
                      </a:ext>
                    </a:extLst>
                  </p:cNvPr>
                  <p:cNvSpPr>
                    <a:spLocks/>
                  </p:cNvSpPr>
                  <p:nvPr/>
                </p:nvSpPr>
                <p:spPr bwMode="auto">
                  <a:xfrm>
                    <a:off x="1300" y="2024"/>
                    <a:ext cx="17" cy="14"/>
                  </a:xfrm>
                  <a:custGeom>
                    <a:avLst/>
                    <a:gdLst>
                      <a:gd name="T0" fmla="*/ 0 w 21600"/>
                      <a:gd name="T1" fmla="*/ 0 h 30094"/>
                      <a:gd name="T2" fmla="*/ 0 w 21600"/>
                      <a:gd name="T3" fmla="*/ 0 h 30094"/>
                      <a:gd name="T4" fmla="*/ 0 w 21600"/>
                      <a:gd name="T5" fmla="*/ 0 h 30094"/>
                      <a:gd name="T6" fmla="*/ 0 60000 65536"/>
                      <a:gd name="T7" fmla="*/ 0 60000 65536"/>
                      <a:gd name="T8" fmla="*/ 0 60000 65536"/>
                      <a:gd name="T9" fmla="*/ 0 w 21600"/>
                      <a:gd name="T10" fmla="*/ 0 h 30094"/>
                      <a:gd name="T11" fmla="*/ 21600 w 21600"/>
                      <a:gd name="T12" fmla="*/ 30094 h 30094"/>
                    </a:gdLst>
                    <a:ahLst/>
                    <a:cxnLst>
                      <a:cxn ang="T6">
                        <a:pos x="T0" y="T1"/>
                      </a:cxn>
                      <a:cxn ang="T7">
                        <a:pos x="T2" y="T3"/>
                      </a:cxn>
                      <a:cxn ang="T8">
                        <a:pos x="T4" y="T5"/>
                      </a:cxn>
                    </a:cxnLst>
                    <a:rect l="T9" t="T10" r="T11" b="T12"/>
                    <a:pathLst>
                      <a:path w="21600" h="30094" fill="none" extrusionOk="0">
                        <a:moveTo>
                          <a:pt x="13043" y="-1"/>
                        </a:moveTo>
                        <a:cubicBezTo>
                          <a:pt x="18433" y="4083"/>
                          <a:pt x="21600" y="10454"/>
                          <a:pt x="21600" y="17217"/>
                        </a:cubicBezTo>
                        <a:cubicBezTo>
                          <a:pt x="21600" y="21855"/>
                          <a:pt x="20107" y="26370"/>
                          <a:pt x="17341" y="30093"/>
                        </a:cubicBezTo>
                      </a:path>
                      <a:path w="21600" h="30094" stroke="0" extrusionOk="0">
                        <a:moveTo>
                          <a:pt x="13043" y="-1"/>
                        </a:moveTo>
                        <a:cubicBezTo>
                          <a:pt x="18433" y="4083"/>
                          <a:pt x="21600" y="10454"/>
                          <a:pt x="21600" y="17217"/>
                        </a:cubicBezTo>
                        <a:cubicBezTo>
                          <a:pt x="21600" y="21855"/>
                          <a:pt x="20107" y="26370"/>
                          <a:pt x="17341" y="30093"/>
                        </a:cubicBezTo>
                        <a:lnTo>
                          <a:pt x="0" y="17217"/>
                        </a:lnTo>
                        <a:lnTo>
                          <a:pt x="13043"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52" name="Arc 74">
                    <a:extLst>
                      <a:ext uri="{FF2B5EF4-FFF2-40B4-BE49-F238E27FC236}">
                        <a16:creationId xmlns:a16="http://schemas.microsoft.com/office/drawing/2014/main" id="{2E5680AF-E972-9F4C-B8E9-6D9CA65EEA7C}"/>
                      </a:ext>
                    </a:extLst>
                  </p:cNvPr>
                  <p:cNvSpPr>
                    <a:spLocks/>
                  </p:cNvSpPr>
                  <p:nvPr/>
                </p:nvSpPr>
                <p:spPr bwMode="auto">
                  <a:xfrm>
                    <a:off x="1300" y="2025"/>
                    <a:ext cx="16" cy="13"/>
                  </a:xfrm>
                  <a:custGeom>
                    <a:avLst/>
                    <a:gdLst>
                      <a:gd name="T0" fmla="*/ 0 w 21600"/>
                      <a:gd name="T1" fmla="*/ 0 h 30713"/>
                      <a:gd name="T2" fmla="*/ 0 w 21600"/>
                      <a:gd name="T3" fmla="*/ 0 h 30713"/>
                      <a:gd name="T4" fmla="*/ 0 w 21600"/>
                      <a:gd name="T5" fmla="*/ 0 h 30713"/>
                      <a:gd name="T6" fmla="*/ 0 60000 65536"/>
                      <a:gd name="T7" fmla="*/ 0 60000 65536"/>
                      <a:gd name="T8" fmla="*/ 0 60000 65536"/>
                      <a:gd name="T9" fmla="*/ 0 w 21600"/>
                      <a:gd name="T10" fmla="*/ 0 h 30713"/>
                      <a:gd name="T11" fmla="*/ 21600 w 21600"/>
                      <a:gd name="T12" fmla="*/ 30713 h 30713"/>
                    </a:gdLst>
                    <a:ahLst/>
                    <a:cxnLst>
                      <a:cxn ang="T6">
                        <a:pos x="T0" y="T1"/>
                      </a:cxn>
                      <a:cxn ang="T7">
                        <a:pos x="T2" y="T3"/>
                      </a:cxn>
                      <a:cxn ang="T8">
                        <a:pos x="T4" y="T5"/>
                      </a:cxn>
                    </a:cxnLst>
                    <a:rect l="T9" t="T10" r="T11" b="T12"/>
                    <a:pathLst>
                      <a:path w="21600" h="30713" fill="none" extrusionOk="0">
                        <a:moveTo>
                          <a:pt x="12687" y="0"/>
                        </a:moveTo>
                        <a:cubicBezTo>
                          <a:pt x="18286" y="4063"/>
                          <a:pt x="21600" y="10563"/>
                          <a:pt x="21600" y="17481"/>
                        </a:cubicBezTo>
                        <a:cubicBezTo>
                          <a:pt x="21600" y="22271"/>
                          <a:pt x="20007" y="26926"/>
                          <a:pt x="17072" y="30712"/>
                        </a:cubicBezTo>
                      </a:path>
                      <a:path w="21600" h="30713" stroke="0" extrusionOk="0">
                        <a:moveTo>
                          <a:pt x="12687" y="0"/>
                        </a:moveTo>
                        <a:cubicBezTo>
                          <a:pt x="18286" y="4063"/>
                          <a:pt x="21600" y="10563"/>
                          <a:pt x="21600" y="17481"/>
                        </a:cubicBezTo>
                        <a:cubicBezTo>
                          <a:pt x="21600" y="22271"/>
                          <a:pt x="20007" y="26926"/>
                          <a:pt x="17072" y="30712"/>
                        </a:cubicBezTo>
                        <a:lnTo>
                          <a:pt x="0" y="17481"/>
                        </a:lnTo>
                        <a:lnTo>
                          <a:pt x="12687" y="0"/>
                        </a:lnTo>
                        <a:close/>
                      </a:path>
                    </a:pathLst>
                  </a:custGeom>
                  <a:solidFill>
                    <a:srgbClr val="E7EDED"/>
                  </a:solidFill>
                  <a:ln w="3175">
                    <a:solidFill>
                      <a:srgbClr val="6C8F93"/>
                    </a:solidFill>
                    <a:round/>
                    <a:headEnd/>
                    <a:tailEnd/>
                  </a:ln>
                </p:spPr>
                <p:txBody>
                  <a:bodyPr/>
                  <a:lstStyle/>
                  <a:p>
                    <a:endParaRPr lang="zh-CN" altLang="en-US"/>
                  </a:p>
                </p:txBody>
              </p:sp>
              <p:sp>
                <p:nvSpPr>
                  <p:cNvPr id="47353" name="Arc 75">
                    <a:extLst>
                      <a:ext uri="{FF2B5EF4-FFF2-40B4-BE49-F238E27FC236}">
                        <a16:creationId xmlns:a16="http://schemas.microsoft.com/office/drawing/2014/main" id="{3DEF91D2-27E4-2C4E-9101-5E50E2E6BEBD}"/>
                      </a:ext>
                    </a:extLst>
                  </p:cNvPr>
                  <p:cNvSpPr>
                    <a:spLocks/>
                  </p:cNvSpPr>
                  <p:nvPr/>
                </p:nvSpPr>
                <p:spPr bwMode="auto">
                  <a:xfrm>
                    <a:off x="1294" y="2037"/>
                    <a:ext cx="20" cy="19"/>
                  </a:xfrm>
                  <a:custGeom>
                    <a:avLst/>
                    <a:gdLst>
                      <a:gd name="T0" fmla="*/ 0 w 28231"/>
                      <a:gd name="T1" fmla="*/ 0 h 27833"/>
                      <a:gd name="T2" fmla="*/ 0 w 28231"/>
                      <a:gd name="T3" fmla="*/ 0 h 27833"/>
                      <a:gd name="T4" fmla="*/ 0 w 28231"/>
                      <a:gd name="T5" fmla="*/ 0 h 27833"/>
                      <a:gd name="T6" fmla="*/ 0 60000 65536"/>
                      <a:gd name="T7" fmla="*/ 0 60000 65536"/>
                      <a:gd name="T8" fmla="*/ 0 60000 65536"/>
                      <a:gd name="T9" fmla="*/ 0 w 28231"/>
                      <a:gd name="T10" fmla="*/ 0 h 27833"/>
                      <a:gd name="T11" fmla="*/ 28231 w 28231"/>
                      <a:gd name="T12" fmla="*/ 27833 h 27833"/>
                    </a:gdLst>
                    <a:ahLst/>
                    <a:cxnLst>
                      <a:cxn ang="T6">
                        <a:pos x="T0" y="T1"/>
                      </a:cxn>
                      <a:cxn ang="T7">
                        <a:pos x="T2" y="T3"/>
                      </a:cxn>
                      <a:cxn ang="T8">
                        <a:pos x="T4" y="T5"/>
                      </a:cxn>
                    </a:cxnLst>
                    <a:rect l="T9" t="T10" r="T11" b="T12"/>
                    <a:pathLst>
                      <a:path w="28231" h="27833" fill="none" extrusionOk="0">
                        <a:moveTo>
                          <a:pt x="27312" y="-1"/>
                        </a:moveTo>
                        <a:cubicBezTo>
                          <a:pt x="27921" y="2021"/>
                          <a:pt x="28231" y="4121"/>
                          <a:pt x="28231" y="6233"/>
                        </a:cubicBezTo>
                        <a:cubicBezTo>
                          <a:pt x="28231" y="18162"/>
                          <a:pt x="18560" y="27833"/>
                          <a:pt x="6631" y="27833"/>
                        </a:cubicBezTo>
                        <a:cubicBezTo>
                          <a:pt x="4379" y="27833"/>
                          <a:pt x="2142" y="27481"/>
                          <a:pt x="0" y="26789"/>
                        </a:cubicBezTo>
                      </a:path>
                      <a:path w="28231" h="27833" stroke="0" extrusionOk="0">
                        <a:moveTo>
                          <a:pt x="27312" y="-1"/>
                        </a:moveTo>
                        <a:cubicBezTo>
                          <a:pt x="27921" y="2021"/>
                          <a:pt x="28231" y="4121"/>
                          <a:pt x="28231" y="6233"/>
                        </a:cubicBezTo>
                        <a:cubicBezTo>
                          <a:pt x="28231" y="18162"/>
                          <a:pt x="18560" y="27833"/>
                          <a:pt x="6631" y="27833"/>
                        </a:cubicBezTo>
                        <a:cubicBezTo>
                          <a:pt x="4379" y="27833"/>
                          <a:pt x="2142" y="27481"/>
                          <a:pt x="0" y="26789"/>
                        </a:cubicBezTo>
                        <a:lnTo>
                          <a:pt x="6631" y="6233"/>
                        </a:lnTo>
                        <a:lnTo>
                          <a:pt x="27312"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54" name="Arc 76">
                    <a:extLst>
                      <a:ext uri="{FF2B5EF4-FFF2-40B4-BE49-F238E27FC236}">
                        <a16:creationId xmlns:a16="http://schemas.microsoft.com/office/drawing/2014/main" id="{D2EABF2F-6917-174A-91CF-0F2FF5E1A385}"/>
                      </a:ext>
                    </a:extLst>
                  </p:cNvPr>
                  <p:cNvSpPr>
                    <a:spLocks/>
                  </p:cNvSpPr>
                  <p:nvPr/>
                </p:nvSpPr>
                <p:spPr bwMode="auto">
                  <a:xfrm>
                    <a:off x="1295" y="2037"/>
                    <a:ext cx="19" cy="18"/>
                  </a:xfrm>
                  <a:custGeom>
                    <a:avLst/>
                    <a:gdLst>
                      <a:gd name="T0" fmla="*/ 0 w 28217"/>
                      <a:gd name="T1" fmla="*/ 0 h 27846"/>
                      <a:gd name="T2" fmla="*/ 0 w 28217"/>
                      <a:gd name="T3" fmla="*/ 0 h 27846"/>
                      <a:gd name="T4" fmla="*/ 0 w 28217"/>
                      <a:gd name="T5" fmla="*/ 0 h 27846"/>
                      <a:gd name="T6" fmla="*/ 0 60000 65536"/>
                      <a:gd name="T7" fmla="*/ 0 60000 65536"/>
                      <a:gd name="T8" fmla="*/ 0 60000 65536"/>
                      <a:gd name="T9" fmla="*/ 0 w 28217"/>
                      <a:gd name="T10" fmla="*/ 0 h 27846"/>
                      <a:gd name="T11" fmla="*/ 28217 w 28217"/>
                      <a:gd name="T12" fmla="*/ 27846 h 27846"/>
                    </a:gdLst>
                    <a:ahLst/>
                    <a:cxnLst>
                      <a:cxn ang="T6">
                        <a:pos x="T0" y="T1"/>
                      </a:cxn>
                      <a:cxn ang="T7">
                        <a:pos x="T2" y="T3"/>
                      </a:cxn>
                      <a:cxn ang="T8">
                        <a:pos x="T4" y="T5"/>
                      </a:cxn>
                    </a:cxnLst>
                    <a:rect l="T9" t="T10" r="T11" b="T12"/>
                    <a:pathLst>
                      <a:path w="28217" h="27846" fill="none" extrusionOk="0">
                        <a:moveTo>
                          <a:pt x="27294" y="-1"/>
                        </a:moveTo>
                        <a:cubicBezTo>
                          <a:pt x="27906" y="2025"/>
                          <a:pt x="28217" y="4130"/>
                          <a:pt x="28217" y="6246"/>
                        </a:cubicBezTo>
                        <a:cubicBezTo>
                          <a:pt x="28217" y="18175"/>
                          <a:pt x="18546" y="27846"/>
                          <a:pt x="6617" y="27846"/>
                        </a:cubicBezTo>
                        <a:cubicBezTo>
                          <a:pt x="4370" y="27846"/>
                          <a:pt x="2138" y="27495"/>
                          <a:pt x="-1" y="26807"/>
                        </a:cubicBezTo>
                      </a:path>
                      <a:path w="28217" h="27846" stroke="0" extrusionOk="0">
                        <a:moveTo>
                          <a:pt x="27294" y="-1"/>
                        </a:moveTo>
                        <a:cubicBezTo>
                          <a:pt x="27906" y="2025"/>
                          <a:pt x="28217" y="4130"/>
                          <a:pt x="28217" y="6246"/>
                        </a:cubicBezTo>
                        <a:cubicBezTo>
                          <a:pt x="28217" y="18175"/>
                          <a:pt x="18546" y="27846"/>
                          <a:pt x="6617" y="27846"/>
                        </a:cubicBezTo>
                        <a:cubicBezTo>
                          <a:pt x="4370" y="27846"/>
                          <a:pt x="2138" y="27495"/>
                          <a:pt x="-1" y="26807"/>
                        </a:cubicBezTo>
                        <a:lnTo>
                          <a:pt x="6617" y="6246"/>
                        </a:lnTo>
                        <a:lnTo>
                          <a:pt x="27294" y="-1"/>
                        </a:lnTo>
                        <a:close/>
                      </a:path>
                    </a:pathLst>
                  </a:custGeom>
                  <a:solidFill>
                    <a:srgbClr val="E7EDED"/>
                  </a:solidFill>
                  <a:ln w="3175">
                    <a:solidFill>
                      <a:srgbClr val="6C8F93"/>
                    </a:solidFill>
                    <a:round/>
                    <a:headEnd/>
                    <a:tailEnd/>
                  </a:ln>
                </p:spPr>
                <p:txBody>
                  <a:bodyPr/>
                  <a:lstStyle/>
                  <a:p>
                    <a:endParaRPr lang="zh-CN" altLang="en-US"/>
                  </a:p>
                </p:txBody>
              </p:sp>
              <p:sp>
                <p:nvSpPr>
                  <p:cNvPr id="47355" name="Arc 77">
                    <a:extLst>
                      <a:ext uri="{FF2B5EF4-FFF2-40B4-BE49-F238E27FC236}">
                        <a16:creationId xmlns:a16="http://schemas.microsoft.com/office/drawing/2014/main" id="{EDAA8772-7072-7846-A56A-AE30E32FB22F}"/>
                      </a:ext>
                    </a:extLst>
                  </p:cNvPr>
                  <p:cNvSpPr>
                    <a:spLocks/>
                  </p:cNvSpPr>
                  <p:nvPr/>
                </p:nvSpPr>
                <p:spPr bwMode="auto">
                  <a:xfrm>
                    <a:off x="1223" y="2024"/>
                    <a:ext cx="10" cy="17"/>
                  </a:xfrm>
                  <a:custGeom>
                    <a:avLst/>
                    <a:gdLst>
                      <a:gd name="T0" fmla="*/ 0 w 21600"/>
                      <a:gd name="T1" fmla="*/ 0 h 41436"/>
                      <a:gd name="T2" fmla="*/ 0 w 21600"/>
                      <a:gd name="T3" fmla="*/ 0 h 41436"/>
                      <a:gd name="T4" fmla="*/ 0 w 21600"/>
                      <a:gd name="T5" fmla="*/ 0 h 41436"/>
                      <a:gd name="T6" fmla="*/ 0 60000 65536"/>
                      <a:gd name="T7" fmla="*/ 0 60000 65536"/>
                      <a:gd name="T8" fmla="*/ 0 60000 65536"/>
                      <a:gd name="T9" fmla="*/ 0 w 21600"/>
                      <a:gd name="T10" fmla="*/ 0 h 41436"/>
                      <a:gd name="T11" fmla="*/ 21600 w 21600"/>
                      <a:gd name="T12" fmla="*/ 41436 h 41436"/>
                    </a:gdLst>
                    <a:ahLst/>
                    <a:cxnLst>
                      <a:cxn ang="T6">
                        <a:pos x="T0" y="T1"/>
                      </a:cxn>
                      <a:cxn ang="T7">
                        <a:pos x="T2" y="T3"/>
                      </a:cxn>
                      <a:cxn ang="T8">
                        <a:pos x="T4" y="T5"/>
                      </a:cxn>
                    </a:cxnLst>
                    <a:rect l="T9" t="T10" r="T11" b="T12"/>
                    <a:pathLst>
                      <a:path w="21600" h="41436" fill="none" extrusionOk="0">
                        <a:moveTo>
                          <a:pt x="13091" y="41435"/>
                        </a:moveTo>
                        <a:cubicBezTo>
                          <a:pt x="5149" y="38031"/>
                          <a:pt x="0" y="30222"/>
                          <a:pt x="0" y="21582"/>
                        </a:cubicBezTo>
                        <a:cubicBezTo>
                          <a:pt x="-1" y="9996"/>
                          <a:pt x="9140" y="473"/>
                          <a:pt x="20717" y="0"/>
                        </a:cubicBezTo>
                      </a:path>
                      <a:path w="21600" h="41436" stroke="0" extrusionOk="0">
                        <a:moveTo>
                          <a:pt x="13091" y="41435"/>
                        </a:moveTo>
                        <a:cubicBezTo>
                          <a:pt x="5149" y="38031"/>
                          <a:pt x="0" y="30222"/>
                          <a:pt x="0" y="21582"/>
                        </a:cubicBezTo>
                        <a:cubicBezTo>
                          <a:pt x="-1" y="9996"/>
                          <a:pt x="9140" y="473"/>
                          <a:pt x="20717" y="0"/>
                        </a:cubicBezTo>
                        <a:lnTo>
                          <a:pt x="21600" y="21582"/>
                        </a:lnTo>
                        <a:lnTo>
                          <a:pt x="13091" y="414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56" name="Arc 78">
                    <a:extLst>
                      <a:ext uri="{FF2B5EF4-FFF2-40B4-BE49-F238E27FC236}">
                        <a16:creationId xmlns:a16="http://schemas.microsoft.com/office/drawing/2014/main" id="{DCD32C2A-5225-9E4F-96A9-58C73E1AA8A7}"/>
                      </a:ext>
                    </a:extLst>
                  </p:cNvPr>
                  <p:cNvSpPr>
                    <a:spLocks/>
                  </p:cNvSpPr>
                  <p:nvPr/>
                </p:nvSpPr>
                <p:spPr bwMode="auto">
                  <a:xfrm>
                    <a:off x="1224" y="2025"/>
                    <a:ext cx="9" cy="15"/>
                  </a:xfrm>
                  <a:custGeom>
                    <a:avLst/>
                    <a:gdLst>
                      <a:gd name="T0" fmla="*/ 0 w 21600"/>
                      <a:gd name="T1" fmla="*/ 0 h 41473"/>
                      <a:gd name="T2" fmla="*/ 0 w 21600"/>
                      <a:gd name="T3" fmla="*/ 0 h 41473"/>
                      <a:gd name="T4" fmla="*/ 0 w 21600"/>
                      <a:gd name="T5" fmla="*/ 0 h 41473"/>
                      <a:gd name="T6" fmla="*/ 0 60000 65536"/>
                      <a:gd name="T7" fmla="*/ 0 60000 65536"/>
                      <a:gd name="T8" fmla="*/ 0 60000 65536"/>
                      <a:gd name="T9" fmla="*/ 0 w 21600"/>
                      <a:gd name="T10" fmla="*/ 0 h 41473"/>
                      <a:gd name="T11" fmla="*/ 21600 w 21600"/>
                      <a:gd name="T12" fmla="*/ 41473 h 41473"/>
                    </a:gdLst>
                    <a:ahLst/>
                    <a:cxnLst>
                      <a:cxn ang="T6">
                        <a:pos x="T0" y="T1"/>
                      </a:cxn>
                      <a:cxn ang="T7">
                        <a:pos x="T2" y="T3"/>
                      </a:cxn>
                      <a:cxn ang="T8">
                        <a:pos x="T4" y="T5"/>
                      </a:cxn>
                    </a:cxnLst>
                    <a:rect l="T9" t="T10" r="T11" b="T12"/>
                    <a:pathLst>
                      <a:path w="21600" h="41473" fill="none" extrusionOk="0">
                        <a:moveTo>
                          <a:pt x="13179" y="41473"/>
                        </a:moveTo>
                        <a:cubicBezTo>
                          <a:pt x="5190" y="38091"/>
                          <a:pt x="0" y="30257"/>
                          <a:pt x="0" y="21582"/>
                        </a:cubicBezTo>
                        <a:cubicBezTo>
                          <a:pt x="-1" y="9991"/>
                          <a:pt x="9147" y="467"/>
                          <a:pt x="20727" y="-1"/>
                        </a:cubicBezTo>
                      </a:path>
                      <a:path w="21600" h="41473" stroke="0" extrusionOk="0">
                        <a:moveTo>
                          <a:pt x="13179" y="41473"/>
                        </a:moveTo>
                        <a:cubicBezTo>
                          <a:pt x="5190" y="38091"/>
                          <a:pt x="0" y="30257"/>
                          <a:pt x="0" y="21582"/>
                        </a:cubicBezTo>
                        <a:cubicBezTo>
                          <a:pt x="-1" y="9991"/>
                          <a:pt x="9147" y="467"/>
                          <a:pt x="20727" y="-1"/>
                        </a:cubicBezTo>
                        <a:lnTo>
                          <a:pt x="21600" y="21582"/>
                        </a:lnTo>
                        <a:lnTo>
                          <a:pt x="13179" y="41473"/>
                        </a:lnTo>
                        <a:close/>
                      </a:path>
                    </a:pathLst>
                  </a:custGeom>
                  <a:solidFill>
                    <a:srgbClr val="E7EDED"/>
                  </a:solidFill>
                  <a:ln w="3175">
                    <a:solidFill>
                      <a:srgbClr val="6C8F93"/>
                    </a:solidFill>
                    <a:round/>
                    <a:headEnd/>
                    <a:tailEnd/>
                  </a:ln>
                </p:spPr>
                <p:txBody>
                  <a:bodyPr/>
                  <a:lstStyle/>
                  <a:p>
                    <a:endParaRPr lang="zh-CN" altLang="en-US"/>
                  </a:p>
                </p:txBody>
              </p:sp>
              <p:sp>
                <p:nvSpPr>
                  <p:cNvPr id="47357" name="Arc 79">
                    <a:extLst>
                      <a:ext uri="{FF2B5EF4-FFF2-40B4-BE49-F238E27FC236}">
                        <a16:creationId xmlns:a16="http://schemas.microsoft.com/office/drawing/2014/main" id="{BBFC8F11-5701-0B46-A4FE-E1A5E1D46A69}"/>
                      </a:ext>
                    </a:extLst>
                  </p:cNvPr>
                  <p:cNvSpPr>
                    <a:spLocks/>
                  </p:cNvSpPr>
                  <p:nvPr/>
                </p:nvSpPr>
                <p:spPr bwMode="auto">
                  <a:xfrm>
                    <a:off x="1252" y="2048"/>
                    <a:ext cx="42" cy="12"/>
                  </a:xfrm>
                  <a:custGeom>
                    <a:avLst/>
                    <a:gdLst>
                      <a:gd name="T0" fmla="*/ 0 w 38844"/>
                      <a:gd name="T1" fmla="*/ 0 h 21600"/>
                      <a:gd name="T2" fmla="*/ 0 w 38844"/>
                      <a:gd name="T3" fmla="*/ 0 h 21600"/>
                      <a:gd name="T4" fmla="*/ 0 w 38844"/>
                      <a:gd name="T5" fmla="*/ 0 h 21600"/>
                      <a:gd name="T6" fmla="*/ 0 60000 65536"/>
                      <a:gd name="T7" fmla="*/ 0 60000 65536"/>
                      <a:gd name="T8" fmla="*/ 0 60000 65536"/>
                      <a:gd name="T9" fmla="*/ 0 w 38844"/>
                      <a:gd name="T10" fmla="*/ 0 h 21600"/>
                      <a:gd name="T11" fmla="*/ 38844 w 38844"/>
                      <a:gd name="T12" fmla="*/ 21600 h 21600"/>
                    </a:gdLst>
                    <a:ahLst/>
                    <a:cxnLst>
                      <a:cxn ang="T6">
                        <a:pos x="T0" y="T1"/>
                      </a:cxn>
                      <a:cxn ang="T7">
                        <a:pos x="T2" y="T3"/>
                      </a:cxn>
                      <a:cxn ang="T8">
                        <a:pos x="T4" y="T5"/>
                      </a:cxn>
                    </a:cxnLst>
                    <a:rect l="T9" t="T10" r="T11" b="T12"/>
                    <a:pathLst>
                      <a:path w="38844" h="21600" fill="none" extrusionOk="0">
                        <a:moveTo>
                          <a:pt x="38843" y="12211"/>
                        </a:moveTo>
                        <a:cubicBezTo>
                          <a:pt x="34816" y="18087"/>
                          <a:pt x="28150" y="21599"/>
                          <a:pt x="21027" y="21600"/>
                        </a:cubicBezTo>
                        <a:cubicBezTo>
                          <a:pt x="11001" y="21600"/>
                          <a:pt x="2293" y="14701"/>
                          <a:pt x="-1" y="4941"/>
                        </a:cubicBezTo>
                      </a:path>
                      <a:path w="38844" h="21600" stroke="0" extrusionOk="0">
                        <a:moveTo>
                          <a:pt x="38843" y="12211"/>
                        </a:moveTo>
                        <a:cubicBezTo>
                          <a:pt x="34816" y="18087"/>
                          <a:pt x="28150" y="21599"/>
                          <a:pt x="21027" y="21600"/>
                        </a:cubicBezTo>
                        <a:cubicBezTo>
                          <a:pt x="11001" y="21600"/>
                          <a:pt x="2293" y="14701"/>
                          <a:pt x="-1" y="4941"/>
                        </a:cubicBezTo>
                        <a:lnTo>
                          <a:pt x="21027" y="0"/>
                        </a:lnTo>
                        <a:lnTo>
                          <a:pt x="38843"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58" name="Arc 80">
                    <a:extLst>
                      <a:ext uri="{FF2B5EF4-FFF2-40B4-BE49-F238E27FC236}">
                        <a16:creationId xmlns:a16="http://schemas.microsoft.com/office/drawing/2014/main" id="{E5C73446-0E61-9742-87DA-93968DDAB403}"/>
                      </a:ext>
                    </a:extLst>
                  </p:cNvPr>
                  <p:cNvSpPr>
                    <a:spLocks/>
                  </p:cNvSpPr>
                  <p:nvPr/>
                </p:nvSpPr>
                <p:spPr bwMode="auto">
                  <a:xfrm>
                    <a:off x="1253" y="2048"/>
                    <a:ext cx="40" cy="11"/>
                  </a:xfrm>
                  <a:custGeom>
                    <a:avLst/>
                    <a:gdLst>
                      <a:gd name="T0" fmla="*/ 0 w 38540"/>
                      <a:gd name="T1" fmla="*/ 0 h 21600"/>
                      <a:gd name="T2" fmla="*/ 0 w 38540"/>
                      <a:gd name="T3" fmla="*/ 0 h 21600"/>
                      <a:gd name="T4" fmla="*/ 0 w 38540"/>
                      <a:gd name="T5" fmla="*/ 0 h 21600"/>
                      <a:gd name="T6" fmla="*/ 0 60000 65536"/>
                      <a:gd name="T7" fmla="*/ 0 60000 65536"/>
                      <a:gd name="T8" fmla="*/ 0 60000 65536"/>
                      <a:gd name="T9" fmla="*/ 0 w 38540"/>
                      <a:gd name="T10" fmla="*/ 0 h 21600"/>
                      <a:gd name="T11" fmla="*/ 38540 w 38540"/>
                      <a:gd name="T12" fmla="*/ 21600 h 21600"/>
                    </a:gdLst>
                    <a:ahLst/>
                    <a:cxnLst>
                      <a:cxn ang="T6">
                        <a:pos x="T0" y="T1"/>
                      </a:cxn>
                      <a:cxn ang="T7">
                        <a:pos x="T2" y="T3"/>
                      </a:cxn>
                      <a:cxn ang="T8">
                        <a:pos x="T4" y="T5"/>
                      </a:cxn>
                    </a:cxnLst>
                    <a:rect l="T9" t="T10" r="T11" b="T12"/>
                    <a:pathLst>
                      <a:path w="38540" h="21600" fill="none" extrusionOk="0">
                        <a:moveTo>
                          <a:pt x="38539" y="12573"/>
                        </a:moveTo>
                        <a:cubicBezTo>
                          <a:pt x="34483" y="18239"/>
                          <a:pt x="27944" y="21599"/>
                          <a:pt x="20977" y="21600"/>
                        </a:cubicBezTo>
                        <a:cubicBezTo>
                          <a:pt x="11030" y="21600"/>
                          <a:pt x="2370" y="14808"/>
                          <a:pt x="-1" y="5149"/>
                        </a:cubicBezTo>
                      </a:path>
                      <a:path w="38540" h="21600" stroke="0" extrusionOk="0">
                        <a:moveTo>
                          <a:pt x="38539" y="12573"/>
                        </a:moveTo>
                        <a:cubicBezTo>
                          <a:pt x="34483" y="18239"/>
                          <a:pt x="27944" y="21599"/>
                          <a:pt x="20977" y="21600"/>
                        </a:cubicBezTo>
                        <a:cubicBezTo>
                          <a:pt x="11030" y="21600"/>
                          <a:pt x="2370" y="14808"/>
                          <a:pt x="-1" y="5149"/>
                        </a:cubicBezTo>
                        <a:lnTo>
                          <a:pt x="20977" y="0"/>
                        </a:lnTo>
                        <a:lnTo>
                          <a:pt x="38539" y="12573"/>
                        </a:lnTo>
                        <a:close/>
                      </a:path>
                    </a:pathLst>
                  </a:custGeom>
                  <a:solidFill>
                    <a:srgbClr val="E7EDED"/>
                  </a:solidFill>
                  <a:ln w="3175">
                    <a:solidFill>
                      <a:srgbClr val="6C8F93"/>
                    </a:solidFill>
                    <a:round/>
                    <a:headEnd/>
                    <a:tailEnd/>
                  </a:ln>
                </p:spPr>
                <p:txBody>
                  <a:bodyPr/>
                  <a:lstStyle/>
                  <a:p>
                    <a:endParaRPr lang="zh-CN" altLang="en-US"/>
                  </a:p>
                </p:txBody>
              </p:sp>
            </p:grpSp>
          </p:grpSp>
          <p:grpSp>
            <p:nvGrpSpPr>
              <p:cNvPr id="47243" name="Group 81">
                <a:extLst>
                  <a:ext uri="{FF2B5EF4-FFF2-40B4-BE49-F238E27FC236}">
                    <a16:creationId xmlns:a16="http://schemas.microsoft.com/office/drawing/2014/main" id="{1E7D419F-5D3A-CB45-AB3B-863E5FA2D1BA}"/>
                  </a:ext>
                </a:extLst>
              </p:cNvPr>
              <p:cNvGrpSpPr>
                <a:grpSpLocks/>
              </p:cNvGrpSpPr>
              <p:nvPr/>
            </p:nvGrpSpPr>
            <p:grpSpPr bwMode="auto">
              <a:xfrm>
                <a:off x="1709" y="533"/>
                <a:ext cx="169" cy="168"/>
                <a:chOff x="961" y="2167"/>
                <a:chExt cx="169" cy="168"/>
              </a:xfrm>
            </p:grpSpPr>
            <p:sp>
              <p:nvSpPr>
                <p:cNvPr id="47321" name="Freeform 82">
                  <a:extLst>
                    <a:ext uri="{FF2B5EF4-FFF2-40B4-BE49-F238E27FC236}">
                      <a16:creationId xmlns:a16="http://schemas.microsoft.com/office/drawing/2014/main" id="{F53A6082-A598-F844-9987-5FE3613C4DE9}"/>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22" name="Freeform 83">
                  <a:extLst>
                    <a:ext uri="{FF2B5EF4-FFF2-40B4-BE49-F238E27FC236}">
                      <a16:creationId xmlns:a16="http://schemas.microsoft.com/office/drawing/2014/main" id="{AA8A22B0-3AE9-7649-9BFB-7883DE26A0AC}"/>
                    </a:ext>
                  </a:extLst>
                </p:cNvPr>
                <p:cNvSpPr>
                  <a:spLocks/>
                </p:cNvSpPr>
                <p:nvPr/>
              </p:nvSpPr>
              <p:spPr bwMode="auto">
                <a:xfrm>
                  <a:off x="985" y="2269"/>
                  <a:ext cx="145"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3"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zh-CN" altLang="en-US"/>
                </a:p>
              </p:txBody>
            </p:sp>
            <p:sp>
              <p:nvSpPr>
                <p:cNvPr id="47323" name="Rectangle 84">
                  <a:extLst>
                    <a:ext uri="{FF2B5EF4-FFF2-40B4-BE49-F238E27FC236}">
                      <a16:creationId xmlns:a16="http://schemas.microsoft.com/office/drawing/2014/main" id="{78B0C7F3-591D-1A45-B25E-743ABB4A47E1}"/>
                    </a:ext>
                  </a:extLst>
                </p:cNvPr>
                <p:cNvSpPr>
                  <a:spLocks noChangeArrowheads="1"/>
                </p:cNvSpPr>
                <p:nvPr/>
              </p:nvSpPr>
              <p:spPr bwMode="auto">
                <a:xfrm>
                  <a:off x="985" y="2287"/>
                  <a:ext cx="129"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24" name="Rectangle 85">
                  <a:extLst>
                    <a:ext uri="{FF2B5EF4-FFF2-40B4-BE49-F238E27FC236}">
                      <a16:creationId xmlns:a16="http://schemas.microsoft.com/office/drawing/2014/main" id="{67BC9843-301B-8C4E-B3A4-AB0DC06A573A}"/>
                    </a:ext>
                  </a:extLst>
                </p:cNvPr>
                <p:cNvSpPr>
                  <a:spLocks noChangeArrowheads="1"/>
                </p:cNvSpPr>
                <p:nvPr/>
              </p:nvSpPr>
              <p:spPr bwMode="auto">
                <a:xfrm>
                  <a:off x="986" y="2288"/>
                  <a:ext cx="127" cy="20"/>
                </a:xfrm>
                <a:prstGeom prst="rect">
                  <a:avLst/>
                </a:prstGeom>
                <a:solidFill>
                  <a:srgbClr val="B7B79D"/>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25" name="Freeform 86">
                  <a:extLst>
                    <a:ext uri="{FF2B5EF4-FFF2-40B4-BE49-F238E27FC236}">
                      <a16:creationId xmlns:a16="http://schemas.microsoft.com/office/drawing/2014/main" id="{99A65E2E-0ABF-2E4A-94E1-CE4A11E42954}"/>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26" name="Freeform 87">
                  <a:extLst>
                    <a:ext uri="{FF2B5EF4-FFF2-40B4-BE49-F238E27FC236}">
                      <a16:creationId xmlns:a16="http://schemas.microsoft.com/office/drawing/2014/main" id="{DAF56305-7634-584B-BD37-85391007C6F8}"/>
                    </a:ext>
                  </a:extLst>
                </p:cNvPr>
                <p:cNvSpPr>
                  <a:spLocks/>
                </p:cNvSpPr>
                <p:nvPr/>
              </p:nvSpPr>
              <p:spPr bwMode="auto">
                <a:xfrm>
                  <a:off x="1114" y="2269"/>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zh-CN" altLang="en-US"/>
                </a:p>
              </p:txBody>
            </p:sp>
            <p:sp>
              <p:nvSpPr>
                <p:cNvPr id="47327" name="Freeform 88">
                  <a:extLst>
                    <a:ext uri="{FF2B5EF4-FFF2-40B4-BE49-F238E27FC236}">
                      <a16:creationId xmlns:a16="http://schemas.microsoft.com/office/drawing/2014/main" id="{A1FECE9E-5553-DA4D-A0E8-3D7EB1B9F48C}"/>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28" name="Freeform 89">
                  <a:extLst>
                    <a:ext uri="{FF2B5EF4-FFF2-40B4-BE49-F238E27FC236}">
                      <a16:creationId xmlns:a16="http://schemas.microsoft.com/office/drawing/2014/main" id="{9B9F113B-2D22-0A4A-91D3-8377F5176F0C}"/>
                    </a:ext>
                  </a:extLst>
                </p:cNvPr>
                <p:cNvSpPr>
                  <a:spLocks/>
                </p:cNvSpPr>
                <p:nvPr/>
              </p:nvSpPr>
              <p:spPr bwMode="auto">
                <a:xfrm>
                  <a:off x="989" y="2269"/>
                  <a:ext cx="139"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7"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zh-CN" altLang="en-US"/>
                </a:p>
              </p:txBody>
            </p:sp>
            <p:sp>
              <p:nvSpPr>
                <p:cNvPr id="47329" name="Freeform 90">
                  <a:extLst>
                    <a:ext uri="{FF2B5EF4-FFF2-40B4-BE49-F238E27FC236}">
                      <a16:creationId xmlns:a16="http://schemas.microsoft.com/office/drawing/2014/main" id="{E4B32F43-B4F8-B04B-B758-72D2626ED548}"/>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0" name="Freeform 91">
                  <a:extLst>
                    <a:ext uri="{FF2B5EF4-FFF2-40B4-BE49-F238E27FC236}">
                      <a16:creationId xmlns:a16="http://schemas.microsoft.com/office/drawing/2014/main" id="{FB7E38EC-551B-6845-983D-7E4A1F727D3E}"/>
                    </a:ext>
                  </a:extLst>
                </p:cNvPr>
                <p:cNvSpPr>
                  <a:spLocks/>
                </p:cNvSpPr>
                <p:nvPr/>
              </p:nvSpPr>
              <p:spPr bwMode="auto">
                <a:xfrm>
                  <a:off x="987" y="2167"/>
                  <a:ext cx="141"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zh-CN" altLang="en-US"/>
                </a:p>
              </p:txBody>
            </p:sp>
            <p:sp>
              <p:nvSpPr>
                <p:cNvPr id="47331" name="Rectangle 92">
                  <a:extLst>
                    <a:ext uri="{FF2B5EF4-FFF2-40B4-BE49-F238E27FC236}">
                      <a16:creationId xmlns:a16="http://schemas.microsoft.com/office/drawing/2014/main" id="{E7135133-B70A-AF4A-8056-37C907000BF9}"/>
                    </a:ext>
                  </a:extLst>
                </p:cNvPr>
                <p:cNvSpPr>
                  <a:spLocks noChangeArrowheads="1"/>
                </p:cNvSpPr>
                <p:nvPr/>
              </p:nvSpPr>
              <p:spPr bwMode="auto">
                <a:xfrm>
                  <a:off x="988" y="2182"/>
                  <a:ext cx="127" cy="98"/>
                </a:xfrm>
                <a:prstGeom prst="rect">
                  <a:avLst/>
                </a:prstGeom>
                <a:solidFill>
                  <a:srgbClr val="B7B79D"/>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32" name="Rectangle 93">
                  <a:extLst>
                    <a:ext uri="{FF2B5EF4-FFF2-40B4-BE49-F238E27FC236}">
                      <a16:creationId xmlns:a16="http://schemas.microsoft.com/office/drawing/2014/main" id="{494EDA23-F9F5-1C42-B4CB-06FCAC3C8F38}"/>
                    </a:ext>
                  </a:extLst>
                </p:cNvPr>
                <p:cNvSpPr>
                  <a:spLocks noChangeArrowheads="1"/>
                </p:cNvSpPr>
                <p:nvPr/>
              </p:nvSpPr>
              <p:spPr bwMode="auto">
                <a:xfrm>
                  <a:off x="998" y="2194"/>
                  <a:ext cx="105" cy="76"/>
                </a:xfrm>
                <a:prstGeom prst="rect">
                  <a:avLst/>
                </a:prstGeom>
                <a:solidFill>
                  <a:srgbClr val="FFFFFF"/>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33" name="Freeform 94">
                  <a:extLst>
                    <a:ext uri="{FF2B5EF4-FFF2-40B4-BE49-F238E27FC236}">
                      <a16:creationId xmlns:a16="http://schemas.microsoft.com/office/drawing/2014/main" id="{8A0E2D9F-FFF3-BC44-A1E9-ED5203A891F4}"/>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4" name="Freeform 95">
                  <a:extLst>
                    <a:ext uri="{FF2B5EF4-FFF2-40B4-BE49-F238E27FC236}">
                      <a16:creationId xmlns:a16="http://schemas.microsoft.com/office/drawing/2014/main" id="{56F62FFB-4AAA-C241-A78F-1C9AD756C261}"/>
                    </a:ext>
                  </a:extLst>
                </p:cNvPr>
                <p:cNvSpPr>
                  <a:spLocks/>
                </p:cNvSpPr>
                <p:nvPr/>
              </p:nvSpPr>
              <p:spPr bwMode="auto">
                <a:xfrm>
                  <a:off x="1114" y="2167"/>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zh-CN" altLang="en-US"/>
                </a:p>
              </p:txBody>
            </p:sp>
            <p:sp>
              <p:nvSpPr>
                <p:cNvPr id="47335" name="Freeform 96">
                  <a:extLst>
                    <a:ext uri="{FF2B5EF4-FFF2-40B4-BE49-F238E27FC236}">
                      <a16:creationId xmlns:a16="http://schemas.microsoft.com/office/drawing/2014/main" id="{6B3C0BD9-BBD1-1447-A6C3-97322CD6408B}"/>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6" name="Freeform 97">
                  <a:extLst>
                    <a:ext uri="{FF2B5EF4-FFF2-40B4-BE49-F238E27FC236}">
                      <a16:creationId xmlns:a16="http://schemas.microsoft.com/office/drawing/2014/main" id="{A7850E4C-02EF-2E42-A333-CFB0416E4619}"/>
                    </a:ext>
                  </a:extLst>
                </p:cNvPr>
                <p:cNvSpPr>
                  <a:spLocks/>
                </p:cNvSpPr>
                <p:nvPr/>
              </p:nvSpPr>
              <p:spPr bwMode="auto">
                <a:xfrm>
                  <a:off x="961" y="2305"/>
                  <a:ext cx="159" cy="24"/>
                </a:xfrm>
                <a:custGeom>
                  <a:avLst/>
                  <a:gdLst>
                    <a:gd name="T0" fmla="*/ 0 w 637"/>
                    <a:gd name="T1" fmla="*/ 0 h 97"/>
                    <a:gd name="T2" fmla="*/ 0 w 637"/>
                    <a:gd name="T3" fmla="*/ 0 h 97"/>
                    <a:gd name="T4" fmla="*/ 0 w 637"/>
                    <a:gd name="T5" fmla="*/ 0 h 97"/>
                    <a:gd name="T6" fmla="*/ 0 w 637"/>
                    <a:gd name="T7" fmla="*/ 0 h 97"/>
                    <a:gd name="T8" fmla="*/ 0 w 637"/>
                    <a:gd name="T9" fmla="*/ 0 h 97"/>
                    <a:gd name="T10" fmla="*/ 0 60000 65536"/>
                    <a:gd name="T11" fmla="*/ 0 60000 65536"/>
                    <a:gd name="T12" fmla="*/ 0 60000 65536"/>
                    <a:gd name="T13" fmla="*/ 0 60000 65536"/>
                    <a:gd name="T14" fmla="*/ 0 60000 65536"/>
                    <a:gd name="T15" fmla="*/ 0 w 637"/>
                    <a:gd name="T16" fmla="*/ 0 h 97"/>
                    <a:gd name="T17" fmla="*/ 637 w 637"/>
                    <a:gd name="T18" fmla="*/ 97 h 97"/>
                  </a:gdLst>
                  <a:ahLst/>
                  <a:cxnLst>
                    <a:cxn ang="T10">
                      <a:pos x="T0" y="T1"/>
                    </a:cxn>
                    <a:cxn ang="T11">
                      <a:pos x="T2" y="T3"/>
                    </a:cxn>
                    <a:cxn ang="T12">
                      <a:pos x="T4" y="T5"/>
                    </a:cxn>
                    <a:cxn ang="T13">
                      <a:pos x="T6" y="T7"/>
                    </a:cxn>
                    <a:cxn ang="T14">
                      <a:pos x="T8" y="T9"/>
                    </a:cxn>
                  </a:cxnLst>
                  <a:rect l="T15" t="T16" r="T17" b="T18"/>
                  <a:pathLst>
                    <a:path w="637" h="97">
                      <a:moveTo>
                        <a:pt x="0" y="97"/>
                      </a:moveTo>
                      <a:lnTo>
                        <a:pt x="81" y="0"/>
                      </a:lnTo>
                      <a:lnTo>
                        <a:pt x="637" y="0"/>
                      </a:lnTo>
                      <a:lnTo>
                        <a:pt x="557" y="97"/>
                      </a:lnTo>
                      <a:lnTo>
                        <a:pt x="0" y="97"/>
                      </a:lnTo>
                      <a:close/>
                    </a:path>
                  </a:pathLst>
                </a:custGeom>
                <a:solidFill>
                  <a:srgbClr val="C9C9B6"/>
                </a:solidFill>
                <a:ln w="3175">
                  <a:solidFill>
                    <a:srgbClr val="494936"/>
                  </a:solidFill>
                  <a:round/>
                  <a:headEnd/>
                  <a:tailEnd/>
                </a:ln>
              </p:spPr>
              <p:txBody>
                <a:bodyPr/>
                <a:lstStyle/>
                <a:p>
                  <a:endParaRPr lang="zh-CN" altLang="en-US"/>
                </a:p>
              </p:txBody>
            </p:sp>
            <p:sp>
              <p:nvSpPr>
                <p:cNvPr id="47337" name="Freeform 98">
                  <a:extLst>
                    <a:ext uri="{FF2B5EF4-FFF2-40B4-BE49-F238E27FC236}">
                      <a16:creationId xmlns:a16="http://schemas.microsoft.com/office/drawing/2014/main" id="{EA80DFE7-9A93-5641-B2DD-6D6E42DD79F7}"/>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38" name="Freeform 99">
                  <a:extLst>
                    <a:ext uri="{FF2B5EF4-FFF2-40B4-BE49-F238E27FC236}">
                      <a16:creationId xmlns:a16="http://schemas.microsoft.com/office/drawing/2014/main" id="{E7E5570F-8F3E-3D45-B37F-BE62C7A32948}"/>
                    </a:ext>
                  </a:extLst>
                </p:cNvPr>
                <p:cNvSpPr>
                  <a:spLocks/>
                </p:cNvSpPr>
                <p:nvPr/>
              </p:nvSpPr>
              <p:spPr bwMode="auto">
                <a:xfrm>
                  <a:off x="1100" y="2305"/>
                  <a:ext cx="20" cy="30"/>
                </a:xfrm>
                <a:custGeom>
                  <a:avLst/>
                  <a:gdLst>
                    <a:gd name="T0" fmla="*/ 0 w 80"/>
                    <a:gd name="T1" fmla="*/ 0 h 121"/>
                    <a:gd name="T2" fmla="*/ 0 w 80"/>
                    <a:gd name="T3" fmla="*/ 0 h 121"/>
                    <a:gd name="T4" fmla="*/ 0 w 80"/>
                    <a:gd name="T5" fmla="*/ 0 h 121"/>
                    <a:gd name="T6" fmla="*/ 0 w 80"/>
                    <a:gd name="T7" fmla="*/ 0 h 121"/>
                    <a:gd name="T8" fmla="*/ 0 w 80"/>
                    <a:gd name="T9" fmla="*/ 0 h 121"/>
                    <a:gd name="T10" fmla="*/ 0 60000 65536"/>
                    <a:gd name="T11" fmla="*/ 0 60000 65536"/>
                    <a:gd name="T12" fmla="*/ 0 60000 65536"/>
                    <a:gd name="T13" fmla="*/ 0 60000 65536"/>
                    <a:gd name="T14" fmla="*/ 0 60000 65536"/>
                    <a:gd name="T15" fmla="*/ 0 w 80"/>
                    <a:gd name="T16" fmla="*/ 0 h 121"/>
                    <a:gd name="T17" fmla="*/ 80 w 80"/>
                    <a:gd name="T18" fmla="*/ 121 h 121"/>
                  </a:gdLst>
                  <a:ahLst/>
                  <a:cxnLst>
                    <a:cxn ang="T10">
                      <a:pos x="T0" y="T1"/>
                    </a:cxn>
                    <a:cxn ang="T11">
                      <a:pos x="T2" y="T3"/>
                    </a:cxn>
                    <a:cxn ang="T12">
                      <a:pos x="T4" y="T5"/>
                    </a:cxn>
                    <a:cxn ang="T13">
                      <a:pos x="T6" y="T7"/>
                    </a:cxn>
                    <a:cxn ang="T14">
                      <a:pos x="T8" y="T9"/>
                    </a:cxn>
                  </a:cxnLst>
                  <a:rect l="T15" t="T16" r="T17" b="T18"/>
                  <a:pathLst>
                    <a:path w="80" h="121">
                      <a:moveTo>
                        <a:pt x="0" y="121"/>
                      </a:moveTo>
                      <a:lnTo>
                        <a:pt x="80" y="40"/>
                      </a:lnTo>
                      <a:lnTo>
                        <a:pt x="80" y="0"/>
                      </a:lnTo>
                      <a:lnTo>
                        <a:pt x="0" y="105"/>
                      </a:lnTo>
                      <a:lnTo>
                        <a:pt x="0" y="121"/>
                      </a:lnTo>
                      <a:close/>
                    </a:path>
                  </a:pathLst>
                </a:custGeom>
                <a:solidFill>
                  <a:srgbClr val="7A7A5A"/>
                </a:solidFill>
                <a:ln w="3175">
                  <a:solidFill>
                    <a:srgbClr val="494936"/>
                  </a:solidFill>
                  <a:round/>
                  <a:headEnd/>
                  <a:tailEnd/>
                </a:ln>
              </p:spPr>
              <p:txBody>
                <a:bodyPr/>
                <a:lstStyle/>
                <a:p>
                  <a:endParaRPr lang="zh-CN" altLang="en-US"/>
                </a:p>
              </p:txBody>
            </p:sp>
            <p:sp>
              <p:nvSpPr>
                <p:cNvPr id="47339" name="Rectangle 100">
                  <a:extLst>
                    <a:ext uri="{FF2B5EF4-FFF2-40B4-BE49-F238E27FC236}">
                      <a16:creationId xmlns:a16="http://schemas.microsoft.com/office/drawing/2014/main" id="{24F397B9-806F-D048-82BF-0194AF6E8D45}"/>
                    </a:ext>
                  </a:extLst>
                </p:cNvPr>
                <p:cNvSpPr>
                  <a:spLocks noChangeArrowheads="1"/>
                </p:cNvSpPr>
                <p:nvPr/>
              </p:nvSpPr>
              <p:spPr bwMode="auto">
                <a:xfrm>
                  <a:off x="961" y="23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40" name="Rectangle 101">
                  <a:extLst>
                    <a:ext uri="{FF2B5EF4-FFF2-40B4-BE49-F238E27FC236}">
                      <a16:creationId xmlns:a16="http://schemas.microsoft.com/office/drawing/2014/main" id="{71324270-2F97-3649-9042-D03241D23731}"/>
                    </a:ext>
                  </a:extLst>
                </p:cNvPr>
                <p:cNvSpPr>
                  <a:spLocks noChangeArrowheads="1"/>
                </p:cNvSpPr>
                <p:nvPr/>
              </p:nvSpPr>
              <p:spPr bwMode="auto">
                <a:xfrm>
                  <a:off x="962" y="2330"/>
                  <a:ext cx="137" cy="4"/>
                </a:xfrm>
                <a:prstGeom prst="rect">
                  <a:avLst/>
                </a:prstGeom>
                <a:solidFill>
                  <a:srgbClr val="B7B79D"/>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244" name="Group 102">
                <a:extLst>
                  <a:ext uri="{FF2B5EF4-FFF2-40B4-BE49-F238E27FC236}">
                    <a16:creationId xmlns:a16="http://schemas.microsoft.com/office/drawing/2014/main" id="{A78CA31A-2F34-FE4F-AC3E-06C43DD7F853}"/>
                  </a:ext>
                </a:extLst>
              </p:cNvPr>
              <p:cNvGrpSpPr>
                <a:grpSpLocks/>
              </p:cNvGrpSpPr>
              <p:nvPr/>
            </p:nvGrpSpPr>
            <p:grpSpPr bwMode="auto">
              <a:xfrm>
                <a:off x="1753" y="571"/>
                <a:ext cx="93" cy="56"/>
                <a:chOff x="1005" y="2205"/>
                <a:chExt cx="93" cy="56"/>
              </a:xfrm>
            </p:grpSpPr>
            <p:grpSp>
              <p:nvGrpSpPr>
                <p:cNvPr id="47294" name="Group 103">
                  <a:extLst>
                    <a:ext uri="{FF2B5EF4-FFF2-40B4-BE49-F238E27FC236}">
                      <a16:creationId xmlns:a16="http://schemas.microsoft.com/office/drawing/2014/main" id="{4FEBAAE2-1960-ED46-99E7-D7C21CB13E1D}"/>
                    </a:ext>
                  </a:extLst>
                </p:cNvPr>
                <p:cNvGrpSpPr>
                  <a:grpSpLocks/>
                </p:cNvGrpSpPr>
                <p:nvPr/>
              </p:nvGrpSpPr>
              <p:grpSpPr bwMode="auto">
                <a:xfrm>
                  <a:off x="1005" y="2205"/>
                  <a:ext cx="93" cy="56"/>
                  <a:chOff x="1005" y="2205"/>
                  <a:chExt cx="93" cy="56"/>
                </a:xfrm>
              </p:grpSpPr>
              <p:sp>
                <p:nvSpPr>
                  <p:cNvPr id="47312" name="Oval 104">
                    <a:extLst>
                      <a:ext uri="{FF2B5EF4-FFF2-40B4-BE49-F238E27FC236}">
                        <a16:creationId xmlns:a16="http://schemas.microsoft.com/office/drawing/2014/main" id="{735F9E5D-5E81-8C4C-9DBC-696B23CCFDF6}"/>
                      </a:ext>
                    </a:extLst>
                  </p:cNvPr>
                  <p:cNvSpPr>
                    <a:spLocks noChangeArrowheads="1"/>
                  </p:cNvSpPr>
                  <p:nvPr/>
                </p:nvSpPr>
                <p:spPr bwMode="auto">
                  <a:xfrm>
                    <a:off x="1037" y="2205"/>
                    <a:ext cx="4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13" name="Oval 105">
                    <a:extLst>
                      <a:ext uri="{FF2B5EF4-FFF2-40B4-BE49-F238E27FC236}">
                        <a16:creationId xmlns:a16="http://schemas.microsoft.com/office/drawing/2014/main" id="{F7DA67E0-D4A0-4546-AC3E-D30925FBB015}"/>
                      </a:ext>
                    </a:extLst>
                  </p:cNvPr>
                  <p:cNvSpPr>
                    <a:spLocks noChangeArrowheads="1"/>
                  </p:cNvSpPr>
                  <p:nvPr/>
                </p:nvSpPr>
                <p:spPr bwMode="auto">
                  <a:xfrm>
                    <a:off x="1015" y="2211"/>
                    <a:ext cx="31"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14" name="Oval 106">
                    <a:extLst>
                      <a:ext uri="{FF2B5EF4-FFF2-40B4-BE49-F238E27FC236}">
                        <a16:creationId xmlns:a16="http://schemas.microsoft.com/office/drawing/2014/main" id="{E3371B3C-B836-CA46-9CF3-CFD8B203F12A}"/>
                      </a:ext>
                    </a:extLst>
                  </p:cNvPr>
                  <p:cNvSpPr>
                    <a:spLocks noChangeArrowheads="1"/>
                  </p:cNvSpPr>
                  <p:nvPr/>
                </p:nvSpPr>
                <p:spPr bwMode="auto">
                  <a:xfrm>
                    <a:off x="1005" y="2225"/>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15" name="Oval 107">
                    <a:extLst>
                      <a:ext uri="{FF2B5EF4-FFF2-40B4-BE49-F238E27FC236}">
                        <a16:creationId xmlns:a16="http://schemas.microsoft.com/office/drawing/2014/main" id="{41AE1B90-947C-A244-B35F-F35669160603}"/>
                      </a:ext>
                    </a:extLst>
                  </p:cNvPr>
                  <p:cNvSpPr>
                    <a:spLocks noChangeArrowheads="1"/>
                  </p:cNvSpPr>
                  <p:nvPr/>
                </p:nvSpPr>
                <p:spPr bwMode="auto">
                  <a:xfrm>
                    <a:off x="1011" y="2233"/>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16" name="Oval 108">
                    <a:extLst>
                      <a:ext uri="{FF2B5EF4-FFF2-40B4-BE49-F238E27FC236}">
                        <a16:creationId xmlns:a16="http://schemas.microsoft.com/office/drawing/2014/main" id="{E9BF0909-00C7-EE4F-BC47-0FF2AC29E546}"/>
                      </a:ext>
                    </a:extLst>
                  </p:cNvPr>
                  <p:cNvSpPr>
                    <a:spLocks noChangeArrowheads="1"/>
                  </p:cNvSpPr>
                  <p:nvPr/>
                </p:nvSpPr>
                <p:spPr bwMode="auto">
                  <a:xfrm>
                    <a:off x="1033" y="2237"/>
                    <a:ext cx="49"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17" name="Oval 109">
                    <a:extLst>
                      <a:ext uri="{FF2B5EF4-FFF2-40B4-BE49-F238E27FC236}">
                        <a16:creationId xmlns:a16="http://schemas.microsoft.com/office/drawing/2014/main" id="{F1CDBFCF-0935-0943-A4F1-D8E61CE85F8C}"/>
                      </a:ext>
                    </a:extLst>
                  </p:cNvPr>
                  <p:cNvSpPr>
                    <a:spLocks noChangeArrowheads="1"/>
                  </p:cNvSpPr>
                  <p:nvPr/>
                </p:nvSpPr>
                <p:spPr bwMode="auto">
                  <a:xfrm>
                    <a:off x="1064" y="2211"/>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18" name="Oval 110">
                    <a:extLst>
                      <a:ext uri="{FF2B5EF4-FFF2-40B4-BE49-F238E27FC236}">
                        <a16:creationId xmlns:a16="http://schemas.microsoft.com/office/drawing/2014/main" id="{B6E23158-9379-CE4C-AA51-05926A1624FD}"/>
                      </a:ext>
                    </a:extLst>
                  </p:cNvPr>
                  <p:cNvSpPr>
                    <a:spLocks noChangeArrowheads="1"/>
                  </p:cNvSpPr>
                  <p:nvPr/>
                </p:nvSpPr>
                <p:spPr bwMode="auto">
                  <a:xfrm>
                    <a:off x="1068" y="2223"/>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19" name="Oval 111">
                    <a:extLst>
                      <a:ext uri="{FF2B5EF4-FFF2-40B4-BE49-F238E27FC236}">
                        <a16:creationId xmlns:a16="http://schemas.microsoft.com/office/drawing/2014/main" id="{F2C3D8F3-A4BA-7E42-ACC8-8994C038DD5B}"/>
                      </a:ext>
                    </a:extLst>
                  </p:cNvPr>
                  <p:cNvSpPr>
                    <a:spLocks noChangeArrowheads="1"/>
                  </p:cNvSpPr>
                  <p:nvPr/>
                </p:nvSpPr>
                <p:spPr bwMode="auto">
                  <a:xfrm>
                    <a:off x="1066" y="2227"/>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320" name="Oval 112">
                    <a:extLst>
                      <a:ext uri="{FF2B5EF4-FFF2-40B4-BE49-F238E27FC236}">
                        <a16:creationId xmlns:a16="http://schemas.microsoft.com/office/drawing/2014/main" id="{660B5288-E68B-654F-BDF7-F76FEED67B56}"/>
                      </a:ext>
                    </a:extLst>
                  </p:cNvPr>
                  <p:cNvSpPr>
                    <a:spLocks noChangeArrowheads="1"/>
                  </p:cNvSpPr>
                  <p:nvPr/>
                </p:nvSpPr>
                <p:spPr bwMode="auto">
                  <a:xfrm>
                    <a:off x="1021" y="2219"/>
                    <a:ext cx="61"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295" name="Group 113">
                  <a:extLst>
                    <a:ext uri="{FF2B5EF4-FFF2-40B4-BE49-F238E27FC236}">
                      <a16:creationId xmlns:a16="http://schemas.microsoft.com/office/drawing/2014/main" id="{ADB43D5D-FEA1-624D-83A8-38DE571EE2AD}"/>
                    </a:ext>
                  </a:extLst>
                </p:cNvPr>
                <p:cNvGrpSpPr>
                  <a:grpSpLocks/>
                </p:cNvGrpSpPr>
                <p:nvPr/>
              </p:nvGrpSpPr>
              <p:grpSpPr bwMode="auto">
                <a:xfrm>
                  <a:off x="1005" y="2205"/>
                  <a:ext cx="93" cy="56"/>
                  <a:chOff x="1005" y="2205"/>
                  <a:chExt cx="93" cy="56"/>
                </a:xfrm>
              </p:grpSpPr>
              <p:sp>
                <p:nvSpPr>
                  <p:cNvPr id="47296" name="Arc 114">
                    <a:extLst>
                      <a:ext uri="{FF2B5EF4-FFF2-40B4-BE49-F238E27FC236}">
                        <a16:creationId xmlns:a16="http://schemas.microsoft.com/office/drawing/2014/main" id="{35DC8D82-0AAA-0D43-8CA6-985B0C6784F5}"/>
                      </a:ext>
                    </a:extLst>
                  </p:cNvPr>
                  <p:cNvSpPr>
                    <a:spLocks/>
                  </p:cNvSpPr>
                  <p:nvPr/>
                </p:nvSpPr>
                <p:spPr bwMode="auto">
                  <a:xfrm>
                    <a:off x="1039" y="2205"/>
                    <a:ext cx="38" cy="12"/>
                  </a:xfrm>
                  <a:custGeom>
                    <a:avLst/>
                    <a:gdLst>
                      <a:gd name="T0" fmla="*/ 0 w 40079"/>
                      <a:gd name="T1" fmla="*/ 0 h 21600"/>
                      <a:gd name="T2" fmla="*/ 0 w 40079"/>
                      <a:gd name="T3" fmla="*/ 0 h 21600"/>
                      <a:gd name="T4" fmla="*/ 0 w 40079"/>
                      <a:gd name="T5" fmla="*/ 0 h 21600"/>
                      <a:gd name="T6" fmla="*/ 0 60000 65536"/>
                      <a:gd name="T7" fmla="*/ 0 60000 65536"/>
                      <a:gd name="T8" fmla="*/ 0 60000 65536"/>
                      <a:gd name="T9" fmla="*/ 0 w 40079"/>
                      <a:gd name="T10" fmla="*/ 0 h 21600"/>
                      <a:gd name="T11" fmla="*/ 40079 w 40079"/>
                      <a:gd name="T12" fmla="*/ 21600 h 21600"/>
                    </a:gdLst>
                    <a:ahLst/>
                    <a:cxnLst>
                      <a:cxn ang="T6">
                        <a:pos x="T0" y="T1"/>
                      </a:cxn>
                      <a:cxn ang="T7">
                        <a:pos x="T2" y="T3"/>
                      </a:cxn>
                      <a:cxn ang="T8">
                        <a:pos x="T4" y="T5"/>
                      </a:cxn>
                    </a:cxnLst>
                    <a:rect l="T9" t="T10" r="T11" b="T12"/>
                    <a:pathLst>
                      <a:path w="40079" h="21600" fill="none" extrusionOk="0">
                        <a:moveTo>
                          <a:pt x="0" y="14358"/>
                        </a:moveTo>
                        <a:cubicBezTo>
                          <a:pt x="3063" y="5749"/>
                          <a:pt x="11212" y="-1"/>
                          <a:pt x="20350" y="0"/>
                        </a:cubicBezTo>
                        <a:cubicBezTo>
                          <a:pt x="28878" y="0"/>
                          <a:pt x="36608" y="5017"/>
                          <a:pt x="40079" y="12807"/>
                        </a:cubicBezTo>
                      </a:path>
                      <a:path w="40079" h="21600" stroke="0" extrusionOk="0">
                        <a:moveTo>
                          <a:pt x="0" y="14358"/>
                        </a:moveTo>
                        <a:cubicBezTo>
                          <a:pt x="3063" y="5749"/>
                          <a:pt x="11212" y="-1"/>
                          <a:pt x="20350" y="0"/>
                        </a:cubicBezTo>
                        <a:cubicBezTo>
                          <a:pt x="28878" y="0"/>
                          <a:pt x="36608" y="5017"/>
                          <a:pt x="40079" y="12807"/>
                        </a:cubicBezTo>
                        <a:lnTo>
                          <a:pt x="20350" y="21600"/>
                        </a:lnTo>
                        <a:lnTo>
                          <a:pt x="0" y="1435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97" name="Arc 115">
                    <a:extLst>
                      <a:ext uri="{FF2B5EF4-FFF2-40B4-BE49-F238E27FC236}">
                        <a16:creationId xmlns:a16="http://schemas.microsoft.com/office/drawing/2014/main" id="{800ED5DC-8CD7-0744-A409-29283507204E}"/>
                      </a:ext>
                    </a:extLst>
                  </p:cNvPr>
                  <p:cNvSpPr>
                    <a:spLocks/>
                  </p:cNvSpPr>
                  <p:nvPr/>
                </p:nvSpPr>
                <p:spPr bwMode="auto">
                  <a:xfrm>
                    <a:off x="1040" y="2206"/>
                    <a:ext cx="36" cy="11"/>
                  </a:xfrm>
                  <a:custGeom>
                    <a:avLst/>
                    <a:gdLst>
                      <a:gd name="T0" fmla="*/ 0 w 39867"/>
                      <a:gd name="T1" fmla="*/ 0 h 21600"/>
                      <a:gd name="T2" fmla="*/ 0 w 39867"/>
                      <a:gd name="T3" fmla="*/ 0 h 21600"/>
                      <a:gd name="T4" fmla="*/ 0 w 39867"/>
                      <a:gd name="T5" fmla="*/ 0 h 21600"/>
                      <a:gd name="T6" fmla="*/ 0 60000 65536"/>
                      <a:gd name="T7" fmla="*/ 0 60000 65536"/>
                      <a:gd name="T8" fmla="*/ 0 60000 65536"/>
                      <a:gd name="T9" fmla="*/ 0 w 39867"/>
                      <a:gd name="T10" fmla="*/ 0 h 21600"/>
                      <a:gd name="T11" fmla="*/ 39867 w 39867"/>
                      <a:gd name="T12" fmla="*/ 21600 h 21600"/>
                    </a:gdLst>
                    <a:ahLst/>
                    <a:cxnLst>
                      <a:cxn ang="T6">
                        <a:pos x="T0" y="T1"/>
                      </a:cxn>
                      <a:cxn ang="T7">
                        <a:pos x="T2" y="T3"/>
                      </a:cxn>
                      <a:cxn ang="T8">
                        <a:pos x="T4" y="T5"/>
                      </a:cxn>
                    </a:cxnLst>
                    <a:rect l="T9" t="T10" r="T11" b="T12"/>
                    <a:pathLst>
                      <a:path w="39867" h="21600" fill="none" extrusionOk="0">
                        <a:moveTo>
                          <a:pt x="-1" y="14116"/>
                        </a:moveTo>
                        <a:cubicBezTo>
                          <a:pt x="3132" y="5633"/>
                          <a:pt x="11218" y="-1"/>
                          <a:pt x="20262" y="0"/>
                        </a:cubicBezTo>
                        <a:cubicBezTo>
                          <a:pt x="28681" y="0"/>
                          <a:pt x="36333" y="4892"/>
                          <a:pt x="39867" y="12533"/>
                        </a:cubicBezTo>
                      </a:path>
                      <a:path w="39867" h="21600" stroke="0" extrusionOk="0">
                        <a:moveTo>
                          <a:pt x="-1" y="14116"/>
                        </a:moveTo>
                        <a:cubicBezTo>
                          <a:pt x="3132" y="5633"/>
                          <a:pt x="11218" y="-1"/>
                          <a:pt x="20262" y="0"/>
                        </a:cubicBezTo>
                        <a:cubicBezTo>
                          <a:pt x="28681" y="0"/>
                          <a:pt x="36333" y="4892"/>
                          <a:pt x="39867" y="12533"/>
                        </a:cubicBezTo>
                        <a:lnTo>
                          <a:pt x="20262" y="21600"/>
                        </a:lnTo>
                        <a:lnTo>
                          <a:pt x="-1" y="14116"/>
                        </a:lnTo>
                        <a:close/>
                      </a:path>
                    </a:pathLst>
                  </a:custGeom>
                  <a:solidFill>
                    <a:srgbClr val="E7EDED"/>
                  </a:solidFill>
                  <a:ln w="3175">
                    <a:solidFill>
                      <a:srgbClr val="6C8F93"/>
                    </a:solidFill>
                    <a:round/>
                    <a:headEnd/>
                    <a:tailEnd/>
                  </a:ln>
                </p:spPr>
                <p:txBody>
                  <a:bodyPr/>
                  <a:lstStyle/>
                  <a:p>
                    <a:endParaRPr lang="zh-CN" altLang="en-US"/>
                  </a:p>
                </p:txBody>
              </p:sp>
              <p:sp>
                <p:nvSpPr>
                  <p:cNvPr id="47298" name="Arc 116">
                    <a:extLst>
                      <a:ext uri="{FF2B5EF4-FFF2-40B4-BE49-F238E27FC236}">
                        <a16:creationId xmlns:a16="http://schemas.microsoft.com/office/drawing/2014/main" id="{935196CC-D4C7-1446-A1D1-AC5EA3479668}"/>
                      </a:ext>
                    </a:extLst>
                  </p:cNvPr>
                  <p:cNvSpPr>
                    <a:spLocks/>
                  </p:cNvSpPr>
                  <p:nvPr/>
                </p:nvSpPr>
                <p:spPr bwMode="auto">
                  <a:xfrm>
                    <a:off x="1015" y="2211"/>
                    <a:ext cx="23" cy="14"/>
                  </a:xfrm>
                  <a:custGeom>
                    <a:avLst/>
                    <a:gdLst>
                      <a:gd name="T0" fmla="*/ 0 w 31958"/>
                      <a:gd name="T1" fmla="*/ 0 h 25972"/>
                      <a:gd name="T2" fmla="*/ 0 w 31958"/>
                      <a:gd name="T3" fmla="*/ 0 h 25972"/>
                      <a:gd name="T4" fmla="*/ 0 w 31958"/>
                      <a:gd name="T5" fmla="*/ 0 h 25972"/>
                      <a:gd name="T6" fmla="*/ 0 60000 65536"/>
                      <a:gd name="T7" fmla="*/ 0 60000 65536"/>
                      <a:gd name="T8" fmla="*/ 0 60000 65536"/>
                      <a:gd name="T9" fmla="*/ 0 w 31958"/>
                      <a:gd name="T10" fmla="*/ 0 h 25972"/>
                      <a:gd name="T11" fmla="*/ 31958 w 31958"/>
                      <a:gd name="T12" fmla="*/ 25972 h 25972"/>
                    </a:gdLst>
                    <a:ahLst/>
                    <a:cxnLst>
                      <a:cxn ang="T6">
                        <a:pos x="T0" y="T1"/>
                      </a:cxn>
                      <a:cxn ang="T7">
                        <a:pos x="T2" y="T3"/>
                      </a:cxn>
                      <a:cxn ang="T8">
                        <a:pos x="T4" y="T5"/>
                      </a:cxn>
                    </a:cxnLst>
                    <a:rect l="T9" t="T10" r="T11" b="T12"/>
                    <a:pathLst>
                      <a:path w="31958" h="25972" fill="none" extrusionOk="0">
                        <a:moveTo>
                          <a:pt x="447" y="25971"/>
                        </a:moveTo>
                        <a:cubicBezTo>
                          <a:pt x="149" y="24533"/>
                          <a:pt x="0" y="23068"/>
                          <a:pt x="0" y="21600"/>
                        </a:cubicBezTo>
                        <a:cubicBezTo>
                          <a:pt x="0" y="9670"/>
                          <a:pt x="9670" y="0"/>
                          <a:pt x="21600" y="0"/>
                        </a:cubicBezTo>
                        <a:cubicBezTo>
                          <a:pt x="25219" y="-1"/>
                          <a:pt x="28781" y="909"/>
                          <a:pt x="31958" y="2645"/>
                        </a:cubicBezTo>
                      </a:path>
                      <a:path w="31958" h="25972" stroke="0" extrusionOk="0">
                        <a:moveTo>
                          <a:pt x="447" y="25971"/>
                        </a:moveTo>
                        <a:cubicBezTo>
                          <a:pt x="149" y="24533"/>
                          <a:pt x="0" y="23068"/>
                          <a:pt x="0" y="21600"/>
                        </a:cubicBezTo>
                        <a:cubicBezTo>
                          <a:pt x="0" y="9670"/>
                          <a:pt x="9670" y="0"/>
                          <a:pt x="21600" y="0"/>
                        </a:cubicBezTo>
                        <a:cubicBezTo>
                          <a:pt x="25219" y="-1"/>
                          <a:pt x="28781" y="909"/>
                          <a:pt x="31958" y="2645"/>
                        </a:cubicBezTo>
                        <a:lnTo>
                          <a:pt x="21600" y="21600"/>
                        </a:lnTo>
                        <a:lnTo>
                          <a:pt x="447" y="2597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99" name="Arc 117">
                    <a:extLst>
                      <a:ext uri="{FF2B5EF4-FFF2-40B4-BE49-F238E27FC236}">
                        <a16:creationId xmlns:a16="http://schemas.microsoft.com/office/drawing/2014/main" id="{43F65184-F0DE-044B-8C40-0A22BC37B4B8}"/>
                      </a:ext>
                    </a:extLst>
                  </p:cNvPr>
                  <p:cNvSpPr>
                    <a:spLocks/>
                  </p:cNvSpPr>
                  <p:nvPr/>
                </p:nvSpPr>
                <p:spPr bwMode="auto">
                  <a:xfrm>
                    <a:off x="1016" y="2212"/>
                    <a:ext cx="21" cy="13"/>
                  </a:xfrm>
                  <a:custGeom>
                    <a:avLst/>
                    <a:gdLst>
                      <a:gd name="T0" fmla="*/ 0 w 31797"/>
                      <a:gd name="T1" fmla="*/ 0 h 26058"/>
                      <a:gd name="T2" fmla="*/ 0 w 31797"/>
                      <a:gd name="T3" fmla="*/ 0 h 26058"/>
                      <a:gd name="T4" fmla="*/ 0 w 31797"/>
                      <a:gd name="T5" fmla="*/ 0 h 26058"/>
                      <a:gd name="T6" fmla="*/ 0 60000 65536"/>
                      <a:gd name="T7" fmla="*/ 0 60000 65536"/>
                      <a:gd name="T8" fmla="*/ 0 60000 65536"/>
                      <a:gd name="T9" fmla="*/ 0 w 31797"/>
                      <a:gd name="T10" fmla="*/ 0 h 26058"/>
                      <a:gd name="T11" fmla="*/ 31797 w 31797"/>
                      <a:gd name="T12" fmla="*/ 26058 h 26058"/>
                    </a:gdLst>
                    <a:ahLst/>
                    <a:cxnLst>
                      <a:cxn ang="T6">
                        <a:pos x="T0" y="T1"/>
                      </a:cxn>
                      <a:cxn ang="T7">
                        <a:pos x="T2" y="T3"/>
                      </a:cxn>
                      <a:cxn ang="T8">
                        <a:pos x="T4" y="T5"/>
                      </a:cxn>
                    </a:cxnLst>
                    <a:rect l="T9" t="T10" r="T11" b="T12"/>
                    <a:pathLst>
                      <a:path w="31797" h="26058" fill="none" extrusionOk="0">
                        <a:moveTo>
                          <a:pt x="465" y="26057"/>
                        </a:moveTo>
                        <a:cubicBezTo>
                          <a:pt x="155" y="24592"/>
                          <a:pt x="0" y="23098"/>
                          <a:pt x="0" y="21600"/>
                        </a:cubicBezTo>
                        <a:cubicBezTo>
                          <a:pt x="0" y="9670"/>
                          <a:pt x="9670" y="0"/>
                          <a:pt x="21600" y="0"/>
                        </a:cubicBezTo>
                        <a:cubicBezTo>
                          <a:pt x="25157" y="-1"/>
                          <a:pt x="28660" y="878"/>
                          <a:pt x="31796" y="2558"/>
                        </a:cubicBezTo>
                      </a:path>
                      <a:path w="31797" h="26058" stroke="0" extrusionOk="0">
                        <a:moveTo>
                          <a:pt x="465" y="26057"/>
                        </a:moveTo>
                        <a:cubicBezTo>
                          <a:pt x="155" y="24592"/>
                          <a:pt x="0" y="23098"/>
                          <a:pt x="0" y="21600"/>
                        </a:cubicBezTo>
                        <a:cubicBezTo>
                          <a:pt x="0" y="9670"/>
                          <a:pt x="9670" y="0"/>
                          <a:pt x="21600" y="0"/>
                        </a:cubicBezTo>
                        <a:cubicBezTo>
                          <a:pt x="25157" y="-1"/>
                          <a:pt x="28660" y="878"/>
                          <a:pt x="31796" y="2558"/>
                        </a:cubicBezTo>
                        <a:lnTo>
                          <a:pt x="21600" y="21600"/>
                        </a:lnTo>
                        <a:lnTo>
                          <a:pt x="465" y="26057"/>
                        </a:lnTo>
                        <a:close/>
                      </a:path>
                    </a:pathLst>
                  </a:custGeom>
                  <a:solidFill>
                    <a:srgbClr val="E7EDED"/>
                  </a:solidFill>
                  <a:ln w="3175">
                    <a:solidFill>
                      <a:srgbClr val="6C8F93"/>
                    </a:solidFill>
                    <a:round/>
                    <a:headEnd/>
                    <a:tailEnd/>
                  </a:ln>
                </p:spPr>
                <p:txBody>
                  <a:bodyPr/>
                  <a:lstStyle/>
                  <a:p>
                    <a:endParaRPr lang="zh-CN" altLang="en-US"/>
                  </a:p>
                </p:txBody>
              </p:sp>
              <p:sp>
                <p:nvSpPr>
                  <p:cNvPr id="47300" name="Arc 118">
                    <a:extLst>
                      <a:ext uri="{FF2B5EF4-FFF2-40B4-BE49-F238E27FC236}">
                        <a16:creationId xmlns:a16="http://schemas.microsoft.com/office/drawing/2014/main" id="{1D2E4334-50CC-E04C-86BE-ACE6686EAAA7}"/>
                      </a:ext>
                    </a:extLst>
                  </p:cNvPr>
                  <p:cNvSpPr>
                    <a:spLocks/>
                  </p:cNvSpPr>
                  <p:nvPr/>
                </p:nvSpPr>
                <p:spPr bwMode="auto">
                  <a:xfrm>
                    <a:off x="1011" y="2242"/>
                    <a:ext cx="24" cy="11"/>
                  </a:xfrm>
                  <a:custGeom>
                    <a:avLst/>
                    <a:gdLst>
                      <a:gd name="T0" fmla="*/ 0 w 32394"/>
                      <a:gd name="T1" fmla="*/ 0 h 22980"/>
                      <a:gd name="T2" fmla="*/ 0 w 32394"/>
                      <a:gd name="T3" fmla="*/ 0 h 22980"/>
                      <a:gd name="T4" fmla="*/ 0 w 32394"/>
                      <a:gd name="T5" fmla="*/ 0 h 22980"/>
                      <a:gd name="T6" fmla="*/ 0 60000 65536"/>
                      <a:gd name="T7" fmla="*/ 0 60000 65536"/>
                      <a:gd name="T8" fmla="*/ 0 60000 65536"/>
                      <a:gd name="T9" fmla="*/ 0 w 32394"/>
                      <a:gd name="T10" fmla="*/ 0 h 22980"/>
                      <a:gd name="T11" fmla="*/ 32394 w 32394"/>
                      <a:gd name="T12" fmla="*/ 22980 h 22980"/>
                    </a:gdLst>
                    <a:ahLst/>
                    <a:cxnLst>
                      <a:cxn ang="T6">
                        <a:pos x="T0" y="T1"/>
                      </a:cxn>
                      <a:cxn ang="T7">
                        <a:pos x="T2" y="T3"/>
                      </a:cxn>
                      <a:cxn ang="T8">
                        <a:pos x="T4" y="T5"/>
                      </a:cxn>
                    </a:cxnLst>
                    <a:rect l="T9" t="T10" r="T11" b="T12"/>
                    <a:pathLst>
                      <a:path w="32394" h="22980" fill="none" extrusionOk="0">
                        <a:moveTo>
                          <a:pt x="32393" y="20089"/>
                        </a:moveTo>
                        <a:cubicBezTo>
                          <a:pt x="29111" y="21983"/>
                          <a:pt x="25389" y="22979"/>
                          <a:pt x="21600" y="22980"/>
                        </a:cubicBezTo>
                        <a:cubicBezTo>
                          <a:pt x="9670" y="22980"/>
                          <a:pt x="0" y="13309"/>
                          <a:pt x="0" y="1380"/>
                        </a:cubicBezTo>
                        <a:cubicBezTo>
                          <a:pt x="-1" y="919"/>
                          <a:pt x="14" y="459"/>
                          <a:pt x="44" y="0"/>
                        </a:cubicBezTo>
                      </a:path>
                      <a:path w="32394" h="22980" stroke="0" extrusionOk="0">
                        <a:moveTo>
                          <a:pt x="32393" y="20089"/>
                        </a:moveTo>
                        <a:cubicBezTo>
                          <a:pt x="29111" y="21983"/>
                          <a:pt x="25389" y="22979"/>
                          <a:pt x="21600" y="22980"/>
                        </a:cubicBezTo>
                        <a:cubicBezTo>
                          <a:pt x="9670" y="22980"/>
                          <a:pt x="0" y="13309"/>
                          <a:pt x="0" y="1380"/>
                        </a:cubicBezTo>
                        <a:cubicBezTo>
                          <a:pt x="-1" y="919"/>
                          <a:pt x="14" y="459"/>
                          <a:pt x="44" y="0"/>
                        </a:cubicBezTo>
                        <a:lnTo>
                          <a:pt x="21600" y="1380"/>
                        </a:lnTo>
                        <a:lnTo>
                          <a:pt x="32393" y="2008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01" name="Arc 119">
                    <a:extLst>
                      <a:ext uri="{FF2B5EF4-FFF2-40B4-BE49-F238E27FC236}">
                        <a16:creationId xmlns:a16="http://schemas.microsoft.com/office/drawing/2014/main" id="{B05E835D-0401-674B-9560-0F044D10DEA2}"/>
                      </a:ext>
                    </a:extLst>
                  </p:cNvPr>
                  <p:cNvSpPr>
                    <a:spLocks/>
                  </p:cNvSpPr>
                  <p:nvPr/>
                </p:nvSpPr>
                <p:spPr bwMode="auto">
                  <a:xfrm>
                    <a:off x="1012" y="2242"/>
                    <a:ext cx="22" cy="10"/>
                  </a:xfrm>
                  <a:custGeom>
                    <a:avLst/>
                    <a:gdLst>
                      <a:gd name="T0" fmla="*/ 0 w 32065"/>
                      <a:gd name="T1" fmla="*/ 0 h 23037"/>
                      <a:gd name="T2" fmla="*/ 0 w 32065"/>
                      <a:gd name="T3" fmla="*/ 0 h 23037"/>
                      <a:gd name="T4" fmla="*/ 0 w 32065"/>
                      <a:gd name="T5" fmla="*/ 0 h 23037"/>
                      <a:gd name="T6" fmla="*/ 0 60000 65536"/>
                      <a:gd name="T7" fmla="*/ 0 60000 65536"/>
                      <a:gd name="T8" fmla="*/ 0 60000 65536"/>
                      <a:gd name="T9" fmla="*/ 0 w 32065"/>
                      <a:gd name="T10" fmla="*/ 0 h 23037"/>
                      <a:gd name="T11" fmla="*/ 32065 w 32065"/>
                      <a:gd name="T12" fmla="*/ 23037 h 23037"/>
                    </a:gdLst>
                    <a:ahLst/>
                    <a:cxnLst>
                      <a:cxn ang="T6">
                        <a:pos x="T0" y="T1"/>
                      </a:cxn>
                      <a:cxn ang="T7">
                        <a:pos x="T2" y="T3"/>
                      </a:cxn>
                      <a:cxn ang="T8">
                        <a:pos x="T4" y="T5"/>
                      </a:cxn>
                    </a:cxnLst>
                    <a:rect l="T9" t="T10" r="T11" b="T12"/>
                    <a:pathLst>
                      <a:path w="32065" h="23037" fill="none" extrusionOk="0">
                        <a:moveTo>
                          <a:pt x="32065" y="20332"/>
                        </a:moveTo>
                        <a:cubicBezTo>
                          <a:pt x="28862" y="22106"/>
                          <a:pt x="25261" y="23036"/>
                          <a:pt x="21600" y="23037"/>
                        </a:cubicBezTo>
                        <a:cubicBezTo>
                          <a:pt x="9670" y="23037"/>
                          <a:pt x="0" y="13366"/>
                          <a:pt x="0" y="1437"/>
                        </a:cubicBezTo>
                        <a:cubicBezTo>
                          <a:pt x="-1" y="957"/>
                          <a:pt x="15" y="478"/>
                          <a:pt x="47" y="-1"/>
                        </a:cubicBezTo>
                      </a:path>
                      <a:path w="32065" h="23037" stroke="0" extrusionOk="0">
                        <a:moveTo>
                          <a:pt x="32065" y="20332"/>
                        </a:moveTo>
                        <a:cubicBezTo>
                          <a:pt x="28862" y="22106"/>
                          <a:pt x="25261" y="23036"/>
                          <a:pt x="21600" y="23037"/>
                        </a:cubicBezTo>
                        <a:cubicBezTo>
                          <a:pt x="9670" y="23037"/>
                          <a:pt x="0" y="13366"/>
                          <a:pt x="0" y="1437"/>
                        </a:cubicBezTo>
                        <a:cubicBezTo>
                          <a:pt x="-1" y="957"/>
                          <a:pt x="15" y="478"/>
                          <a:pt x="47" y="-1"/>
                        </a:cubicBezTo>
                        <a:lnTo>
                          <a:pt x="21600" y="1437"/>
                        </a:lnTo>
                        <a:lnTo>
                          <a:pt x="32065" y="20332"/>
                        </a:lnTo>
                        <a:close/>
                      </a:path>
                    </a:pathLst>
                  </a:custGeom>
                  <a:solidFill>
                    <a:srgbClr val="E7EDED"/>
                  </a:solidFill>
                  <a:ln w="3175">
                    <a:solidFill>
                      <a:srgbClr val="6C8F93"/>
                    </a:solidFill>
                    <a:round/>
                    <a:headEnd/>
                    <a:tailEnd/>
                  </a:ln>
                </p:spPr>
                <p:txBody>
                  <a:bodyPr/>
                  <a:lstStyle/>
                  <a:p>
                    <a:endParaRPr lang="zh-CN" altLang="en-US"/>
                  </a:p>
                </p:txBody>
              </p:sp>
              <p:sp>
                <p:nvSpPr>
                  <p:cNvPr id="47302" name="Arc 120">
                    <a:extLst>
                      <a:ext uri="{FF2B5EF4-FFF2-40B4-BE49-F238E27FC236}">
                        <a16:creationId xmlns:a16="http://schemas.microsoft.com/office/drawing/2014/main" id="{EC05262E-E5AB-D44B-9CB0-7828A79471E4}"/>
                      </a:ext>
                    </a:extLst>
                  </p:cNvPr>
                  <p:cNvSpPr>
                    <a:spLocks/>
                  </p:cNvSpPr>
                  <p:nvPr/>
                </p:nvSpPr>
                <p:spPr bwMode="auto">
                  <a:xfrm>
                    <a:off x="1076" y="2211"/>
                    <a:ext cx="18" cy="13"/>
                  </a:xfrm>
                  <a:custGeom>
                    <a:avLst/>
                    <a:gdLst>
                      <a:gd name="T0" fmla="*/ 0 w 25836"/>
                      <a:gd name="T1" fmla="*/ 0 h 32090"/>
                      <a:gd name="T2" fmla="*/ 0 w 25836"/>
                      <a:gd name="T3" fmla="*/ 0 h 32090"/>
                      <a:gd name="T4" fmla="*/ 0 w 25836"/>
                      <a:gd name="T5" fmla="*/ 0 h 32090"/>
                      <a:gd name="T6" fmla="*/ 0 60000 65536"/>
                      <a:gd name="T7" fmla="*/ 0 60000 65536"/>
                      <a:gd name="T8" fmla="*/ 0 60000 65536"/>
                      <a:gd name="T9" fmla="*/ 0 w 25836"/>
                      <a:gd name="T10" fmla="*/ 0 h 32090"/>
                      <a:gd name="T11" fmla="*/ 25836 w 25836"/>
                      <a:gd name="T12" fmla="*/ 32090 h 32090"/>
                    </a:gdLst>
                    <a:ahLst/>
                    <a:cxnLst>
                      <a:cxn ang="T6">
                        <a:pos x="T0" y="T1"/>
                      </a:cxn>
                      <a:cxn ang="T7">
                        <a:pos x="T2" y="T3"/>
                      </a:cxn>
                      <a:cxn ang="T8">
                        <a:pos x="T4" y="T5"/>
                      </a:cxn>
                    </a:cxnLst>
                    <a:rect l="T9" t="T10" r="T11" b="T12"/>
                    <a:pathLst>
                      <a:path w="25836" h="32090" fill="none" extrusionOk="0">
                        <a:moveTo>
                          <a:pt x="0" y="419"/>
                        </a:moveTo>
                        <a:cubicBezTo>
                          <a:pt x="1394" y="140"/>
                          <a:pt x="2813" y="-1"/>
                          <a:pt x="4236" y="0"/>
                        </a:cubicBezTo>
                        <a:cubicBezTo>
                          <a:pt x="16165" y="0"/>
                          <a:pt x="25836" y="9670"/>
                          <a:pt x="25836" y="21600"/>
                        </a:cubicBezTo>
                        <a:cubicBezTo>
                          <a:pt x="25836" y="25270"/>
                          <a:pt x="24900" y="28881"/>
                          <a:pt x="23117" y="32089"/>
                        </a:cubicBezTo>
                      </a:path>
                      <a:path w="25836" h="32090" stroke="0" extrusionOk="0">
                        <a:moveTo>
                          <a:pt x="0" y="419"/>
                        </a:moveTo>
                        <a:cubicBezTo>
                          <a:pt x="1394" y="140"/>
                          <a:pt x="2813" y="-1"/>
                          <a:pt x="4236" y="0"/>
                        </a:cubicBezTo>
                        <a:cubicBezTo>
                          <a:pt x="16165" y="0"/>
                          <a:pt x="25836" y="9670"/>
                          <a:pt x="25836" y="21600"/>
                        </a:cubicBezTo>
                        <a:cubicBezTo>
                          <a:pt x="25836" y="25270"/>
                          <a:pt x="24900" y="28881"/>
                          <a:pt x="23117" y="32089"/>
                        </a:cubicBezTo>
                        <a:lnTo>
                          <a:pt x="4236" y="21600"/>
                        </a:lnTo>
                        <a:lnTo>
                          <a:pt x="0" y="41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03" name="Arc 121">
                    <a:extLst>
                      <a:ext uri="{FF2B5EF4-FFF2-40B4-BE49-F238E27FC236}">
                        <a16:creationId xmlns:a16="http://schemas.microsoft.com/office/drawing/2014/main" id="{47EDFD02-3445-A54C-9806-1B6E18C1A790}"/>
                      </a:ext>
                    </a:extLst>
                  </p:cNvPr>
                  <p:cNvSpPr>
                    <a:spLocks/>
                  </p:cNvSpPr>
                  <p:nvPr/>
                </p:nvSpPr>
                <p:spPr bwMode="auto">
                  <a:xfrm>
                    <a:off x="1076" y="2212"/>
                    <a:ext cx="17" cy="12"/>
                  </a:xfrm>
                  <a:custGeom>
                    <a:avLst/>
                    <a:gdLst>
                      <a:gd name="T0" fmla="*/ 0 w 25642"/>
                      <a:gd name="T1" fmla="*/ 0 h 32484"/>
                      <a:gd name="T2" fmla="*/ 0 w 25642"/>
                      <a:gd name="T3" fmla="*/ 0 h 32484"/>
                      <a:gd name="T4" fmla="*/ 0 w 25642"/>
                      <a:gd name="T5" fmla="*/ 0 h 32484"/>
                      <a:gd name="T6" fmla="*/ 0 60000 65536"/>
                      <a:gd name="T7" fmla="*/ 0 60000 65536"/>
                      <a:gd name="T8" fmla="*/ 0 60000 65536"/>
                      <a:gd name="T9" fmla="*/ 0 w 25642"/>
                      <a:gd name="T10" fmla="*/ 0 h 32484"/>
                      <a:gd name="T11" fmla="*/ 25642 w 25642"/>
                      <a:gd name="T12" fmla="*/ 32484 h 32484"/>
                    </a:gdLst>
                    <a:ahLst/>
                    <a:cxnLst>
                      <a:cxn ang="T6">
                        <a:pos x="T0" y="T1"/>
                      </a:cxn>
                      <a:cxn ang="T7">
                        <a:pos x="T2" y="T3"/>
                      </a:cxn>
                      <a:cxn ang="T8">
                        <a:pos x="T4" y="T5"/>
                      </a:cxn>
                    </a:cxnLst>
                    <a:rect l="T9" t="T10" r="T11" b="T12"/>
                    <a:pathLst>
                      <a:path w="25642" h="32484" fill="none" extrusionOk="0">
                        <a:moveTo>
                          <a:pt x="0" y="381"/>
                        </a:moveTo>
                        <a:cubicBezTo>
                          <a:pt x="1332" y="127"/>
                          <a:pt x="2685" y="-1"/>
                          <a:pt x="4042" y="0"/>
                        </a:cubicBezTo>
                        <a:cubicBezTo>
                          <a:pt x="15971" y="0"/>
                          <a:pt x="25642" y="9670"/>
                          <a:pt x="25642" y="21600"/>
                        </a:cubicBezTo>
                        <a:cubicBezTo>
                          <a:pt x="25642" y="25424"/>
                          <a:pt x="24626" y="29180"/>
                          <a:pt x="22699" y="32483"/>
                        </a:cubicBezTo>
                      </a:path>
                      <a:path w="25642" h="32484" stroke="0" extrusionOk="0">
                        <a:moveTo>
                          <a:pt x="0" y="381"/>
                        </a:moveTo>
                        <a:cubicBezTo>
                          <a:pt x="1332" y="127"/>
                          <a:pt x="2685" y="-1"/>
                          <a:pt x="4042" y="0"/>
                        </a:cubicBezTo>
                        <a:cubicBezTo>
                          <a:pt x="15971" y="0"/>
                          <a:pt x="25642" y="9670"/>
                          <a:pt x="25642" y="21600"/>
                        </a:cubicBezTo>
                        <a:cubicBezTo>
                          <a:pt x="25642" y="25424"/>
                          <a:pt x="24626" y="29180"/>
                          <a:pt x="22699" y="32483"/>
                        </a:cubicBezTo>
                        <a:lnTo>
                          <a:pt x="4042" y="21600"/>
                        </a:lnTo>
                        <a:lnTo>
                          <a:pt x="0" y="381"/>
                        </a:lnTo>
                        <a:close/>
                      </a:path>
                    </a:pathLst>
                  </a:custGeom>
                  <a:solidFill>
                    <a:srgbClr val="E7EDED"/>
                  </a:solidFill>
                  <a:ln w="3175">
                    <a:solidFill>
                      <a:srgbClr val="6C8F93"/>
                    </a:solidFill>
                    <a:round/>
                    <a:headEnd/>
                    <a:tailEnd/>
                  </a:ln>
                </p:spPr>
                <p:txBody>
                  <a:bodyPr/>
                  <a:lstStyle/>
                  <a:p>
                    <a:endParaRPr lang="zh-CN" altLang="en-US"/>
                  </a:p>
                </p:txBody>
              </p:sp>
              <p:sp>
                <p:nvSpPr>
                  <p:cNvPr id="47304" name="Arc 122">
                    <a:extLst>
                      <a:ext uri="{FF2B5EF4-FFF2-40B4-BE49-F238E27FC236}">
                        <a16:creationId xmlns:a16="http://schemas.microsoft.com/office/drawing/2014/main" id="{BF850CBF-2CE7-D34D-87E1-55A3BF44DAA9}"/>
                      </a:ext>
                    </a:extLst>
                  </p:cNvPr>
                  <p:cNvSpPr>
                    <a:spLocks/>
                  </p:cNvSpPr>
                  <p:nvPr/>
                </p:nvSpPr>
                <p:spPr bwMode="auto">
                  <a:xfrm>
                    <a:off x="1082" y="2225"/>
                    <a:ext cx="16" cy="13"/>
                  </a:xfrm>
                  <a:custGeom>
                    <a:avLst/>
                    <a:gdLst>
                      <a:gd name="T0" fmla="*/ 0 w 21600"/>
                      <a:gd name="T1" fmla="*/ 0 h 28665"/>
                      <a:gd name="T2" fmla="*/ 0 w 21600"/>
                      <a:gd name="T3" fmla="*/ 0 h 28665"/>
                      <a:gd name="T4" fmla="*/ 0 w 21600"/>
                      <a:gd name="T5" fmla="*/ 0 h 28665"/>
                      <a:gd name="T6" fmla="*/ 0 60000 65536"/>
                      <a:gd name="T7" fmla="*/ 0 60000 65536"/>
                      <a:gd name="T8" fmla="*/ 0 60000 65536"/>
                      <a:gd name="T9" fmla="*/ 0 w 21600"/>
                      <a:gd name="T10" fmla="*/ 0 h 28665"/>
                      <a:gd name="T11" fmla="*/ 21600 w 21600"/>
                      <a:gd name="T12" fmla="*/ 28665 h 28665"/>
                    </a:gdLst>
                    <a:ahLst/>
                    <a:cxnLst>
                      <a:cxn ang="T6">
                        <a:pos x="T0" y="T1"/>
                      </a:cxn>
                      <a:cxn ang="T7">
                        <a:pos x="T2" y="T3"/>
                      </a:cxn>
                      <a:cxn ang="T8">
                        <a:pos x="T4" y="T5"/>
                      </a:cxn>
                    </a:cxnLst>
                    <a:rect l="T9" t="T10" r="T11" b="T12"/>
                    <a:pathLst>
                      <a:path w="21600" h="28665" fill="none" extrusionOk="0">
                        <a:moveTo>
                          <a:pt x="13298" y="-1"/>
                        </a:moveTo>
                        <a:cubicBezTo>
                          <a:pt x="18537" y="4093"/>
                          <a:pt x="21600" y="10371"/>
                          <a:pt x="21600" y="17021"/>
                        </a:cubicBezTo>
                        <a:cubicBezTo>
                          <a:pt x="21600" y="21148"/>
                          <a:pt x="20417" y="25188"/>
                          <a:pt x="18192" y="28664"/>
                        </a:cubicBezTo>
                      </a:path>
                      <a:path w="21600" h="28665" stroke="0" extrusionOk="0">
                        <a:moveTo>
                          <a:pt x="13298" y="-1"/>
                        </a:moveTo>
                        <a:cubicBezTo>
                          <a:pt x="18537" y="4093"/>
                          <a:pt x="21600" y="10371"/>
                          <a:pt x="21600" y="17021"/>
                        </a:cubicBezTo>
                        <a:cubicBezTo>
                          <a:pt x="21600" y="21148"/>
                          <a:pt x="20417" y="25188"/>
                          <a:pt x="18192" y="28664"/>
                        </a:cubicBezTo>
                        <a:lnTo>
                          <a:pt x="0" y="17021"/>
                        </a:lnTo>
                        <a:lnTo>
                          <a:pt x="13298"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05" name="Arc 123">
                    <a:extLst>
                      <a:ext uri="{FF2B5EF4-FFF2-40B4-BE49-F238E27FC236}">
                        <a16:creationId xmlns:a16="http://schemas.microsoft.com/office/drawing/2014/main" id="{5699D779-C5A3-4E42-BBA6-A70946FB5E4A}"/>
                      </a:ext>
                    </a:extLst>
                  </p:cNvPr>
                  <p:cNvSpPr>
                    <a:spLocks/>
                  </p:cNvSpPr>
                  <p:nvPr/>
                </p:nvSpPr>
                <p:spPr bwMode="auto">
                  <a:xfrm>
                    <a:off x="1082" y="2226"/>
                    <a:ext cx="15" cy="12"/>
                  </a:xfrm>
                  <a:custGeom>
                    <a:avLst/>
                    <a:gdLst>
                      <a:gd name="T0" fmla="*/ 0 w 21600"/>
                      <a:gd name="T1" fmla="*/ 0 h 29262"/>
                      <a:gd name="T2" fmla="*/ 0 w 21600"/>
                      <a:gd name="T3" fmla="*/ 0 h 29262"/>
                      <a:gd name="T4" fmla="*/ 0 w 21600"/>
                      <a:gd name="T5" fmla="*/ 0 h 29262"/>
                      <a:gd name="T6" fmla="*/ 0 60000 65536"/>
                      <a:gd name="T7" fmla="*/ 0 60000 65536"/>
                      <a:gd name="T8" fmla="*/ 0 60000 65536"/>
                      <a:gd name="T9" fmla="*/ 0 w 21600"/>
                      <a:gd name="T10" fmla="*/ 0 h 29262"/>
                      <a:gd name="T11" fmla="*/ 21600 w 21600"/>
                      <a:gd name="T12" fmla="*/ 29262 h 29262"/>
                    </a:gdLst>
                    <a:ahLst/>
                    <a:cxnLst>
                      <a:cxn ang="T6">
                        <a:pos x="T0" y="T1"/>
                      </a:cxn>
                      <a:cxn ang="T7">
                        <a:pos x="T2" y="T3"/>
                      </a:cxn>
                      <a:cxn ang="T8">
                        <a:pos x="T4" y="T5"/>
                      </a:cxn>
                    </a:cxnLst>
                    <a:rect l="T9" t="T10" r="T11" b="T12"/>
                    <a:pathLst>
                      <a:path w="21600" h="29262" fill="none" extrusionOk="0">
                        <a:moveTo>
                          <a:pt x="12959" y="-1"/>
                        </a:moveTo>
                        <a:cubicBezTo>
                          <a:pt x="18399" y="4079"/>
                          <a:pt x="21600" y="10481"/>
                          <a:pt x="21600" y="17280"/>
                        </a:cubicBezTo>
                        <a:cubicBezTo>
                          <a:pt x="21600" y="21544"/>
                          <a:pt x="20337" y="25713"/>
                          <a:pt x="17971" y="29261"/>
                        </a:cubicBezTo>
                      </a:path>
                      <a:path w="21600" h="29262" stroke="0" extrusionOk="0">
                        <a:moveTo>
                          <a:pt x="12959" y="-1"/>
                        </a:moveTo>
                        <a:cubicBezTo>
                          <a:pt x="18399" y="4079"/>
                          <a:pt x="21600" y="10481"/>
                          <a:pt x="21600" y="17280"/>
                        </a:cubicBezTo>
                        <a:cubicBezTo>
                          <a:pt x="21600" y="21544"/>
                          <a:pt x="20337" y="25713"/>
                          <a:pt x="17971" y="29261"/>
                        </a:cubicBezTo>
                        <a:lnTo>
                          <a:pt x="0" y="17280"/>
                        </a:lnTo>
                        <a:lnTo>
                          <a:pt x="12959" y="-1"/>
                        </a:lnTo>
                        <a:close/>
                      </a:path>
                    </a:pathLst>
                  </a:custGeom>
                  <a:solidFill>
                    <a:srgbClr val="E7EDED"/>
                  </a:solidFill>
                  <a:ln w="3175">
                    <a:solidFill>
                      <a:srgbClr val="6C8F93"/>
                    </a:solidFill>
                    <a:round/>
                    <a:headEnd/>
                    <a:tailEnd/>
                  </a:ln>
                </p:spPr>
                <p:txBody>
                  <a:bodyPr/>
                  <a:lstStyle/>
                  <a:p>
                    <a:endParaRPr lang="zh-CN" altLang="en-US"/>
                  </a:p>
                </p:txBody>
              </p:sp>
              <p:sp>
                <p:nvSpPr>
                  <p:cNvPr id="47306" name="Arc 124">
                    <a:extLst>
                      <a:ext uri="{FF2B5EF4-FFF2-40B4-BE49-F238E27FC236}">
                        <a16:creationId xmlns:a16="http://schemas.microsoft.com/office/drawing/2014/main" id="{849CCF84-7A13-5F4C-B84D-A0263CF028AE}"/>
                      </a:ext>
                    </a:extLst>
                  </p:cNvPr>
                  <p:cNvSpPr>
                    <a:spLocks/>
                  </p:cNvSpPr>
                  <p:nvPr/>
                </p:nvSpPr>
                <p:spPr bwMode="auto">
                  <a:xfrm>
                    <a:off x="1076" y="2237"/>
                    <a:ext cx="20" cy="20"/>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07" name="Arc 125">
                    <a:extLst>
                      <a:ext uri="{FF2B5EF4-FFF2-40B4-BE49-F238E27FC236}">
                        <a16:creationId xmlns:a16="http://schemas.microsoft.com/office/drawing/2014/main" id="{C574EDEE-B638-6540-B2A6-918D3682F8E9}"/>
                      </a:ext>
                    </a:extLst>
                  </p:cNvPr>
                  <p:cNvSpPr>
                    <a:spLocks/>
                  </p:cNvSpPr>
                  <p:nvPr/>
                </p:nvSpPr>
                <p:spPr bwMode="auto">
                  <a:xfrm>
                    <a:off x="1076" y="2238"/>
                    <a:ext cx="19" cy="18"/>
                  </a:xfrm>
                  <a:custGeom>
                    <a:avLst/>
                    <a:gdLst>
                      <a:gd name="T0" fmla="*/ 0 w 28696"/>
                      <a:gd name="T1" fmla="*/ 0 h 28431"/>
                      <a:gd name="T2" fmla="*/ 0 w 28696"/>
                      <a:gd name="T3" fmla="*/ 0 h 28431"/>
                      <a:gd name="T4" fmla="*/ 0 w 28696"/>
                      <a:gd name="T5" fmla="*/ 0 h 28431"/>
                      <a:gd name="T6" fmla="*/ 0 60000 65536"/>
                      <a:gd name="T7" fmla="*/ 0 60000 65536"/>
                      <a:gd name="T8" fmla="*/ 0 60000 65536"/>
                      <a:gd name="T9" fmla="*/ 0 w 28696"/>
                      <a:gd name="T10" fmla="*/ 0 h 28431"/>
                      <a:gd name="T11" fmla="*/ 28696 w 28696"/>
                      <a:gd name="T12" fmla="*/ 28431 h 28431"/>
                    </a:gdLst>
                    <a:ahLst/>
                    <a:cxnLst>
                      <a:cxn ang="T6">
                        <a:pos x="T0" y="T1"/>
                      </a:cxn>
                      <a:cxn ang="T7">
                        <a:pos x="T2" y="T3"/>
                      </a:cxn>
                      <a:cxn ang="T8">
                        <a:pos x="T4" y="T5"/>
                      </a:cxn>
                    </a:cxnLst>
                    <a:rect l="T9" t="T10" r="T11" b="T12"/>
                    <a:pathLst>
                      <a:path w="28696" h="28431" fill="none" extrusionOk="0">
                        <a:moveTo>
                          <a:pt x="27587" y="0"/>
                        </a:moveTo>
                        <a:cubicBezTo>
                          <a:pt x="28321" y="2202"/>
                          <a:pt x="28696" y="4509"/>
                          <a:pt x="28696" y="6831"/>
                        </a:cubicBezTo>
                        <a:cubicBezTo>
                          <a:pt x="28696" y="18760"/>
                          <a:pt x="19025" y="28431"/>
                          <a:pt x="7096" y="28431"/>
                        </a:cubicBezTo>
                        <a:cubicBezTo>
                          <a:pt x="4680" y="28431"/>
                          <a:pt x="2281" y="28025"/>
                          <a:pt x="-1" y="27232"/>
                        </a:cubicBezTo>
                      </a:path>
                      <a:path w="28696" h="28431" stroke="0" extrusionOk="0">
                        <a:moveTo>
                          <a:pt x="27587" y="0"/>
                        </a:moveTo>
                        <a:cubicBezTo>
                          <a:pt x="28321" y="2202"/>
                          <a:pt x="28696" y="4509"/>
                          <a:pt x="28696" y="6831"/>
                        </a:cubicBezTo>
                        <a:cubicBezTo>
                          <a:pt x="28696" y="18760"/>
                          <a:pt x="19025" y="28431"/>
                          <a:pt x="7096" y="28431"/>
                        </a:cubicBezTo>
                        <a:cubicBezTo>
                          <a:pt x="4680" y="28431"/>
                          <a:pt x="2281" y="28025"/>
                          <a:pt x="-1" y="27232"/>
                        </a:cubicBezTo>
                        <a:lnTo>
                          <a:pt x="7096" y="6831"/>
                        </a:lnTo>
                        <a:lnTo>
                          <a:pt x="27587" y="0"/>
                        </a:lnTo>
                        <a:close/>
                      </a:path>
                    </a:pathLst>
                  </a:custGeom>
                  <a:solidFill>
                    <a:srgbClr val="E7EDED"/>
                  </a:solidFill>
                  <a:ln w="3175">
                    <a:solidFill>
                      <a:srgbClr val="6C8F93"/>
                    </a:solidFill>
                    <a:round/>
                    <a:headEnd/>
                    <a:tailEnd/>
                  </a:ln>
                </p:spPr>
                <p:txBody>
                  <a:bodyPr/>
                  <a:lstStyle/>
                  <a:p>
                    <a:endParaRPr lang="zh-CN" altLang="en-US"/>
                  </a:p>
                </p:txBody>
              </p:sp>
              <p:sp>
                <p:nvSpPr>
                  <p:cNvPr id="47308" name="Arc 126">
                    <a:extLst>
                      <a:ext uri="{FF2B5EF4-FFF2-40B4-BE49-F238E27FC236}">
                        <a16:creationId xmlns:a16="http://schemas.microsoft.com/office/drawing/2014/main" id="{F0149A94-A3C2-0E4C-9B37-6F623C9FC5BF}"/>
                      </a:ext>
                    </a:extLst>
                  </p:cNvPr>
                  <p:cNvSpPr>
                    <a:spLocks/>
                  </p:cNvSpPr>
                  <p:nvPr/>
                </p:nvSpPr>
                <p:spPr bwMode="auto">
                  <a:xfrm>
                    <a:off x="1005" y="2225"/>
                    <a:ext cx="10" cy="17"/>
                  </a:xfrm>
                  <a:custGeom>
                    <a:avLst/>
                    <a:gdLst>
                      <a:gd name="T0" fmla="*/ 0 w 21600"/>
                      <a:gd name="T1" fmla="*/ 0 h 41281"/>
                      <a:gd name="T2" fmla="*/ 0 w 21600"/>
                      <a:gd name="T3" fmla="*/ 0 h 41281"/>
                      <a:gd name="T4" fmla="*/ 0 w 21600"/>
                      <a:gd name="T5" fmla="*/ 0 h 41281"/>
                      <a:gd name="T6" fmla="*/ 0 60000 65536"/>
                      <a:gd name="T7" fmla="*/ 0 60000 65536"/>
                      <a:gd name="T8" fmla="*/ 0 60000 65536"/>
                      <a:gd name="T9" fmla="*/ 0 w 21600"/>
                      <a:gd name="T10" fmla="*/ 0 h 41281"/>
                      <a:gd name="T11" fmla="*/ 21600 w 21600"/>
                      <a:gd name="T12" fmla="*/ 41281 h 41281"/>
                    </a:gdLst>
                    <a:ahLst/>
                    <a:cxnLst>
                      <a:cxn ang="T6">
                        <a:pos x="T0" y="T1"/>
                      </a:cxn>
                      <a:cxn ang="T7">
                        <a:pos x="T2" y="T3"/>
                      </a:cxn>
                      <a:cxn ang="T8">
                        <a:pos x="T4" y="T5"/>
                      </a:cxn>
                    </a:cxnLst>
                    <a:rect l="T9" t="T10" r="T11" b="T12"/>
                    <a:pathLst>
                      <a:path w="21600" h="41281" fill="none" extrusionOk="0">
                        <a:moveTo>
                          <a:pt x="12736" y="41280"/>
                        </a:moveTo>
                        <a:cubicBezTo>
                          <a:pt x="4984" y="37792"/>
                          <a:pt x="0" y="30082"/>
                          <a:pt x="0" y="21583"/>
                        </a:cubicBezTo>
                        <a:cubicBezTo>
                          <a:pt x="-1" y="9982"/>
                          <a:pt x="9163" y="453"/>
                          <a:pt x="20754" y="-1"/>
                        </a:cubicBezTo>
                      </a:path>
                      <a:path w="21600" h="41281" stroke="0" extrusionOk="0">
                        <a:moveTo>
                          <a:pt x="12736" y="41280"/>
                        </a:moveTo>
                        <a:cubicBezTo>
                          <a:pt x="4984" y="37792"/>
                          <a:pt x="0" y="30082"/>
                          <a:pt x="0" y="21583"/>
                        </a:cubicBezTo>
                        <a:cubicBezTo>
                          <a:pt x="-1" y="9982"/>
                          <a:pt x="9163" y="453"/>
                          <a:pt x="20754" y="-1"/>
                        </a:cubicBezTo>
                        <a:lnTo>
                          <a:pt x="21600" y="21583"/>
                        </a:lnTo>
                        <a:lnTo>
                          <a:pt x="12736" y="4128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09" name="Arc 127">
                    <a:extLst>
                      <a:ext uri="{FF2B5EF4-FFF2-40B4-BE49-F238E27FC236}">
                        <a16:creationId xmlns:a16="http://schemas.microsoft.com/office/drawing/2014/main" id="{9EBCE49F-8F26-C049-94A8-6B501893D179}"/>
                      </a:ext>
                    </a:extLst>
                  </p:cNvPr>
                  <p:cNvSpPr>
                    <a:spLocks/>
                  </p:cNvSpPr>
                  <p:nvPr/>
                </p:nvSpPr>
                <p:spPr bwMode="auto">
                  <a:xfrm>
                    <a:off x="1006" y="2226"/>
                    <a:ext cx="9" cy="15"/>
                  </a:xfrm>
                  <a:custGeom>
                    <a:avLst/>
                    <a:gdLst>
                      <a:gd name="T0" fmla="*/ 0 w 21600"/>
                      <a:gd name="T1" fmla="*/ 0 h 41322"/>
                      <a:gd name="T2" fmla="*/ 0 w 21600"/>
                      <a:gd name="T3" fmla="*/ 0 h 41322"/>
                      <a:gd name="T4" fmla="*/ 0 w 21600"/>
                      <a:gd name="T5" fmla="*/ 0 h 41322"/>
                      <a:gd name="T6" fmla="*/ 0 60000 65536"/>
                      <a:gd name="T7" fmla="*/ 0 60000 65536"/>
                      <a:gd name="T8" fmla="*/ 0 60000 65536"/>
                      <a:gd name="T9" fmla="*/ 0 w 21600"/>
                      <a:gd name="T10" fmla="*/ 0 h 41322"/>
                      <a:gd name="T11" fmla="*/ 21600 w 21600"/>
                      <a:gd name="T12" fmla="*/ 41322 h 41322"/>
                    </a:gdLst>
                    <a:ahLst/>
                    <a:cxnLst>
                      <a:cxn ang="T6">
                        <a:pos x="T0" y="T1"/>
                      </a:cxn>
                      <a:cxn ang="T7">
                        <a:pos x="T2" y="T3"/>
                      </a:cxn>
                      <a:cxn ang="T8">
                        <a:pos x="T4" y="T5"/>
                      </a:cxn>
                    </a:cxnLst>
                    <a:rect l="T9" t="T10" r="T11" b="T12"/>
                    <a:pathLst>
                      <a:path w="21600" h="41322" fill="none" extrusionOk="0">
                        <a:moveTo>
                          <a:pt x="12826" y="41322"/>
                        </a:moveTo>
                        <a:cubicBezTo>
                          <a:pt x="5026" y="37855"/>
                          <a:pt x="0" y="30119"/>
                          <a:pt x="0" y="21584"/>
                        </a:cubicBezTo>
                        <a:cubicBezTo>
                          <a:pt x="-1" y="9979"/>
                          <a:pt x="9169" y="448"/>
                          <a:pt x="20766" y="0"/>
                        </a:cubicBezTo>
                      </a:path>
                      <a:path w="21600" h="41322" stroke="0" extrusionOk="0">
                        <a:moveTo>
                          <a:pt x="12826" y="41322"/>
                        </a:moveTo>
                        <a:cubicBezTo>
                          <a:pt x="5026" y="37855"/>
                          <a:pt x="0" y="30119"/>
                          <a:pt x="0" y="21584"/>
                        </a:cubicBezTo>
                        <a:cubicBezTo>
                          <a:pt x="-1" y="9979"/>
                          <a:pt x="9169" y="448"/>
                          <a:pt x="20766" y="0"/>
                        </a:cubicBezTo>
                        <a:lnTo>
                          <a:pt x="21600" y="21584"/>
                        </a:lnTo>
                        <a:lnTo>
                          <a:pt x="12826" y="41322"/>
                        </a:lnTo>
                        <a:close/>
                      </a:path>
                    </a:pathLst>
                  </a:custGeom>
                  <a:solidFill>
                    <a:srgbClr val="E7EDED"/>
                  </a:solidFill>
                  <a:ln w="3175">
                    <a:solidFill>
                      <a:srgbClr val="6C8F93"/>
                    </a:solidFill>
                    <a:round/>
                    <a:headEnd/>
                    <a:tailEnd/>
                  </a:ln>
                </p:spPr>
                <p:txBody>
                  <a:bodyPr/>
                  <a:lstStyle/>
                  <a:p>
                    <a:endParaRPr lang="zh-CN" altLang="en-US"/>
                  </a:p>
                </p:txBody>
              </p:sp>
              <p:sp>
                <p:nvSpPr>
                  <p:cNvPr id="47310" name="Arc 128">
                    <a:extLst>
                      <a:ext uri="{FF2B5EF4-FFF2-40B4-BE49-F238E27FC236}">
                        <a16:creationId xmlns:a16="http://schemas.microsoft.com/office/drawing/2014/main" id="{20BD2720-BEA5-DC4F-B63B-17FC1F926CA6}"/>
                      </a:ext>
                    </a:extLst>
                  </p:cNvPr>
                  <p:cNvSpPr>
                    <a:spLocks/>
                  </p:cNvSpPr>
                  <p:nvPr/>
                </p:nvSpPr>
                <p:spPr bwMode="auto">
                  <a:xfrm>
                    <a:off x="1034" y="2249"/>
                    <a:ext cx="43" cy="12"/>
                  </a:xfrm>
                  <a:custGeom>
                    <a:avLst/>
                    <a:gdLst>
                      <a:gd name="T0" fmla="*/ 0 w 39157"/>
                      <a:gd name="T1" fmla="*/ 0 h 21600"/>
                      <a:gd name="T2" fmla="*/ 0 w 39157"/>
                      <a:gd name="T3" fmla="*/ 0 h 21600"/>
                      <a:gd name="T4" fmla="*/ 0 w 39157"/>
                      <a:gd name="T5" fmla="*/ 0 h 21600"/>
                      <a:gd name="T6" fmla="*/ 0 60000 65536"/>
                      <a:gd name="T7" fmla="*/ 0 60000 65536"/>
                      <a:gd name="T8" fmla="*/ 0 60000 65536"/>
                      <a:gd name="T9" fmla="*/ 0 w 39157"/>
                      <a:gd name="T10" fmla="*/ 0 h 21600"/>
                      <a:gd name="T11" fmla="*/ 39157 w 39157"/>
                      <a:gd name="T12" fmla="*/ 21600 h 21600"/>
                    </a:gdLst>
                    <a:ahLst/>
                    <a:cxnLst>
                      <a:cxn ang="T6">
                        <a:pos x="T0" y="T1"/>
                      </a:cxn>
                      <a:cxn ang="T7">
                        <a:pos x="T2" y="T3"/>
                      </a:cxn>
                      <a:cxn ang="T8">
                        <a:pos x="T4" y="T5"/>
                      </a:cxn>
                    </a:cxnLst>
                    <a:rect l="T9" t="T10" r="T11" b="T12"/>
                    <a:pathLst>
                      <a:path w="39157" h="21600" fill="none" extrusionOk="0">
                        <a:moveTo>
                          <a:pt x="39156" y="12211"/>
                        </a:moveTo>
                        <a:cubicBezTo>
                          <a:pt x="35129" y="18087"/>
                          <a:pt x="28463" y="21599"/>
                          <a:pt x="21340" y="21600"/>
                        </a:cubicBezTo>
                        <a:cubicBezTo>
                          <a:pt x="10701" y="21600"/>
                          <a:pt x="1646" y="13853"/>
                          <a:pt x="0" y="3342"/>
                        </a:cubicBezTo>
                      </a:path>
                      <a:path w="39157" h="21600" stroke="0" extrusionOk="0">
                        <a:moveTo>
                          <a:pt x="39156" y="12211"/>
                        </a:moveTo>
                        <a:cubicBezTo>
                          <a:pt x="35129" y="18087"/>
                          <a:pt x="28463" y="21599"/>
                          <a:pt x="21340" y="21600"/>
                        </a:cubicBezTo>
                        <a:cubicBezTo>
                          <a:pt x="10701" y="21600"/>
                          <a:pt x="1646" y="13853"/>
                          <a:pt x="0" y="3342"/>
                        </a:cubicBezTo>
                        <a:lnTo>
                          <a:pt x="21340" y="0"/>
                        </a:lnTo>
                        <a:lnTo>
                          <a:pt x="39156" y="1221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11" name="Arc 129">
                    <a:extLst>
                      <a:ext uri="{FF2B5EF4-FFF2-40B4-BE49-F238E27FC236}">
                        <a16:creationId xmlns:a16="http://schemas.microsoft.com/office/drawing/2014/main" id="{29D17B47-F396-F147-8015-C9B2F8BE55EE}"/>
                      </a:ext>
                    </a:extLst>
                  </p:cNvPr>
                  <p:cNvSpPr>
                    <a:spLocks/>
                  </p:cNvSpPr>
                  <p:nvPr/>
                </p:nvSpPr>
                <p:spPr bwMode="auto">
                  <a:xfrm>
                    <a:off x="1035" y="2249"/>
                    <a:ext cx="40" cy="11"/>
                  </a:xfrm>
                  <a:custGeom>
                    <a:avLst/>
                    <a:gdLst>
                      <a:gd name="T0" fmla="*/ 0 w 38879"/>
                      <a:gd name="T1" fmla="*/ 0 h 21600"/>
                      <a:gd name="T2" fmla="*/ 0 w 38879"/>
                      <a:gd name="T3" fmla="*/ 0 h 21600"/>
                      <a:gd name="T4" fmla="*/ 0 w 38879"/>
                      <a:gd name="T5" fmla="*/ 0 h 21600"/>
                      <a:gd name="T6" fmla="*/ 0 60000 65536"/>
                      <a:gd name="T7" fmla="*/ 0 60000 65536"/>
                      <a:gd name="T8" fmla="*/ 0 60000 65536"/>
                      <a:gd name="T9" fmla="*/ 0 w 38879"/>
                      <a:gd name="T10" fmla="*/ 0 h 21600"/>
                      <a:gd name="T11" fmla="*/ 38879 w 38879"/>
                      <a:gd name="T12" fmla="*/ 21600 h 21600"/>
                    </a:gdLst>
                    <a:ahLst/>
                    <a:cxnLst>
                      <a:cxn ang="T6">
                        <a:pos x="T0" y="T1"/>
                      </a:cxn>
                      <a:cxn ang="T7">
                        <a:pos x="T2" y="T3"/>
                      </a:cxn>
                      <a:cxn ang="T8">
                        <a:pos x="T4" y="T5"/>
                      </a:cxn>
                    </a:cxnLst>
                    <a:rect l="T9" t="T10" r="T11" b="T12"/>
                    <a:pathLst>
                      <a:path w="38879" h="21600" fill="none" extrusionOk="0">
                        <a:moveTo>
                          <a:pt x="38878" y="12573"/>
                        </a:moveTo>
                        <a:cubicBezTo>
                          <a:pt x="34822" y="18239"/>
                          <a:pt x="28283" y="21599"/>
                          <a:pt x="21316" y="21600"/>
                        </a:cubicBezTo>
                        <a:cubicBezTo>
                          <a:pt x="10732" y="21600"/>
                          <a:pt x="1708" y="13932"/>
                          <a:pt x="-1" y="3488"/>
                        </a:cubicBezTo>
                      </a:path>
                      <a:path w="38879" h="21600" stroke="0" extrusionOk="0">
                        <a:moveTo>
                          <a:pt x="38878" y="12573"/>
                        </a:moveTo>
                        <a:cubicBezTo>
                          <a:pt x="34822" y="18239"/>
                          <a:pt x="28283" y="21599"/>
                          <a:pt x="21316" y="21600"/>
                        </a:cubicBezTo>
                        <a:cubicBezTo>
                          <a:pt x="10732" y="21600"/>
                          <a:pt x="1708" y="13932"/>
                          <a:pt x="-1" y="3488"/>
                        </a:cubicBezTo>
                        <a:lnTo>
                          <a:pt x="21316" y="0"/>
                        </a:lnTo>
                        <a:lnTo>
                          <a:pt x="38878" y="12573"/>
                        </a:lnTo>
                        <a:close/>
                      </a:path>
                    </a:pathLst>
                  </a:custGeom>
                  <a:solidFill>
                    <a:srgbClr val="E7EDED"/>
                  </a:solidFill>
                  <a:ln w="3175">
                    <a:solidFill>
                      <a:srgbClr val="6C8F93"/>
                    </a:solidFill>
                    <a:round/>
                    <a:headEnd/>
                    <a:tailEnd/>
                  </a:ln>
                </p:spPr>
                <p:txBody>
                  <a:bodyPr/>
                  <a:lstStyle/>
                  <a:p>
                    <a:endParaRPr lang="zh-CN" altLang="en-US"/>
                  </a:p>
                </p:txBody>
              </p:sp>
            </p:grpSp>
          </p:grpSp>
          <p:grpSp>
            <p:nvGrpSpPr>
              <p:cNvPr id="47245" name="Group 130">
                <a:extLst>
                  <a:ext uri="{FF2B5EF4-FFF2-40B4-BE49-F238E27FC236}">
                    <a16:creationId xmlns:a16="http://schemas.microsoft.com/office/drawing/2014/main" id="{401CE755-127D-5B42-9B26-797EF599DA99}"/>
                  </a:ext>
                </a:extLst>
              </p:cNvPr>
              <p:cNvGrpSpPr>
                <a:grpSpLocks/>
              </p:cNvGrpSpPr>
              <p:nvPr/>
            </p:nvGrpSpPr>
            <p:grpSpPr bwMode="auto">
              <a:xfrm>
                <a:off x="1523" y="332"/>
                <a:ext cx="170" cy="169"/>
                <a:chOff x="775" y="1966"/>
                <a:chExt cx="170" cy="169"/>
              </a:xfrm>
            </p:grpSpPr>
            <p:sp>
              <p:nvSpPr>
                <p:cNvPr id="47274" name="Freeform 131">
                  <a:extLst>
                    <a:ext uri="{FF2B5EF4-FFF2-40B4-BE49-F238E27FC236}">
                      <a16:creationId xmlns:a16="http://schemas.microsoft.com/office/drawing/2014/main" id="{E8F4A7FB-35FC-784E-9BD0-0167D9D086C6}"/>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75" name="Freeform 132">
                  <a:extLst>
                    <a:ext uri="{FF2B5EF4-FFF2-40B4-BE49-F238E27FC236}">
                      <a16:creationId xmlns:a16="http://schemas.microsoft.com/office/drawing/2014/main" id="{CC89D0A4-E427-7349-B448-3BA01CAB69EC}"/>
                    </a:ext>
                  </a:extLst>
                </p:cNvPr>
                <p:cNvSpPr>
                  <a:spLocks/>
                </p:cNvSpPr>
                <p:nvPr/>
              </p:nvSpPr>
              <p:spPr bwMode="auto">
                <a:xfrm>
                  <a:off x="799" y="2068"/>
                  <a:ext cx="146" cy="18"/>
                </a:xfrm>
                <a:custGeom>
                  <a:avLst/>
                  <a:gdLst>
                    <a:gd name="T0" fmla="*/ 0 w 581"/>
                    <a:gd name="T1" fmla="*/ 0 h 72"/>
                    <a:gd name="T2" fmla="*/ 0 w 581"/>
                    <a:gd name="T3" fmla="*/ 0 h 72"/>
                    <a:gd name="T4" fmla="*/ 0 w 581"/>
                    <a:gd name="T5" fmla="*/ 0 h 72"/>
                    <a:gd name="T6" fmla="*/ 0 w 581"/>
                    <a:gd name="T7" fmla="*/ 0 h 72"/>
                    <a:gd name="T8" fmla="*/ 0 w 581"/>
                    <a:gd name="T9" fmla="*/ 0 h 72"/>
                    <a:gd name="T10" fmla="*/ 0 60000 65536"/>
                    <a:gd name="T11" fmla="*/ 0 60000 65536"/>
                    <a:gd name="T12" fmla="*/ 0 60000 65536"/>
                    <a:gd name="T13" fmla="*/ 0 60000 65536"/>
                    <a:gd name="T14" fmla="*/ 0 60000 65536"/>
                    <a:gd name="T15" fmla="*/ 0 w 581"/>
                    <a:gd name="T16" fmla="*/ 0 h 72"/>
                    <a:gd name="T17" fmla="*/ 581 w 581"/>
                    <a:gd name="T18" fmla="*/ 72 h 72"/>
                  </a:gdLst>
                  <a:ahLst/>
                  <a:cxnLst>
                    <a:cxn ang="T10">
                      <a:pos x="T0" y="T1"/>
                    </a:cxn>
                    <a:cxn ang="T11">
                      <a:pos x="T2" y="T3"/>
                    </a:cxn>
                    <a:cxn ang="T12">
                      <a:pos x="T4" y="T5"/>
                    </a:cxn>
                    <a:cxn ang="T13">
                      <a:pos x="T6" y="T7"/>
                    </a:cxn>
                    <a:cxn ang="T14">
                      <a:pos x="T8" y="T9"/>
                    </a:cxn>
                  </a:cxnLst>
                  <a:rect l="T15" t="T16" r="T17" b="T18"/>
                  <a:pathLst>
                    <a:path w="581" h="72">
                      <a:moveTo>
                        <a:pt x="0" y="72"/>
                      </a:moveTo>
                      <a:lnTo>
                        <a:pt x="72" y="0"/>
                      </a:lnTo>
                      <a:lnTo>
                        <a:pt x="581" y="0"/>
                      </a:lnTo>
                      <a:lnTo>
                        <a:pt x="516" y="72"/>
                      </a:lnTo>
                      <a:lnTo>
                        <a:pt x="0" y="72"/>
                      </a:lnTo>
                      <a:close/>
                    </a:path>
                  </a:pathLst>
                </a:custGeom>
                <a:solidFill>
                  <a:srgbClr val="C9C9B6"/>
                </a:solidFill>
                <a:ln w="3175">
                  <a:solidFill>
                    <a:srgbClr val="494936"/>
                  </a:solidFill>
                  <a:round/>
                  <a:headEnd/>
                  <a:tailEnd/>
                </a:ln>
              </p:spPr>
              <p:txBody>
                <a:bodyPr/>
                <a:lstStyle/>
                <a:p>
                  <a:endParaRPr lang="zh-CN" altLang="en-US"/>
                </a:p>
              </p:txBody>
            </p:sp>
            <p:sp>
              <p:nvSpPr>
                <p:cNvPr id="47276" name="Rectangle 133">
                  <a:extLst>
                    <a:ext uri="{FF2B5EF4-FFF2-40B4-BE49-F238E27FC236}">
                      <a16:creationId xmlns:a16="http://schemas.microsoft.com/office/drawing/2014/main" id="{AF13CA8B-89BB-0A4F-85AD-7174CAA47151}"/>
                    </a:ext>
                  </a:extLst>
                </p:cNvPr>
                <p:cNvSpPr>
                  <a:spLocks noChangeArrowheads="1"/>
                </p:cNvSpPr>
                <p:nvPr/>
              </p:nvSpPr>
              <p:spPr bwMode="auto">
                <a:xfrm>
                  <a:off x="799" y="2086"/>
                  <a:ext cx="130" cy="22"/>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77" name="Rectangle 134">
                  <a:extLst>
                    <a:ext uri="{FF2B5EF4-FFF2-40B4-BE49-F238E27FC236}">
                      <a16:creationId xmlns:a16="http://schemas.microsoft.com/office/drawing/2014/main" id="{64DC1F73-4323-CF47-B7B1-2841F80524EC}"/>
                    </a:ext>
                  </a:extLst>
                </p:cNvPr>
                <p:cNvSpPr>
                  <a:spLocks noChangeArrowheads="1"/>
                </p:cNvSpPr>
                <p:nvPr/>
              </p:nvSpPr>
              <p:spPr bwMode="auto">
                <a:xfrm>
                  <a:off x="800" y="2087"/>
                  <a:ext cx="128" cy="20"/>
                </a:xfrm>
                <a:prstGeom prst="rect">
                  <a:avLst/>
                </a:prstGeom>
                <a:solidFill>
                  <a:srgbClr val="B7B79D"/>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78" name="Freeform 135">
                  <a:extLst>
                    <a:ext uri="{FF2B5EF4-FFF2-40B4-BE49-F238E27FC236}">
                      <a16:creationId xmlns:a16="http://schemas.microsoft.com/office/drawing/2014/main" id="{99D78005-DE11-0E48-B4EB-AB55176CFBE1}"/>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79" name="Freeform 136">
                  <a:extLst>
                    <a:ext uri="{FF2B5EF4-FFF2-40B4-BE49-F238E27FC236}">
                      <a16:creationId xmlns:a16="http://schemas.microsoft.com/office/drawing/2014/main" id="{C6D06D0E-455E-4E46-8AD9-16277803BA14}"/>
                    </a:ext>
                  </a:extLst>
                </p:cNvPr>
                <p:cNvSpPr>
                  <a:spLocks/>
                </p:cNvSpPr>
                <p:nvPr/>
              </p:nvSpPr>
              <p:spPr bwMode="auto">
                <a:xfrm>
                  <a:off x="929" y="2068"/>
                  <a:ext cx="16" cy="40"/>
                </a:xfrm>
                <a:custGeom>
                  <a:avLst/>
                  <a:gdLst>
                    <a:gd name="T0" fmla="*/ 0 w 65"/>
                    <a:gd name="T1" fmla="*/ 0 h 160"/>
                    <a:gd name="T2" fmla="*/ 0 w 65"/>
                    <a:gd name="T3" fmla="*/ 0 h 160"/>
                    <a:gd name="T4" fmla="*/ 0 w 65"/>
                    <a:gd name="T5" fmla="*/ 0 h 160"/>
                    <a:gd name="T6" fmla="*/ 0 w 65"/>
                    <a:gd name="T7" fmla="*/ 0 h 160"/>
                    <a:gd name="T8" fmla="*/ 0 w 65"/>
                    <a:gd name="T9" fmla="*/ 0 h 160"/>
                    <a:gd name="T10" fmla="*/ 0 60000 65536"/>
                    <a:gd name="T11" fmla="*/ 0 60000 65536"/>
                    <a:gd name="T12" fmla="*/ 0 60000 65536"/>
                    <a:gd name="T13" fmla="*/ 0 60000 65536"/>
                    <a:gd name="T14" fmla="*/ 0 60000 65536"/>
                    <a:gd name="T15" fmla="*/ 0 w 65"/>
                    <a:gd name="T16" fmla="*/ 0 h 160"/>
                    <a:gd name="T17" fmla="*/ 65 w 65"/>
                    <a:gd name="T18" fmla="*/ 160 h 160"/>
                  </a:gdLst>
                  <a:ahLst/>
                  <a:cxnLst>
                    <a:cxn ang="T10">
                      <a:pos x="T0" y="T1"/>
                    </a:cxn>
                    <a:cxn ang="T11">
                      <a:pos x="T2" y="T3"/>
                    </a:cxn>
                    <a:cxn ang="T12">
                      <a:pos x="T4" y="T5"/>
                    </a:cxn>
                    <a:cxn ang="T13">
                      <a:pos x="T6" y="T7"/>
                    </a:cxn>
                    <a:cxn ang="T14">
                      <a:pos x="T8" y="T9"/>
                    </a:cxn>
                  </a:cxnLst>
                  <a:rect l="T15" t="T16" r="T17" b="T18"/>
                  <a:pathLst>
                    <a:path w="65" h="160">
                      <a:moveTo>
                        <a:pt x="0" y="160"/>
                      </a:moveTo>
                      <a:lnTo>
                        <a:pt x="65" y="96"/>
                      </a:lnTo>
                      <a:lnTo>
                        <a:pt x="65" y="0"/>
                      </a:lnTo>
                      <a:lnTo>
                        <a:pt x="0" y="72"/>
                      </a:lnTo>
                      <a:lnTo>
                        <a:pt x="0" y="160"/>
                      </a:lnTo>
                      <a:close/>
                    </a:path>
                  </a:pathLst>
                </a:custGeom>
                <a:solidFill>
                  <a:srgbClr val="7A7A5A"/>
                </a:solidFill>
                <a:ln w="3175">
                  <a:solidFill>
                    <a:srgbClr val="494936"/>
                  </a:solidFill>
                  <a:round/>
                  <a:headEnd/>
                  <a:tailEnd/>
                </a:ln>
              </p:spPr>
              <p:txBody>
                <a:bodyPr/>
                <a:lstStyle/>
                <a:p>
                  <a:endParaRPr lang="zh-CN" altLang="en-US"/>
                </a:p>
              </p:txBody>
            </p:sp>
            <p:sp>
              <p:nvSpPr>
                <p:cNvPr id="47280" name="Freeform 137">
                  <a:extLst>
                    <a:ext uri="{FF2B5EF4-FFF2-40B4-BE49-F238E27FC236}">
                      <a16:creationId xmlns:a16="http://schemas.microsoft.com/office/drawing/2014/main" id="{3A57882A-DAB1-8E41-9EDE-253F762297C7}"/>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81" name="Freeform 138">
                  <a:extLst>
                    <a:ext uri="{FF2B5EF4-FFF2-40B4-BE49-F238E27FC236}">
                      <a16:creationId xmlns:a16="http://schemas.microsoft.com/office/drawing/2014/main" id="{366157F6-37DB-E74A-809A-40D05AC91523}"/>
                    </a:ext>
                  </a:extLst>
                </p:cNvPr>
                <p:cNvSpPr>
                  <a:spLocks/>
                </p:cNvSpPr>
                <p:nvPr/>
              </p:nvSpPr>
              <p:spPr bwMode="auto">
                <a:xfrm>
                  <a:off x="803" y="2068"/>
                  <a:ext cx="140" cy="14"/>
                </a:xfrm>
                <a:custGeom>
                  <a:avLst/>
                  <a:gdLst>
                    <a:gd name="T0" fmla="*/ 0 w 557"/>
                    <a:gd name="T1" fmla="*/ 0 h 56"/>
                    <a:gd name="T2" fmla="*/ 0 w 557"/>
                    <a:gd name="T3" fmla="*/ 0 h 56"/>
                    <a:gd name="T4" fmla="*/ 0 w 557"/>
                    <a:gd name="T5" fmla="*/ 0 h 56"/>
                    <a:gd name="T6" fmla="*/ 0 w 557"/>
                    <a:gd name="T7" fmla="*/ 0 h 56"/>
                    <a:gd name="T8" fmla="*/ 0 w 557"/>
                    <a:gd name="T9" fmla="*/ 0 h 56"/>
                    <a:gd name="T10" fmla="*/ 0 60000 65536"/>
                    <a:gd name="T11" fmla="*/ 0 60000 65536"/>
                    <a:gd name="T12" fmla="*/ 0 60000 65536"/>
                    <a:gd name="T13" fmla="*/ 0 60000 65536"/>
                    <a:gd name="T14" fmla="*/ 0 60000 65536"/>
                    <a:gd name="T15" fmla="*/ 0 w 557"/>
                    <a:gd name="T16" fmla="*/ 0 h 56"/>
                    <a:gd name="T17" fmla="*/ 557 w 557"/>
                    <a:gd name="T18" fmla="*/ 56 h 56"/>
                  </a:gdLst>
                  <a:ahLst/>
                  <a:cxnLst>
                    <a:cxn ang="T10">
                      <a:pos x="T0" y="T1"/>
                    </a:cxn>
                    <a:cxn ang="T11">
                      <a:pos x="T2" y="T3"/>
                    </a:cxn>
                    <a:cxn ang="T12">
                      <a:pos x="T4" y="T5"/>
                    </a:cxn>
                    <a:cxn ang="T13">
                      <a:pos x="T6" y="T7"/>
                    </a:cxn>
                    <a:cxn ang="T14">
                      <a:pos x="T8" y="T9"/>
                    </a:cxn>
                  </a:cxnLst>
                  <a:rect l="T15" t="T16" r="T17" b="T18"/>
                  <a:pathLst>
                    <a:path w="557" h="56">
                      <a:moveTo>
                        <a:pt x="0" y="56"/>
                      </a:moveTo>
                      <a:lnTo>
                        <a:pt x="56" y="0"/>
                      </a:lnTo>
                      <a:lnTo>
                        <a:pt x="557" y="0"/>
                      </a:lnTo>
                      <a:lnTo>
                        <a:pt x="508" y="56"/>
                      </a:lnTo>
                      <a:lnTo>
                        <a:pt x="0" y="56"/>
                      </a:lnTo>
                      <a:close/>
                    </a:path>
                  </a:pathLst>
                </a:custGeom>
                <a:solidFill>
                  <a:srgbClr val="000000"/>
                </a:solidFill>
                <a:ln w="3175">
                  <a:solidFill>
                    <a:srgbClr val="000000"/>
                  </a:solidFill>
                  <a:round/>
                  <a:headEnd/>
                  <a:tailEnd/>
                </a:ln>
              </p:spPr>
              <p:txBody>
                <a:bodyPr/>
                <a:lstStyle/>
                <a:p>
                  <a:endParaRPr lang="zh-CN" altLang="en-US"/>
                </a:p>
              </p:txBody>
            </p:sp>
            <p:sp>
              <p:nvSpPr>
                <p:cNvPr id="47282" name="Freeform 139">
                  <a:extLst>
                    <a:ext uri="{FF2B5EF4-FFF2-40B4-BE49-F238E27FC236}">
                      <a16:creationId xmlns:a16="http://schemas.microsoft.com/office/drawing/2014/main" id="{C994A84A-6299-2640-96FF-28985B1067E2}"/>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83" name="Freeform 140">
                  <a:extLst>
                    <a:ext uri="{FF2B5EF4-FFF2-40B4-BE49-F238E27FC236}">
                      <a16:creationId xmlns:a16="http://schemas.microsoft.com/office/drawing/2014/main" id="{7B693B63-35D1-D04D-AB03-44FCDB2D3C56}"/>
                    </a:ext>
                  </a:extLst>
                </p:cNvPr>
                <p:cNvSpPr>
                  <a:spLocks/>
                </p:cNvSpPr>
                <p:nvPr/>
              </p:nvSpPr>
              <p:spPr bwMode="auto">
                <a:xfrm>
                  <a:off x="801" y="1966"/>
                  <a:ext cx="142" cy="14"/>
                </a:xfrm>
                <a:custGeom>
                  <a:avLst/>
                  <a:gdLst>
                    <a:gd name="T0" fmla="*/ 0 w 565"/>
                    <a:gd name="T1" fmla="*/ 0 h 56"/>
                    <a:gd name="T2" fmla="*/ 0 w 565"/>
                    <a:gd name="T3" fmla="*/ 0 h 56"/>
                    <a:gd name="T4" fmla="*/ 0 w 565"/>
                    <a:gd name="T5" fmla="*/ 0 h 56"/>
                    <a:gd name="T6" fmla="*/ 0 w 565"/>
                    <a:gd name="T7" fmla="*/ 0 h 56"/>
                    <a:gd name="T8" fmla="*/ 0 w 565"/>
                    <a:gd name="T9" fmla="*/ 0 h 56"/>
                    <a:gd name="T10" fmla="*/ 0 60000 65536"/>
                    <a:gd name="T11" fmla="*/ 0 60000 65536"/>
                    <a:gd name="T12" fmla="*/ 0 60000 65536"/>
                    <a:gd name="T13" fmla="*/ 0 60000 65536"/>
                    <a:gd name="T14" fmla="*/ 0 60000 65536"/>
                    <a:gd name="T15" fmla="*/ 0 w 565"/>
                    <a:gd name="T16" fmla="*/ 0 h 56"/>
                    <a:gd name="T17" fmla="*/ 565 w 565"/>
                    <a:gd name="T18" fmla="*/ 56 h 56"/>
                  </a:gdLst>
                  <a:ahLst/>
                  <a:cxnLst>
                    <a:cxn ang="T10">
                      <a:pos x="T0" y="T1"/>
                    </a:cxn>
                    <a:cxn ang="T11">
                      <a:pos x="T2" y="T3"/>
                    </a:cxn>
                    <a:cxn ang="T12">
                      <a:pos x="T4" y="T5"/>
                    </a:cxn>
                    <a:cxn ang="T13">
                      <a:pos x="T6" y="T7"/>
                    </a:cxn>
                    <a:cxn ang="T14">
                      <a:pos x="T8" y="T9"/>
                    </a:cxn>
                  </a:cxnLst>
                  <a:rect l="T15" t="T16" r="T17" b="T18"/>
                  <a:pathLst>
                    <a:path w="565" h="56">
                      <a:moveTo>
                        <a:pt x="0" y="56"/>
                      </a:moveTo>
                      <a:lnTo>
                        <a:pt x="48" y="0"/>
                      </a:lnTo>
                      <a:lnTo>
                        <a:pt x="565" y="0"/>
                      </a:lnTo>
                      <a:lnTo>
                        <a:pt x="508" y="56"/>
                      </a:lnTo>
                      <a:lnTo>
                        <a:pt x="0" y="56"/>
                      </a:lnTo>
                      <a:close/>
                    </a:path>
                  </a:pathLst>
                </a:custGeom>
                <a:solidFill>
                  <a:srgbClr val="C9C9B6"/>
                </a:solidFill>
                <a:ln w="3175">
                  <a:solidFill>
                    <a:srgbClr val="494936"/>
                  </a:solidFill>
                  <a:round/>
                  <a:headEnd/>
                  <a:tailEnd/>
                </a:ln>
              </p:spPr>
              <p:txBody>
                <a:bodyPr/>
                <a:lstStyle/>
                <a:p>
                  <a:endParaRPr lang="zh-CN" altLang="en-US"/>
                </a:p>
              </p:txBody>
            </p:sp>
            <p:sp>
              <p:nvSpPr>
                <p:cNvPr id="47284" name="Rectangle 141">
                  <a:extLst>
                    <a:ext uri="{FF2B5EF4-FFF2-40B4-BE49-F238E27FC236}">
                      <a16:creationId xmlns:a16="http://schemas.microsoft.com/office/drawing/2014/main" id="{F27037B7-0CA7-D346-903A-C17F479BBADE}"/>
                    </a:ext>
                  </a:extLst>
                </p:cNvPr>
                <p:cNvSpPr>
                  <a:spLocks noChangeArrowheads="1"/>
                </p:cNvSpPr>
                <p:nvPr/>
              </p:nvSpPr>
              <p:spPr bwMode="auto">
                <a:xfrm>
                  <a:off x="802" y="1981"/>
                  <a:ext cx="128" cy="98"/>
                </a:xfrm>
                <a:prstGeom prst="rect">
                  <a:avLst/>
                </a:prstGeom>
                <a:solidFill>
                  <a:srgbClr val="B7B79D"/>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85" name="Rectangle 142">
                  <a:extLst>
                    <a:ext uri="{FF2B5EF4-FFF2-40B4-BE49-F238E27FC236}">
                      <a16:creationId xmlns:a16="http://schemas.microsoft.com/office/drawing/2014/main" id="{CC1C0D3A-1625-F441-91C5-77FED47270DC}"/>
                    </a:ext>
                  </a:extLst>
                </p:cNvPr>
                <p:cNvSpPr>
                  <a:spLocks noChangeArrowheads="1"/>
                </p:cNvSpPr>
                <p:nvPr/>
              </p:nvSpPr>
              <p:spPr bwMode="auto">
                <a:xfrm>
                  <a:off x="813" y="1993"/>
                  <a:ext cx="104" cy="76"/>
                </a:xfrm>
                <a:prstGeom prst="rect">
                  <a:avLst/>
                </a:prstGeom>
                <a:solidFill>
                  <a:srgbClr val="FFFFFF"/>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86" name="Freeform 143">
                  <a:extLst>
                    <a:ext uri="{FF2B5EF4-FFF2-40B4-BE49-F238E27FC236}">
                      <a16:creationId xmlns:a16="http://schemas.microsoft.com/office/drawing/2014/main" id="{23D5C566-B869-974D-8C50-8DDDA3231C47}"/>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87" name="Freeform 144">
                  <a:extLst>
                    <a:ext uri="{FF2B5EF4-FFF2-40B4-BE49-F238E27FC236}">
                      <a16:creationId xmlns:a16="http://schemas.microsoft.com/office/drawing/2014/main" id="{8288CE4E-8FEE-2D41-9D07-EE95F2F6C467}"/>
                    </a:ext>
                  </a:extLst>
                </p:cNvPr>
                <p:cNvSpPr>
                  <a:spLocks/>
                </p:cNvSpPr>
                <p:nvPr/>
              </p:nvSpPr>
              <p:spPr bwMode="auto">
                <a:xfrm>
                  <a:off x="929" y="1966"/>
                  <a:ext cx="14" cy="112"/>
                </a:xfrm>
                <a:custGeom>
                  <a:avLst/>
                  <a:gdLst>
                    <a:gd name="T0" fmla="*/ 0 w 57"/>
                    <a:gd name="T1" fmla="*/ 0 h 449"/>
                    <a:gd name="T2" fmla="*/ 0 w 57"/>
                    <a:gd name="T3" fmla="*/ 0 h 449"/>
                    <a:gd name="T4" fmla="*/ 0 w 57"/>
                    <a:gd name="T5" fmla="*/ 0 h 449"/>
                    <a:gd name="T6" fmla="*/ 0 w 57"/>
                    <a:gd name="T7" fmla="*/ 0 h 449"/>
                    <a:gd name="T8" fmla="*/ 0 w 57"/>
                    <a:gd name="T9" fmla="*/ 0 h 449"/>
                    <a:gd name="T10" fmla="*/ 0 60000 65536"/>
                    <a:gd name="T11" fmla="*/ 0 60000 65536"/>
                    <a:gd name="T12" fmla="*/ 0 60000 65536"/>
                    <a:gd name="T13" fmla="*/ 0 60000 65536"/>
                    <a:gd name="T14" fmla="*/ 0 60000 65536"/>
                    <a:gd name="T15" fmla="*/ 0 w 57"/>
                    <a:gd name="T16" fmla="*/ 0 h 449"/>
                    <a:gd name="T17" fmla="*/ 57 w 57"/>
                    <a:gd name="T18" fmla="*/ 449 h 449"/>
                  </a:gdLst>
                  <a:ahLst/>
                  <a:cxnLst>
                    <a:cxn ang="T10">
                      <a:pos x="T0" y="T1"/>
                    </a:cxn>
                    <a:cxn ang="T11">
                      <a:pos x="T2" y="T3"/>
                    </a:cxn>
                    <a:cxn ang="T12">
                      <a:pos x="T4" y="T5"/>
                    </a:cxn>
                    <a:cxn ang="T13">
                      <a:pos x="T6" y="T7"/>
                    </a:cxn>
                    <a:cxn ang="T14">
                      <a:pos x="T8" y="T9"/>
                    </a:cxn>
                  </a:cxnLst>
                  <a:rect l="T15" t="T16" r="T17" b="T18"/>
                  <a:pathLst>
                    <a:path w="57" h="449">
                      <a:moveTo>
                        <a:pt x="0" y="449"/>
                      </a:moveTo>
                      <a:lnTo>
                        <a:pt x="57" y="401"/>
                      </a:lnTo>
                      <a:lnTo>
                        <a:pt x="57" y="0"/>
                      </a:lnTo>
                      <a:lnTo>
                        <a:pt x="0" y="56"/>
                      </a:lnTo>
                      <a:lnTo>
                        <a:pt x="0" y="449"/>
                      </a:lnTo>
                      <a:close/>
                    </a:path>
                  </a:pathLst>
                </a:custGeom>
                <a:solidFill>
                  <a:srgbClr val="7A7A5A"/>
                </a:solidFill>
                <a:ln w="3175">
                  <a:solidFill>
                    <a:srgbClr val="494936"/>
                  </a:solidFill>
                  <a:round/>
                  <a:headEnd/>
                  <a:tailEnd/>
                </a:ln>
              </p:spPr>
              <p:txBody>
                <a:bodyPr/>
                <a:lstStyle/>
                <a:p>
                  <a:endParaRPr lang="zh-CN" altLang="en-US"/>
                </a:p>
              </p:txBody>
            </p:sp>
            <p:sp>
              <p:nvSpPr>
                <p:cNvPr id="47288" name="Freeform 145">
                  <a:extLst>
                    <a:ext uri="{FF2B5EF4-FFF2-40B4-BE49-F238E27FC236}">
                      <a16:creationId xmlns:a16="http://schemas.microsoft.com/office/drawing/2014/main" id="{4CD6C124-82B4-324D-970D-D7D4339625E7}"/>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89" name="Freeform 146">
                  <a:extLst>
                    <a:ext uri="{FF2B5EF4-FFF2-40B4-BE49-F238E27FC236}">
                      <a16:creationId xmlns:a16="http://schemas.microsoft.com/office/drawing/2014/main" id="{3ADE87AF-3354-1447-9AB1-0E88D068CFC4}"/>
                    </a:ext>
                  </a:extLst>
                </p:cNvPr>
                <p:cNvSpPr>
                  <a:spLocks/>
                </p:cNvSpPr>
                <p:nvPr/>
              </p:nvSpPr>
              <p:spPr bwMode="auto">
                <a:xfrm>
                  <a:off x="775" y="2104"/>
                  <a:ext cx="160" cy="25"/>
                </a:xfrm>
                <a:custGeom>
                  <a:avLst/>
                  <a:gdLst>
                    <a:gd name="T0" fmla="*/ 0 w 637"/>
                    <a:gd name="T1" fmla="*/ 0 h 96"/>
                    <a:gd name="T2" fmla="*/ 0 w 637"/>
                    <a:gd name="T3" fmla="*/ 0 h 96"/>
                    <a:gd name="T4" fmla="*/ 0 w 637"/>
                    <a:gd name="T5" fmla="*/ 0 h 96"/>
                    <a:gd name="T6" fmla="*/ 0 w 637"/>
                    <a:gd name="T7" fmla="*/ 0 h 96"/>
                    <a:gd name="T8" fmla="*/ 0 w 637"/>
                    <a:gd name="T9" fmla="*/ 0 h 96"/>
                    <a:gd name="T10" fmla="*/ 0 60000 65536"/>
                    <a:gd name="T11" fmla="*/ 0 60000 65536"/>
                    <a:gd name="T12" fmla="*/ 0 60000 65536"/>
                    <a:gd name="T13" fmla="*/ 0 60000 65536"/>
                    <a:gd name="T14" fmla="*/ 0 60000 65536"/>
                    <a:gd name="T15" fmla="*/ 0 w 637"/>
                    <a:gd name="T16" fmla="*/ 0 h 96"/>
                    <a:gd name="T17" fmla="*/ 637 w 637"/>
                    <a:gd name="T18" fmla="*/ 96 h 96"/>
                  </a:gdLst>
                  <a:ahLst/>
                  <a:cxnLst>
                    <a:cxn ang="T10">
                      <a:pos x="T0" y="T1"/>
                    </a:cxn>
                    <a:cxn ang="T11">
                      <a:pos x="T2" y="T3"/>
                    </a:cxn>
                    <a:cxn ang="T12">
                      <a:pos x="T4" y="T5"/>
                    </a:cxn>
                    <a:cxn ang="T13">
                      <a:pos x="T6" y="T7"/>
                    </a:cxn>
                    <a:cxn ang="T14">
                      <a:pos x="T8" y="T9"/>
                    </a:cxn>
                  </a:cxnLst>
                  <a:rect l="T15" t="T16" r="T17" b="T18"/>
                  <a:pathLst>
                    <a:path w="637" h="96">
                      <a:moveTo>
                        <a:pt x="0" y="96"/>
                      </a:moveTo>
                      <a:lnTo>
                        <a:pt x="81" y="0"/>
                      </a:lnTo>
                      <a:lnTo>
                        <a:pt x="637" y="0"/>
                      </a:lnTo>
                      <a:lnTo>
                        <a:pt x="557" y="96"/>
                      </a:lnTo>
                      <a:lnTo>
                        <a:pt x="0" y="96"/>
                      </a:lnTo>
                      <a:close/>
                    </a:path>
                  </a:pathLst>
                </a:custGeom>
                <a:solidFill>
                  <a:srgbClr val="C9C9B6"/>
                </a:solidFill>
                <a:ln w="3175">
                  <a:solidFill>
                    <a:srgbClr val="494936"/>
                  </a:solidFill>
                  <a:round/>
                  <a:headEnd/>
                  <a:tailEnd/>
                </a:ln>
              </p:spPr>
              <p:txBody>
                <a:bodyPr/>
                <a:lstStyle/>
                <a:p>
                  <a:endParaRPr lang="zh-CN" altLang="en-US"/>
                </a:p>
              </p:txBody>
            </p:sp>
            <p:sp>
              <p:nvSpPr>
                <p:cNvPr id="47290" name="Freeform 147">
                  <a:extLst>
                    <a:ext uri="{FF2B5EF4-FFF2-40B4-BE49-F238E27FC236}">
                      <a16:creationId xmlns:a16="http://schemas.microsoft.com/office/drawing/2014/main" id="{9966DB89-C940-C246-9B58-56DF6E32B665}"/>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91" name="Freeform 148">
                  <a:extLst>
                    <a:ext uri="{FF2B5EF4-FFF2-40B4-BE49-F238E27FC236}">
                      <a16:creationId xmlns:a16="http://schemas.microsoft.com/office/drawing/2014/main" id="{AF118F1E-1D13-EC45-9DFF-BD9D230FA425}"/>
                    </a:ext>
                  </a:extLst>
                </p:cNvPr>
                <p:cNvSpPr>
                  <a:spLocks/>
                </p:cNvSpPr>
                <p:nvPr/>
              </p:nvSpPr>
              <p:spPr bwMode="auto">
                <a:xfrm>
                  <a:off x="914" y="2104"/>
                  <a:ext cx="21" cy="31"/>
                </a:xfrm>
                <a:custGeom>
                  <a:avLst/>
                  <a:gdLst>
                    <a:gd name="T0" fmla="*/ 0 w 80"/>
                    <a:gd name="T1" fmla="*/ 0 h 120"/>
                    <a:gd name="T2" fmla="*/ 0 w 80"/>
                    <a:gd name="T3" fmla="*/ 0 h 120"/>
                    <a:gd name="T4" fmla="*/ 0 w 80"/>
                    <a:gd name="T5" fmla="*/ 0 h 120"/>
                    <a:gd name="T6" fmla="*/ 0 w 80"/>
                    <a:gd name="T7" fmla="*/ 0 h 120"/>
                    <a:gd name="T8" fmla="*/ 0 w 80"/>
                    <a:gd name="T9" fmla="*/ 0 h 120"/>
                    <a:gd name="T10" fmla="*/ 0 60000 65536"/>
                    <a:gd name="T11" fmla="*/ 0 60000 65536"/>
                    <a:gd name="T12" fmla="*/ 0 60000 65536"/>
                    <a:gd name="T13" fmla="*/ 0 60000 65536"/>
                    <a:gd name="T14" fmla="*/ 0 60000 65536"/>
                    <a:gd name="T15" fmla="*/ 0 w 80"/>
                    <a:gd name="T16" fmla="*/ 0 h 120"/>
                    <a:gd name="T17" fmla="*/ 80 w 80"/>
                    <a:gd name="T18" fmla="*/ 120 h 120"/>
                  </a:gdLst>
                  <a:ahLst/>
                  <a:cxnLst>
                    <a:cxn ang="T10">
                      <a:pos x="T0" y="T1"/>
                    </a:cxn>
                    <a:cxn ang="T11">
                      <a:pos x="T2" y="T3"/>
                    </a:cxn>
                    <a:cxn ang="T12">
                      <a:pos x="T4" y="T5"/>
                    </a:cxn>
                    <a:cxn ang="T13">
                      <a:pos x="T6" y="T7"/>
                    </a:cxn>
                    <a:cxn ang="T14">
                      <a:pos x="T8" y="T9"/>
                    </a:cxn>
                  </a:cxnLst>
                  <a:rect l="T15" t="T16" r="T17" b="T18"/>
                  <a:pathLst>
                    <a:path w="80" h="120">
                      <a:moveTo>
                        <a:pt x="0" y="120"/>
                      </a:moveTo>
                      <a:lnTo>
                        <a:pt x="80" y="40"/>
                      </a:lnTo>
                      <a:lnTo>
                        <a:pt x="80" y="0"/>
                      </a:lnTo>
                      <a:lnTo>
                        <a:pt x="0" y="104"/>
                      </a:lnTo>
                      <a:lnTo>
                        <a:pt x="0" y="120"/>
                      </a:lnTo>
                      <a:close/>
                    </a:path>
                  </a:pathLst>
                </a:custGeom>
                <a:solidFill>
                  <a:srgbClr val="7A7A5A"/>
                </a:solidFill>
                <a:ln w="3175">
                  <a:solidFill>
                    <a:srgbClr val="494936"/>
                  </a:solidFill>
                  <a:round/>
                  <a:headEnd/>
                  <a:tailEnd/>
                </a:ln>
              </p:spPr>
              <p:txBody>
                <a:bodyPr/>
                <a:lstStyle/>
                <a:p>
                  <a:endParaRPr lang="zh-CN" altLang="en-US"/>
                </a:p>
              </p:txBody>
            </p:sp>
            <p:sp>
              <p:nvSpPr>
                <p:cNvPr id="47292" name="Rectangle 149">
                  <a:extLst>
                    <a:ext uri="{FF2B5EF4-FFF2-40B4-BE49-F238E27FC236}">
                      <a16:creationId xmlns:a16="http://schemas.microsoft.com/office/drawing/2014/main" id="{319AFB6F-E9B1-A045-9EAD-0A0B84990A98}"/>
                    </a:ext>
                  </a:extLst>
                </p:cNvPr>
                <p:cNvSpPr>
                  <a:spLocks noChangeArrowheads="1"/>
                </p:cNvSpPr>
                <p:nvPr/>
              </p:nvSpPr>
              <p:spPr bwMode="auto">
                <a:xfrm>
                  <a:off x="775" y="2129"/>
                  <a:ext cx="139"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93" name="Rectangle 150">
                  <a:extLst>
                    <a:ext uri="{FF2B5EF4-FFF2-40B4-BE49-F238E27FC236}">
                      <a16:creationId xmlns:a16="http://schemas.microsoft.com/office/drawing/2014/main" id="{182A22F6-FE54-7B47-BA0B-14C37F8A0555}"/>
                    </a:ext>
                  </a:extLst>
                </p:cNvPr>
                <p:cNvSpPr>
                  <a:spLocks noChangeArrowheads="1"/>
                </p:cNvSpPr>
                <p:nvPr/>
              </p:nvSpPr>
              <p:spPr bwMode="auto">
                <a:xfrm>
                  <a:off x="776" y="2130"/>
                  <a:ext cx="137" cy="4"/>
                </a:xfrm>
                <a:prstGeom prst="rect">
                  <a:avLst/>
                </a:prstGeom>
                <a:solidFill>
                  <a:srgbClr val="B7B79D"/>
                </a:solidFill>
                <a:ln w="3175">
                  <a:solidFill>
                    <a:srgbClr val="494936"/>
                  </a:solidFill>
                  <a:miter lim="800000"/>
                  <a:headEnd/>
                  <a:tailEnd/>
                </a:ln>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246" name="Group 151">
                <a:extLst>
                  <a:ext uri="{FF2B5EF4-FFF2-40B4-BE49-F238E27FC236}">
                    <a16:creationId xmlns:a16="http://schemas.microsoft.com/office/drawing/2014/main" id="{EE472C5C-6465-7546-97BE-7B53D6243EE4}"/>
                  </a:ext>
                </a:extLst>
              </p:cNvPr>
              <p:cNvGrpSpPr>
                <a:grpSpLocks/>
              </p:cNvGrpSpPr>
              <p:nvPr/>
            </p:nvGrpSpPr>
            <p:grpSpPr bwMode="auto">
              <a:xfrm>
                <a:off x="1568" y="370"/>
                <a:ext cx="92" cy="56"/>
                <a:chOff x="820" y="2004"/>
                <a:chExt cx="92" cy="56"/>
              </a:xfrm>
            </p:grpSpPr>
            <p:grpSp>
              <p:nvGrpSpPr>
                <p:cNvPr id="47247" name="Group 152">
                  <a:extLst>
                    <a:ext uri="{FF2B5EF4-FFF2-40B4-BE49-F238E27FC236}">
                      <a16:creationId xmlns:a16="http://schemas.microsoft.com/office/drawing/2014/main" id="{A2BAA3CE-0844-F54F-A4AA-D60D306B8D56}"/>
                    </a:ext>
                  </a:extLst>
                </p:cNvPr>
                <p:cNvGrpSpPr>
                  <a:grpSpLocks/>
                </p:cNvGrpSpPr>
                <p:nvPr/>
              </p:nvGrpSpPr>
              <p:grpSpPr bwMode="auto">
                <a:xfrm>
                  <a:off x="820" y="2004"/>
                  <a:ext cx="92" cy="56"/>
                  <a:chOff x="820" y="2004"/>
                  <a:chExt cx="92" cy="56"/>
                </a:xfrm>
              </p:grpSpPr>
              <p:sp>
                <p:nvSpPr>
                  <p:cNvPr id="47265" name="Oval 153">
                    <a:extLst>
                      <a:ext uri="{FF2B5EF4-FFF2-40B4-BE49-F238E27FC236}">
                        <a16:creationId xmlns:a16="http://schemas.microsoft.com/office/drawing/2014/main" id="{5E13423F-3194-664A-A1F9-04922CA6C706}"/>
                      </a:ext>
                    </a:extLst>
                  </p:cNvPr>
                  <p:cNvSpPr>
                    <a:spLocks noChangeArrowheads="1"/>
                  </p:cNvSpPr>
                  <p:nvPr/>
                </p:nvSpPr>
                <p:spPr bwMode="auto">
                  <a:xfrm>
                    <a:off x="852" y="2004"/>
                    <a:ext cx="4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66" name="Oval 154">
                    <a:extLst>
                      <a:ext uri="{FF2B5EF4-FFF2-40B4-BE49-F238E27FC236}">
                        <a16:creationId xmlns:a16="http://schemas.microsoft.com/office/drawing/2014/main" id="{4E2FFC7D-2DE5-8B41-A0F6-B07E9B51F2CF}"/>
                      </a:ext>
                    </a:extLst>
                  </p:cNvPr>
                  <p:cNvSpPr>
                    <a:spLocks noChangeArrowheads="1"/>
                  </p:cNvSpPr>
                  <p:nvPr/>
                </p:nvSpPr>
                <p:spPr bwMode="auto">
                  <a:xfrm>
                    <a:off x="830" y="2010"/>
                    <a:ext cx="30"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67" name="Oval 155">
                    <a:extLst>
                      <a:ext uri="{FF2B5EF4-FFF2-40B4-BE49-F238E27FC236}">
                        <a16:creationId xmlns:a16="http://schemas.microsoft.com/office/drawing/2014/main" id="{2D4FEB84-C2E5-B042-A6A5-584972F035E8}"/>
                      </a:ext>
                    </a:extLst>
                  </p:cNvPr>
                  <p:cNvSpPr>
                    <a:spLocks noChangeArrowheads="1"/>
                  </p:cNvSpPr>
                  <p:nvPr/>
                </p:nvSpPr>
                <p:spPr bwMode="auto">
                  <a:xfrm>
                    <a:off x="820" y="2024"/>
                    <a:ext cx="2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68" name="Oval 156">
                    <a:extLst>
                      <a:ext uri="{FF2B5EF4-FFF2-40B4-BE49-F238E27FC236}">
                        <a16:creationId xmlns:a16="http://schemas.microsoft.com/office/drawing/2014/main" id="{E3FECBC2-2A98-5A48-9911-C24B22967508}"/>
                      </a:ext>
                    </a:extLst>
                  </p:cNvPr>
                  <p:cNvSpPr>
                    <a:spLocks noChangeArrowheads="1"/>
                  </p:cNvSpPr>
                  <p:nvPr/>
                </p:nvSpPr>
                <p:spPr bwMode="auto">
                  <a:xfrm>
                    <a:off x="826" y="2032"/>
                    <a:ext cx="32" cy="2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69" name="Oval 157">
                    <a:extLst>
                      <a:ext uri="{FF2B5EF4-FFF2-40B4-BE49-F238E27FC236}">
                        <a16:creationId xmlns:a16="http://schemas.microsoft.com/office/drawing/2014/main" id="{5FC73D3C-BE4E-DE4A-B43B-20D84313D97F}"/>
                      </a:ext>
                    </a:extLst>
                  </p:cNvPr>
                  <p:cNvSpPr>
                    <a:spLocks noChangeArrowheads="1"/>
                  </p:cNvSpPr>
                  <p:nvPr/>
                </p:nvSpPr>
                <p:spPr bwMode="auto">
                  <a:xfrm>
                    <a:off x="848" y="2036"/>
                    <a:ext cx="48" cy="24"/>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70" name="Oval 158">
                    <a:extLst>
                      <a:ext uri="{FF2B5EF4-FFF2-40B4-BE49-F238E27FC236}">
                        <a16:creationId xmlns:a16="http://schemas.microsoft.com/office/drawing/2014/main" id="{D61D087C-0CF6-E84E-8B21-1C5F81066819}"/>
                      </a:ext>
                    </a:extLst>
                  </p:cNvPr>
                  <p:cNvSpPr>
                    <a:spLocks noChangeArrowheads="1"/>
                  </p:cNvSpPr>
                  <p:nvPr/>
                </p:nvSpPr>
                <p:spPr bwMode="auto">
                  <a:xfrm>
                    <a:off x="878" y="2010"/>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71" name="Oval 159">
                    <a:extLst>
                      <a:ext uri="{FF2B5EF4-FFF2-40B4-BE49-F238E27FC236}">
                        <a16:creationId xmlns:a16="http://schemas.microsoft.com/office/drawing/2014/main" id="{49769E40-4DA1-0146-B5F0-EE5B237E3F9A}"/>
                      </a:ext>
                    </a:extLst>
                  </p:cNvPr>
                  <p:cNvSpPr>
                    <a:spLocks noChangeArrowheads="1"/>
                  </p:cNvSpPr>
                  <p:nvPr/>
                </p:nvSpPr>
                <p:spPr bwMode="auto">
                  <a:xfrm>
                    <a:off x="882" y="2022"/>
                    <a:ext cx="30" cy="18"/>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72" name="Oval 160">
                    <a:extLst>
                      <a:ext uri="{FF2B5EF4-FFF2-40B4-BE49-F238E27FC236}">
                        <a16:creationId xmlns:a16="http://schemas.microsoft.com/office/drawing/2014/main" id="{32E21C12-873F-0244-B91E-558B40840D6C}"/>
                      </a:ext>
                    </a:extLst>
                  </p:cNvPr>
                  <p:cNvSpPr>
                    <a:spLocks noChangeArrowheads="1"/>
                  </p:cNvSpPr>
                  <p:nvPr/>
                </p:nvSpPr>
                <p:spPr bwMode="auto">
                  <a:xfrm>
                    <a:off x="880" y="2026"/>
                    <a:ext cx="3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73" name="Oval 161">
                    <a:extLst>
                      <a:ext uri="{FF2B5EF4-FFF2-40B4-BE49-F238E27FC236}">
                        <a16:creationId xmlns:a16="http://schemas.microsoft.com/office/drawing/2014/main" id="{2256B500-DAD1-1D4D-BA35-6FE0C656DE51}"/>
                      </a:ext>
                    </a:extLst>
                  </p:cNvPr>
                  <p:cNvSpPr>
                    <a:spLocks noChangeArrowheads="1"/>
                  </p:cNvSpPr>
                  <p:nvPr/>
                </p:nvSpPr>
                <p:spPr bwMode="auto">
                  <a:xfrm>
                    <a:off x="836" y="2018"/>
                    <a:ext cx="60" cy="30"/>
                  </a:xfrm>
                  <a:prstGeom prst="ellipse">
                    <a:avLst/>
                  </a:pr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248" name="Group 162">
                  <a:extLst>
                    <a:ext uri="{FF2B5EF4-FFF2-40B4-BE49-F238E27FC236}">
                      <a16:creationId xmlns:a16="http://schemas.microsoft.com/office/drawing/2014/main" id="{96892590-3065-F044-B911-5B2722B44702}"/>
                    </a:ext>
                  </a:extLst>
                </p:cNvPr>
                <p:cNvGrpSpPr>
                  <a:grpSpLocks/>
                </p:cNvGrpSpPr>
                <p:nvPr/>
              </p:nvGrpSpPr>
              <p:grpSpPr bwMode="auto">
                <a:xfrm>
                  <a:off x="820" y="2004"/>
                  <a:ext cx="92" cy="56"/>
                  <a:chOff x="820" y="2004"/>
                  <a:chExt cx="92" cy="56"/>
                </a:xfrm>
              </p:grpSpPr>
              <p:sp>
                <p:nvSpPr>
                  <p:cNvPr id="47249" name="Arc 163">
                    <a:extLst>
                      <a:ext uri="{FF2B5EF4-FFF2-40B4-BE49-F238E27FC236}">
                        <a16:creationId xmlns:a16="http://schemas.microsoft.com/office/drawing/2014/main" id="{3C56A576-44A4-DC47-AC2A-3C8579A05E9A}"/>
                      </a:ext>
                    </a:extLst>
                  </p:cNvPr>
                  <p:cNvSpPr>
                    <a:spLocks/>
                  </p:cNvSpPr>
                  <p:nvPr/>
                </p:nvSpPr>
                <p:spPr bwMode="auto">
                  <a:xfrm>
                    <a:off x="853" y="2004"/>
                    <a:ext cx="38" cy="12"/>
                  </a:xfrm>
                  <a:custGeom>
                    <a:avLst/>
                    <a:gdLst>
                      <a:gd name="T0" fmla="*/ 0 w 41217"/>
                      <a:gd name="T1" fmla="*/ 0 h 21600"/>
                      <a:gd name="T2" fmla="*/ 0 w 41217"/>
                      <a:gd name="T3" fmla="*/ 0 h 21600"/>
                      <a:gd name="T4" fmla="*/ 0 w 41217"/>
                      <a:gd name="T5" fmla="*/ 0 h 21600"/>
                      <a:gd name="T6" fmla="*/ 0 60000 65536"/>
                      <a:gd name="T7" fmla="*/ 0 60000 65536"/>
                      <a:gd name="T8" fmla="*/ 0 60000 65536"/>
                      <a:gd name="T9" fmla="*/ 0 w 41217"/>
                      <a:gd name="T10" fmla="*/ 0 h 21600"/>
                      <a:gd name="T11" fmla="*/ 41217 w 41217"/>
                      <a:gd name="T12" fmla="*/ 21600 h 21600"/>
                    </a:gdLst>
                    <a:ahLst/>
                    <a:cxnLst>
                      <a:cxn ang="T6">
                        <a:pos x="T0" y="T1"/>
                      </a:cxn>
                      <a:cxn ang="T7">
                        <a:pos x="T2" y="T3"/>
                      </a:cxn>
                      <a:cxn ang="T8">
                        <a:pos x="T4" y="T5"/>
                      </a:cxn>
                    </a:cxnLst>
                    <a:rect l="T9" t="T10" r="T11" b="T12"/>
                    <a:pathLst>
                      <a:path w="41217" h="21600" fill="none" extrusionOk="0">
                        <a:moveTo>
                          <a:pt x="-1" y="15818"/>
                        </a:moveTo>
                        <a:cubicBezTo>
                          <a:pt x="2596" y="6470"/>
                          <a:pt x="11109" y="-1"/>
                          <a:pt x="20812" y="0"/>
                        </a:cubicBezTo>
                        <a:cubicBezTo>
                          <a:pt x="30010" y="0"/>
                          <a:pt x="38199" y="5825"/>
                          <a:pt x="41216" y="14515"/>
                        </a:cubicBezTo>
                      </a:path>
                      <a:path w="41217" h="21600" stroke="0" extrusionOk="0">
                        <a:moveTo>
                          <a:pt x="-1" y="15818"/>
                        </a:moveTo>
                        <a:cubicBezTo>
                          <a:pt x="2596" y="6470"/>
                          <a:pt x="11109" y="-1"/>
                          <a:pt x="20812" y="0"/>
                        </a:cubicBezTo>
                        <a:cubicBezTo>
                          <a:pt x="30010" y="0"/>
                          <a:pt x="38199" y="5825"/>
                          <a:pt x="41216" y="14515"/>
                        </a:cubicBezTo>
                        <a:lnTo>
                          <a:pt x="20812" y="21600"/>
                        </a:lnTo>
                        <a:lnTo>
                          <a:pt x="-1" y="15818"/>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50" name="Arc 164">
                    <a:extLst>
                      <a:ext uri="{FF2B5EF4-FFF2-40B4-BE49-F238E27FC236}">
                        <a16:creationId xmlns:a16="http://schemas.microsoft.com/office/drawing/2014/main" id="{F5D55C7A-5167-1E48-838C-A659FF092ED0}"/>
                      </a:ext>
                    </a:extLst>
                  </p:cNvPr>
                  <p:cNvSpPr>
                    <a:spLocks/>
                  </p:cNvSpPr>
                  <p:nvPr/>
                </p:nvSpPr>
                <p:spPr bwMode="auto">
                  <a:xfrm>
                    <a:off x="854" y="2005"/>
                    <a:ext cx="36" cy="11"/>
                  </a:xfrm>
                  <a:custGeom>
                    <a:avLst/>
                    <a:gdLst>
                      <a:gd name="T0" fmla="*/ 0 w 41081"/>
                      <a:gd name="T1" fmla="*/ 0 h 21600"/>
                      <a:gd name="T2" fmla="*/ 0 w 41081"/>
                      <a:gd name="T3" fmla="*/ 0 h 21600"/>
                      <a:gd name="T4" fmla="*/ 0 w 41081"/>
                      <a:gd name="T5" fmla="*/ 0 h 21600"/>
                      <a:gd name="T6" fmla="*/ 0 60000 65536"/>
                      <a:gd name="T7" fmla="*/ 0 60000 65536"/>
                      <a:gd name="T8" fmla="*/ 0 60000 65536"/>
                      <a:gd name="T9" fmla="*/ 0 w 41081"/>
                      <a:gd name="T10" fmla="*/ 0 h 21600"/>
                      <a:gd name="T11" fmla="*/ 41081 w 41081"/>
                      <a:gd name="T12" fmla="*/ 21600 h 21600"/>
                    </a:gdLst>
                    <a:ahLst/>
                    <a:cxnLst>
                      <a:cxn ang="T6">
                        <a:pos x="T0" y="T1"/>
                      </a:cxn>
                      <a:cxn ang="T7">
                        <a:pos x="T2" y="T3"/>
                      </a:cxn>
                      <a:cxn ang="T8">
                        <a:pos x="T4" y="T5"/>
                      </a:cxn>
                    </a:cxnLst>
                    <a:rect l="T9" t="T10" r="T11" b="T12"/>
                    <a:pathLst>
                      <a:path w="41081" h="21600" fill="none" extrusionOk="0">
                        <a:moveTo>
                          <a:pt x="0" y="15624"/>
                        </a:moveTo>
                        <a:cubicBezTo>
                          <a:pt x="2663" y="6372"/>
                          <a:pt x="11129" y="-1"/>
                          <a:pt x="20757" y="0"/>
                        </a:cubicBezTo>
                        <a:cubicBezTo>
                          <a:pt x="29866" y="0"/>
                          <a:pt x="37996" y="5714"/>
                          <a:pt x="41081" y="14285"/>
                        </a:cubicBezTo>
                      </a:path>
                      <a:path w="41081" h="21600" stroke="0" extrusionOk="0">
                        <a:moveTo>
                          <a:pt x="0" y="15624"/>
                        </a:moveTo>
                        <a:cubicBezTo>
                          <a:pt x="2663" y="6372"/>
                          <a:pt x="11129" y="-1"/>
                          <a:pt x="20757" y="0"/>
                        </a:cubicBezTo>
                        <a:cubicBezTo>
                          <a:pt x="29866" y="0"/>
                          <a:pt x="37996" y="5714"/>
                          <a:pt x="41081" y="14285"/>
                        </a:cubicBezTo>
                        <a:lnTo>
                          <a:pt x="20757" y="21600"/>
                        </a:lnTo>
                        <a:lnTo>
                          <a:pt x="0" y="15624"/>
                        </a:lnTo>
                        <a:close/>
                      </a:path>
                    </a:pathLst>
                  </a:custGeom>
                  <a:solidFill>
                    <a:srgbClr val="E7EDED"/>
                  </a:solidFill>
                  <a:ln w="3175">
                    <a:solidFill>
                      <a:srgbClr val="6C8F93"/>
                    </a:solidFill>
                    <a:round/>
                    <a:headEnd/>
                    <a:tailEnd/>
                  </a:ln>
                </p:spPr>
                <p:txBody>
                  <a:bodyPr/>
                  <a:lstStyle/>
                  <a:p>
                    <a:endParaRPr lang="zh-CN" altLang="en-US"/>
                  </a:p>
                </p:txBody>
              </p:sp>
              <p:sp>
                <p:nvSpPr>
                  <p:cNvPr id="47251" name="Arc 165">
                    <a:extLst>
                      <a:ext uri="{FF2B5EF4-FFF2-40B4-BE49-F238E27FC236}">
                        <a16:creationId xmlns:a16="http://schemas.microsoft.com/office/drawing/2014/main" id="{29A5D86D-C436-DF4B-825E-8937D2CC465B}"/>
                      </a:ext>
                    </a:extLst>
                  </p:cNvPr>
                  <p:cNvSpPr>
                    <a:spLocks/>
                  </p:cNvSpPr>
                  <p:nvPr/>
                </p:nvSpPr>
                <p:spPr bwMode="auto">
                  <a:xfrm>
                    <a:off x="830" y="2010"/>
                    <a:ext cx="23" cy="14"/>
                  </a:xfrm>
                  <a:custGeom>
                    <a:avLst/>
                    <a:gdLst>
                      <a:gd name="T0" fmla="*/ 0 w 33372"/>
                      <a:gd name="T1" fmla="*/ 0 h 25836"/>
                      <a:gd name="T2" fmla="*/ 0 w 33372"/>
                      <a:gd name="T3" fmla="*/ 0 h 25836"/>
                      <a:gd name="T4" fmla="*/ 0 w 33372"/>
                      <a:gd name="T5" fmla="*/ 0 h 25836"/>
                      <a:gd name="T6" fmla="*/ 0 60000 65536"/>
                      <a:gd name="T7" fmla="*/ 0 60000 65536"/>
                      <a:gd name="T8" fmla="*/ 0 60000 65536"/>
                      <a:gd name="T9" fmla="*/ 0 w 33372"/>
                      <a:gd name="T10" fmla="*/ 0 h 25836"/>
                      <a:gd name="T11" fmla="*/ 33372 w 33372"/>
                      <a:gd name="T12" fmla="*/ 25836 h 25836"/>
                    </a:gdLst>
                    <a:ahLst/>
                    <a:cxnLst>
                      <a:cxn ang="T6">
                        <a:pos x="T0" y="T1"/>
                      </a:cxn>
                      <a:cxn ang="T7">
                        <a:pos x="T2" y="T3"/>
                      </a:cxn>
                      <a:cxn ang="T8">
                        <a:pos x="T4" y="T5"/>
                      </a:cxn>
                    </a:cxnLst>
                    <a:rect l="T9" t="T10" r="T11" b="T12"/>
                    <a:pathLst>
                      <a:path w="33372" h="25836" fill="none" extrusionOk="0">
                        <a:moveTo>
                          <a:pt x="419" y="25835"/>
                        </a:moveTo>
                        <a:cubicBezTo>
                          <a:pt x="140" y="24441"/>
                          <a:pt x="0" y="23022"/>
                          <a:pt x="0" y="21600"/>
                        </a:cubicBezTo>
                        <a:cubicBezTo>
                          <a:pt x="0" y="9670"/>
                          <a:pt x="9670" y="0"/>
                          <a:pt x="21600" y="0"/>
                        </a:cubicBezTo>
                        <a:cubicBezTo>
                          <a:pt x="25779" y="-1"/>
                          <a:pt x="29868" y="1212"/>
                          <a:pt x="33372" y="3489"/>
                        </a:cubicBezTo>
                      </a:path>
                      <a:path w="33372" h="25836" stroke="0" extrusionOk="0">
                        <a:moveTo>
                          <a:pt x="419" y="25835"/>
                        </a:moveTo>
                        <a:cubicBezTo>
                          <a:pt x="140" y="24441"/>
                          <a:pt x="0" y="23022"/>
                          <a:pt x="0" y="21600"/>
                        </a:cubicBezTo>
                        <a:cubicBezTo>
                          <a:pt x="0" y="9670"/>
                          <a:pt x="9670" y="0"/>
                          <a:pt x="21600" y="0"/>
                        </a:cubicBezTo>
                        <a:cubicBezTo>
                          <a:pt x="25779" y="-1"/>
                          <a:pt x="29868" y="1212"/>
                          <a:pt x="33372" y="3489"/>
                        </a:cubicBezTo>
                        <a:lnTo>
                          <a:pt x="21600" y="21600"/>
                        </a:lnTo>
                        <a:lnTo>
                          <a:pt x="419" y="25835"/>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52" name="Arc 166">
                    <a:extLst>
                      <a:ext uri="{FF2B5EF4-FFF2-40B4-BE49-F238E27FC236}">
                        <a16:creationId xmlns:a16="http://schemas.microsoft.com/office/drawing/2014/main" id="{F07930FE-40E8-4949-B9DC-956B1D86F13F}"/>
                      </a:ext>
                    </a:extLst>
                  </p:cNvPr>
                  <p:cNvSpPr>
                    <a:spLocks/>
                  </p:cNvSpPr>
                  <p:nvPr/>
                </p:nvSpPr>
                <p:spPr bwMode="auto">
                  <a:xfrm>
                    <a:off x="831" y="2011"/>
                    <a:ext cx="22" cy="13"/>
                  </a:xfrm>
                  <a:custGeom>
                    <a:avLst/>
                    <a:gdLst>
                      <a:gd name="T0" fmla="*/ 0 w 33223"/>
                      <a:gd name="T1" fmla="*/ 0 h 25910"/>
                      <a:gd name="T2" fmla="*/ 0 w 33223"/>
                      <a:gd name="T3" fmla="*/ 0 h 25910"/>
                      <a:gd name="T4" fmla="*/ 0 w 33223"/>
                      <a:gd name="T5" fmla="*/ 0 h 25910"/>
                      <a:gd name="T6" fmla="*/ 0 60000 65536"/>
                      <a:gd name="T7" fmla="*/ 0 60000 65536"/>
                      <a:gd name="T8" fmla="*/ 0 60000 65536"/>
                      <a:gd name="T9" fmla="*/ 0 w 33223"/>
                      <a:gd name="T10" fmla="*/ 0 h 25910"/>
                      <a:gd name="T11" fmla="*/ 33223 w 33223"/>
                      <a:gd name="T12" fmla="*/ 25910 h 25910"/>
                    </a:gdLst>
                    <a:ahLst/>
                    <a:cxnLst>
                      <a:cxn ang="T6">
                        <a:pos x="T0" y="T1"/>
                      </a:cxn>
                      <a:cxn ang="T7">
                        <a:pos x="T2" y="T3"/>
                      </a:cxn>
                      <a:cxn ang="T8">
                        <a:pos x="T4" y="T5"/>
                      </a:cxn>
                    </a:cxnLst>
                    <a:rect l="T9" t="T10" r="T11" b="T12"/>
                    <a:pathLst>
                      <a:path w="33223" h="25910" fill="none" extrusionOk="0">
                        <a:moveTo>
                          <a:pt x="434" y="25909"/>
                        </a:moveTo>
                        <a:cubicBezTo>
                          <a:pt x="145" y="24491"/>
                          <a:pt x="0" y="23047"/>
                          <a:pt x="0" y="21600"/>
                        </a:cubicBezTo>
                        <a:cubicBezTo>
                          <a:pt x="0" y="9670"/>
                          <a:pt x="9670" y="0"/>
                          <a:pt x="21600" y="0"/>
                        </a:cubicBezTo>
                        <a:cubicBezTo>
                          <a:pt x="25718" y="-1"/>
                          <a:pt x="29751" y="1177"/>
                          <a:pt x="33223" y="3393"/>
                        </a:cubicBezTo>
                      </a:path>
                      <a:path w="33223" h="25910" stroke="0" extrusionOk="0">
                        <a:moveTo>
                          <a:pt x="434" y="25909"/>
                        </a:moveTo>
                        <a:cubicBezTo>
                          <a:pt x="145" y="24491"/>
                          <a:pt x="0" y="23047"/>
                          <a:pt x="0" y="21600"/>
                        </a:cubicBezTo>
                        <a:cubicBezTo>
                          <a:pt x="0" y="9670"/>
                          <a:pt x="9670" y="0"/>
                          <a:pt x="21600" y="0"/>
                        </a:cubicBezTo>
                        <a:cubicBezTo>
                          <a:pt x="25718" y="-1"/>
                          <a:pt x="29751" y="1177"/>
                          <a:pt x="33223" y="3393"/>
                        </a:cubicBezTo>
                        <a:lnTo>
                          <a:pt x="21600" y="21600"/>
                        </a:lnTo>
                        <a:lnTo>
                          <a:pt x="434" y="25909"/>
                        </a:lnTo>
                        <a:close/>
                      </a:path>
                    </a:pathLst>
                  </a:custGeom>
                  <a:solidFill>
                    <a:srgbClr val="E7EDED"/>
                  </a:solidFill>
                  <a:ln w="3175">
                    <a:solidFill>
                      <a:srgbClr val="6C8F93"/>
                    </a:solidFill>
                    <a:round/>
                    <a:headEnd/>
                    <a:tailEnd/>
                  </a:ln>
                </p:spPr>
                <p:txBody>
                  <a:bodyPr/>
                  <a:lstStyle/>
                  <a:p>
                    <a:endParaRPr lang="zh-CN" altLang="en-US"/>
                  </a:p>
                </p:txBody>
              </p:sp>
              <p:sp>
                <p:nvSpPr>
                  <p:cNvPr id="47253" name="Arc 167">
                    <a:extLst>
                      <a:ext uri="{FF2B5EF4-FFF2-40B4-BE49-F238E27FC236}">
                        <a16:creationId xmlns:a16="http://schemas.microsoft.com/office/drawing/2014/main" id="{C80E00B6-E9E0-5A48-B02B-FFA6D5551B1A}"/>
                      </a:ext>
                    </a:extLst>
                  </p:cNvPr>
                  <p:cNvSpPr>
                    <a:spLocks/>
                  </p:cNvSpPr>
                  <p:nvPr/>
                </p:nvSpPr>
                <p:spPr bwMode="auto">
                  <a:xfrm>
                    <a:off x="826" y="2042"/>
                    <a:ext cx="24" cy="10"/>
                  </a:xfrm>
                  <a:custGeom>
                    <a:avLst/>
                    <a:gdLst>
                      <a:gd name="T0" fmla="*/ 0 w 31800"/>
                      <a:gd name="T1" fmla="*/ 0 h 21600"/>
                      <a:gd name="T2" fmla="*/ 0 w 31800"/>
                      <a:gd name="T3" fmla="*/ 0 h 21600"/>
                      <a:gd name="T4" fmla="*/ 0 w 31800"/>
                      <a:gd name="T5" fmla="*/ 0 h 21600"/>
                      <a:gd name="T6" fmla="*/ 0 60000 65536"/>
                      <a:gd name="T7" fmla="*/ 0 60000 65536"/>
                      <a:gd name="T8" fmla="*/ 0 60000 65536"/>
                      <a:gd name="T9" fmla="*/ 0 w 31800"/>
                      <a:gd name="T10" fmla="*/ 0 h 21600"/>
                      <a:gd name="T11" fmla="*/ 31800 w 31800"/>
                      <a:gd name="T12" fmla="*/ 21600 h 21600"/>
                    </a:gdLst>
                    <a:ahLst/>
                    <a:cxnLst>
                      <a:cxn ang="T6">
                        <a:pos x="T0" y="T1"/>
                      </a:cxn>
                      <a:cxn ang="T7">
                        <a:pos x="T2" y="T3"/>
                      </a:cxn>
                      <a:cxn ang="T8">
                        <a:pos x="T4" y="T5"/>
                      </a:cxn>
                    </a:cxnLst>
                    <a:rect l="T9" t="T10" r="T11" b="T12"/>
                    <a:pathLst>
                      <a:path w="31800" h="21600" fill="none" extrusionOk="0">
                        <a:moveTo>
                          <a:pt x="31799" y="19039"/>
                        </a:moveTo>
                        <a:cubicBezTo>
                          <a:pt x="28662" y="20720"/>
                          <a:pt x="25158" y="21599"/>
                          <a:pt x="21600" y="21600"/>
                        </a:cubicBezTo>
                        <a:cubicBezTo>
                          <a:pt x="9670" y="21600"/>
                          <a:pt x="0" y="11929"/>
                          <a:pt x="0" y="0"/>
                        </a:cubicBezTo>
                      </a:path>
                      <a:path w="31800" h="21600" stroke="0" extrusionOk="0">
                        <a:moveTo>
                          <a:pt x="31799" y="19039"/>
                        </a:moveTo>
                        <a:cubicBezTo>
                          <a:pt x="28662" y="20720"/>
                          <a:pt x="25158" y="21599"/>
                          <a:pt x="21600" y="21600"/>
                        </a:cubicBezTo>
                        <a:cubicBezTo>
                          <a:pt x="9670" y="21600"/>
                          <a:pt x="0" y="11929"/>
                          <a:pt x="0" y="0"/>
                        </a:cubicBezTo>
                        <a:lnTo>
                          <a:pt x="21600" y="0"/>
                        </a:lnTo>
                        <a:lnTo>
                          <a:pt x="31799" y="1903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54" name="Arc 168">
                    <a:extLst>
                      <a:ext uri="{FF2B5EF4-FFF2-40B4-BE49-F238E27FC236}">
                        <a16:creationId xmlns:a16="http://schemas.microsoft.com/office/drawing/2014/main" id="{75EC8151-8B06-D34D-BE4F-EB1C571D8A10}"/>
                      </a:ext>
                    </a:extLst>
                  </p:cNvPr>
                  <p:cNvSpPr>
                    <a:spLocks/>
                  </p:cNvSpPr>
                  <p:nvPr/>
                </p:nvSpPr>
                <p:spPr bwMode="auto">
                  <a:xfrm>
                    <a:off x="827" y="2042"/>
                    <a:ext cx="22" cy="9"/>
                  </a:xfrm>
                  <a:custGeom>
                    <a:avLst/>
                    <a:gdLst>
                      <a:gd name="T0" fmla="*/ 0 w 31479"/>
                      <a:gd name="T1" fmla="*/ 0 h 21600"/>
                      <a:gd name="T2" fmla="*/ 0 w 31479"/>
                      <a:gd name="T3" fmla="*/ 0 h 21600"/>
                      <a:gd name="T4" fmla="*/ 0 w 31479"/>
                      <a:gd name="T5" fmla="*/ 0 h 21600"/>
                      <a:gd name="T6" fmla="*/ 0 60000 65536"/>
                      <a:gd name="T7" fmla="*/ 0 60000 65536"/>
                      <a:gd name="T8" fmla="*/ 0 60000 65536"/>
                      <a:gd name="T9" fmla="*/ 0 w 31479"/>
                      <a:gd name="T10" fmla="*/ 0 h 21600"/>
                      <a:gd name="T11" fmla="*/ 31479 w 31479"/>
                      <a:gd name="T12" fmla="*/ 21600 h 21600"/>
                    </a:gdLst>
                    <a:ahLst/>
                    <a:cxnLst>
                      <a:cxn ang="T6">
                        <a:pos x="T0" y="T1"/>
                      </a:cxn>
                      <a:cxn ang="T7">
                        <a:pos x="T2" y="T3"/>
                      </a:cxn>
                      <a:cxn ang="T8">
                        <a:pos x="T4" y="T5"/>
                      </a:cxn>
                    </a:cxnLst>
                    <a:rect l="T9" t="T10" r="T11" b="T12"/>
                    <a:pathLst>
                      <a:path w="31479" h="21600" fill="none" extrusionOk="0">
                        <a:moveTo>
                          <a:pt x="31478" y="19208"/>
                        </a:moveTo>
                        <a:cubicBezTo>
                          <a:pt x="28422" y="20780"/>
                          <a:pt x="25036" y="21599"/>
                          <a:pt x="21600" y="21600"/>
                        </a:cubicBezTo>
                        <a:cubicBezTo>
                          <a:pt x="9670" y="21600"/>
                          <a:pt x="0" y="11929"/>
                          <a:pt x="0" y="0"/>
                        </a:cubicBezTo>
                      </a:path>
                      <a:path w="31479" h="21600" stroke="0" extrusionOk="0">
                        <a:moveTo>
                          <a:pt x="31478" y="19208"/>
                        </a:moveTo>
                        <a:cubicBezTo>
                          <a:pt x="28422" y="20780"/>
                          <a:pt x="25036" y="21599"/>
                          <a:pt x="21600" y="21600"/>
                        </a:cubicBezTo>
                        <a:cubicBezTo>
                          <a:pt x="9670" y="21600"/>
                          <a:pt x="0" y="11929"/>
                          <a:pt x="0" y="0"/>
                        </a:cubicBezTo>
                        <a:lnTo>
                          <a:pt x="21600" y="0"/>
                        </a:lnTo>
                        <a:lnTo>
                          <a:pt x="31478" y="19208"/>
                        </a:lnTo>
                        <a:close/>
                      </a:path>
                    </a:pathLst>
                  </a:custGeom>
                  <a:solidFill>
                    <a:srgbClr val="E7EDED"/>
                  </a:solidFill>
                  <a:ln w="3175">
                    <a:solidFill>
                      <a:srgbClr val="6C8F93"/>
                    </a:solidFill>
                    <a:round/>
                    <a:headEnd/>
                    <a:tailEnd/>
                  </a:ln>
                </p:spPr>
                <p:txBody>
                  <a:bodyPr/>
                  <a:lstStyle/>
                  <a:p>
                    <a:endParaRPr lang="zh-CN" altLang="en-US"/>
                  </a:p>
                </p:txBody>
              </p:sp>
              <p:sp>
                <p:nvSpPr>
                  <p:cNvPr id="47255" name="Arc 169">
                    <a:extLst>
                      <a:ext uri="{FF2B5EF4-FFF2-40B4-BE49-F238E27FC236}">
                        <a16:creationId xmlns:a16="http://schemas.microsoft.com/office/drawing/2014/main" id="{0AC9A470-648B-0549-BF67-794AD14339F5}"/>
                      </a:ext>
                    </a:extLst>
                  </p:cNvPr>
                  <p:cNvSpPr>
                    <a:spLocks/>
                  </p:cNvSpPr>
                  <p:nvPr/>
                </p:nvSpPr>
                <p:spPr bwMode="auto">
                  <a:xfrm>
                    <a:off x="890" y="2010"/>
                    <a:ext cx="18" cy="14"/>
                  </a:xfrm>
                  <a:custGeom>
                    <a:avLst/>
                    <a:gdLst>
                      <a:gd name="T0" fmla="*/ 0 w 26126"/>
                      <a:gd name="T1" fmla="*/ 0 h 32795"/>
                      <a:gd name="T2" fmla="*/ 0 w 26126"/>
                      <a:gd name="T3" fmla="*/ 0 h 32795"/>
                      <a:gd name="T4" fmla="*/ 0 w 26126"/>
                      <a:gd name="T5" fmla="*/ 0 h 32795"/>
                      <a:gd name="T6" fmla="*/ 0 60000 65536"/>
                      <a:gd name="T7" fmla="*/ 0 60000 65536"/>
                      <a:gd name="T8" fmla="*/ 0 60000 65536"/>
                      <a:gd name="T9" fmla="*/ 0 w 26126"/>
                      <a:gd name="T10" fmla="*/ 0 h 32795"/>
                      <a:gd name="T11" fmla="*/ 26126 w 26126"/>
                      <a:gd name="T12" fmla="*/ 32795 h 32795"/>
                    </a:gdLst>
                    <a:ahLst/>
                    <a:cxnLst>
                      <a:cxn ang="T6">
                        <a:pos x="T0" y="T1"/>
                      </a:cxn>
                      <a:cxn ang="T7">
                        <a:pos x="T2" y="T3"/>
                      </a:cxn>
                      <a:cxn ang="T8">
                        <a:pos x="T4" y="T5"/>
                      </a:cxn>
                    </a:cxnLst>
                    <a:rect l="T9" t="T10" r="T11" b="T12"/>
                    <a:pathLst>
                      <a:path w="26126" h="32795" fill="none" extrusionOk="0">
                        <a:moveTo>
                          <a:pt x="0" y="479"/>
                        </a:moveTo>
                        <a:cubicBezTo>
                          <a:pt x="1487" y="160"/>
                          <a:pt x="3004" y="-1"/>
                          <a:pt x="4526" y="0"/>
                        </a:cubicBezTo>
                        <a:cubicBezTo>
                          <a:pt x="16455" y="0"/>
                          <a:pt x="26126" y="9670"/>
                          <a:pt x="26126" y="21600"/>
                        </a:cubicBezTo>
                        <a:cubicBezTo>
                          <a:pt x="26126" y="25547"/>
                          <a:pt x="25044" y="29419"/>
                          <a:pt x="22998" y="32795"/>
                        </a:cubicBezTo>
                      </a:path>
                      <a:path w="26126" h="32795" stroke="0" extrusionOk="0">
                        <a:moveTo>
                          <a:pt x="0" y="479"/>
                        </a:moveTo>
                        <a:cubicBezTo>
                          <a:pt x="1487" y="160"/>
                          <a:pt x="3004" y="-1"/>
                          <a:pt x="4526" y="0"/>
                        </a:cubicBezTo>
                        <a:cubicBezTo>
                          <a:pt x="16455" y="0"/>
                          <a:pt x="26126" y="9670"/>
                          <a:pt x="26126" y="21600"/>
                        </a:cubicBezTo>
                        <a:cubicBezTo>
                          <a:pt x="26126" y="25547"/>
                          <a:pt x="25044" y="29419"/>
                          <a:pt x="22998" y="32795"/>
                        </a:cubicBezTo>
                        <a:lnTo>
                          <a:pt x="4526" y="21600"/>
                        </a:lnTo>
                        <a:lnTo>
                          <a:pt x="0" y="47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56" name="Arc 170">
                    <a:extLst>
                      <a:ext uri="{FF2B5EF4-FFF2-40B4-BE49-F238E27FC236}">
                        <a16:creationId xmlns:a16="http://schemas.microsoft.com/office/drawing/2014/main" id="{F7DE0109-2670-0349-8DE3-C0D6D27464A7}"/>
                      </a:ext>
                    </a:extLst>
                  </p:cNvPr>
                  <p:cNvSpPr>
                    <a:spLocks/>
                  </p:cNvSpPr>
                  <p:nvPr/>
                </p:nvSpPr>
                <p:spPr bwMode="auto">
                  <a:xfrm>
                    <a:off x="890" y="2011"/>
                    <a:ext cx="17" cy="12"/>
                  </a:xfrm>
                  <a:custGeom>
                    <a:avLst/>
                    <a:gdLst>
                      <a:gd name="T0" fmla="*/ 0 w 25919"/>
                      <a:gd name="T1" fmla="*/ 0 h 33197"/>
                      <a:gd name="T2" fmla="*/ 0 w 25919"/>
                      <a:gd name="T3" fmla="*/ 0 h 33197"/>
                      <a:gd name="T4" fmla="*/ 0 w 25919"/>
                      <a:gd name="T5" fmla="*/ 0 h 33197"/>
                      <a:gd name="T6" fmla="*/ 0 60000 65536"/>
                      <a:gd name="T7" fmla="*/ 0 60000 65536"/>
                      <a:gd name="T8" fmla="*/ 0 60000 65536"/>
                      <a:gd name="T9" fmla="*/ 0 w 25919"/>
                      <a:gd name="T10" fmla="*/ 0 h 33197"/>
                      <a:gd name="T11" fmla="*/ 25919 w 25919"/>
                      <a:gd name="T12" fmla="*/ 33197 h 33197"/>
                    </a:gdLst>
                    <a:ahLst/>
                    <a:cxnLst>
                      <a:cxn ang="T6">
                        <a:pos x="T0" y="T1"/>
                      </a:cxn>
                      <a:cxn ang="T7">
                        <a:pos x="T2" y="T3"/>
                      </a:cxn>
                      <a:cxn ang="T8">
                        <a:pos x="T4" y="T5"/>
                      </a:cxn>
                    </a:cxnLst>
                    <a:rect l="T9" t="T10" r="T11" b="T12"/>
                    <a:pathLst>
                      <a:path w="25919" h="33197" fill="none" extrusionOk="0">
                        <a:moveTo>
                          <a:pt x="0" y="436"/>
                        </a:moveTo>
                        <a:cubicBezTo>
                          <a:pt x="1421" y="146"/>
                          <a:pt x="2868" y="-1"/>
                          <a:pt x="4319" y="0"/>
                        </a:cubicBezTo>
                        <a:cubicBezTo>
                          <a:pt x="16248" y="0"/>
                          <a:pt x="25919" y="9670"/>
                          <a:pt x="25919" y="21600"/>
                        </a:cubicBezTo>
                        <a:cubicBezTo>
                          <a:pt x="25919" y="25708"/>
                          <a:pt x="24747" y="29731"/>
                          <a:pt x="22541" y="33196"/>
                        </a:cubicBezTo>
                      </a:path>
                      <a:path w="25919" h="33197" stroke="0" extrusionOk="0">
                        <a:moveTo>
                          <a:pt x="0" y="436"/>
                        </a:moveTo>
                        <a:cubicBezTo>
                          <a:pt x="1421" y="146"/>
                          <a:pt x="2868" y="-1"/>
                          <a:pt x="4319" y="0"/>
                        </a:cubicBezTo>
                        <a:cubicBezTo>
                          <a:pt x="16248" y="0"/>
                          <a:pt x="25919" y="9670"/>
                          <a:pt x="25919" y="21600"/>
                        </a:cubicBezTo>
                        <a:cubicBezTo>
                          <a:pt x="25919" y="25708"/>
                          <a:pt x="24747" y="29731"/>
                          <a:pt x="22541" y="33196"/>
                        </a:cubicBezTo>
                        <a:lnTo>
                          <a:pt x="4319" y="21600"/>
                        </a:lnTo>
                        <a:lnTo>
                          <a:pt x="0" y="436"/>
                        </a:lnTo>
                        <a:close/>
                      </a:path>
                    </a:pathLst>
                  </a:custGeom>
                  <a:solidFill>
                    <a:srgbClr val="E7EDED"/>
                  </a:solidFill>
                  <a:ln w="3175">
                    <a:solidFill>
                      <a:srgbClr val="6C8F93"/>
                    </a:solidFill>
                    <a:round/>
                    <a:headEnd/>
                    <a:tailEnd/>
                  </a:ln>
                </p:spPr>
                <p:txBody>
                  <a:bodyPr/>
                  <a:lstStyle/>
                  <a:p>
                    <a:endParaRPr lang="zh-CN" altLang="en-US"/>
                  </a:p>
                </p:txBody>
              </p:sp>
              <p:sp>
                <p:nvSpPr>
                  <p:cNvPr id="47257" name="Arc 171">
                    <a:extLst>
                      <a:ext uri="{FF2B5EF4-FFF2-40B4-BE49-F238E27FC236}">
                        <a16:creationId xmlns:a16="http://schemas.microsoft.com/office/drawing/2014/main" id="{04409296-8922-F44A-BAB4-DE552C022EA6}"/>
                      </a:ext>
                    </a:extLst>
                  </p:cNvPr>
                  <p:cNvSpPr>
                    <a:spLocks/>
                  </p:cNvSpPr>
                  <p:nvPr/>
                </p:nvSpPr>
                <p:spPr bwMode="auto">
                  <a:xfrm>
                    <a:off x="896" y="2024"/>
                    <a:ext cx="16" cy="13"/>
                  </a:xfrm>
                  <a:custGeom>
                    <a:avLst/>
                    <a:gdLst>
                      <a:gd name="T0" fmla="*/ 0 w 21600"/>
                      <a:gd name="T1" fmla="*/ 0 h 28809"/>
                      <a:gd name="T2" fmla="*/ 0 w 21600"/>
                      <a:gd name="T3" fmla="*/ 0 h 28809"/>
                      <a:gd name="T4" fmla="*/ 0 w 21600"/>
                      <a:gd name="T5" fmla="*/ 0 h 28809"/>
                      <a:gd name="T6" fmla="*/ 0 60000 65536"/>
                      <a:gd name="T7" fmla="*/ 0 60000 65536"/>
                      <a:gd name="T8" fmla="*/ 0 60000 65536"/>
                      <a:gd name="T9" fmla="*/ 0 w 21600"/>
                      <a:gd name="T10" fmla="*/ 0 h 28809"/>
                      <a:gd name="T11" fmla="*/ 21600 w 21600"/>
                      <a:gd name="T12" fmla="*/ 28809 h 28809"/>
                    </a:gdLst>
                    <a:ahLst/>
                    <a:cxnLst>
                      <a:cxn ang="T6">
                        <a:pos x="T0" y="T1"/>
                      </a:cxn>
                      <a:cxn ang="T7">
                        <a:pos x="T2" y="T3"/>
                      </a:cxn>
                      <a:cxn ang="T8">
                        <a:pos x="T4" y="T5"/>
                      </a:cxn>
                    </a:cxnLst>
                    <a:rect l="T9" t="T10" r="T11" b="T12"/>
                    <a:pathLst>
                      <a:path w="21600" h="28809" fill="none" extrusionOk="0">
                        <a:moveTo>
                          <a:pt x="13827" y="0"/>
                        </a:moveTo>
                        <a:cubicBezTo>
                          <a:pt x="18752" y="4104"/>
                          <a:pt x="21600" y="10183"/>
                          <a:pt x="21600" y="16594"/>
                        </a:cubicBezTo>
                        <a:cubicBezTo>
                          <a:pt x="21600" y="20954"/>
                          <a:pt x="20280" y="25212"/>
                          <a:pt x="17814" y="28809"/>
                        </a:cubicBezTo>
                      </a:path>
                      <a:path w="21600" h="28809" stroke="0" extrusionOk="0">
                        <a:moveTo>
                          <a:pt x="13827" y="0"/>
                        </a:moveTo>
                        <a:cubicBezTo>
                          <a:pt x="18752" y="4104"/>
                          <a:pt x="21600" y="10183"/>
                          <a:pt x="21600" y="16594"/>
                        </a:cubicBezTo>
                        <a:cubicBezTo>
                          <a:pt x="21600" y="20954"/>
                          <a:pt x="20280" y="25212"/>
                          <a:pt x="17814" y="28809"/>
                        </a:cubicBezTo>
                        <a:lnTo>
                          <a:pt x="0" y="16594"/>
                        </a:lnTo>
                        <a:lnTo>
                          <a:pt x="13827" y="0"/>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58" name="Arc 172">
                    <a:extLst>
                      <a:ext uri="{FF2B5EF4-FFF2-40B4-BE49-F238E27FC236}">
                        <a16:creationId xmlns:a16="http://schemas.microsoft.com/office/drawing/2014/main" id="{181F5051-DCDC-5E42-975B-F68DF9DDC946}"/>
                      </a:ext>
                    </a:extLst>
                  </p:cNvPr>
                  <p:cNvSpPr>
                    <a:spLocks/>
                  </p:cNvSpPr>
                  <p:nvPr/>
                </p:nvSpPr>
                <p:spPr bwMode="auto">
                  <a:xfrm>
                    <a:off x="896" y="2025"/>
                    <a:ext cx="15" cy="12"/>
                  </a:xfrm>
                  <a:custGeom>
                    <a:avLst/>
                    <a:gdLst>
                      <a:gd name="T0" fmla="*/ 0 w 21600"/>
                      <a:gd name="T1" fmla="*/ 0 h 29422"/>
                      <a:gd name="T2" fmla="*/ 0 w 21600"/>
                      <a:gd name="T3" fmla="*/ 0 h 29422"/>
                      <a:gd name="T4" fmla="*/ 0 w 21600"/>
                      <a:gd name="T5" fmla="*/ 0 h 29422"/>
                      <a:gd name="T6" fmla="*/ 0 60000 65536"/>
                      <a:gd name="T7" fmla="*/ 0 60000 65536"/>
                      <a:gd name="T8" fmla="*/ 0 60000 65536"/>
                      <a:gd name="T9" fmla="*/ 0 w 21600"/>
                      <a:gd name="T10" fmla="*/ 0 h 29422"/>
                      <a:gd name="T11" fmla="*/ 21600 w 21600"/>
                      <a:gd name="T12" fmla="*/ 29422 h 29422"/>
                    </a:gdLst>
                    <a:ahLst/>
                    <a:cxnLst>
                      <a:cxn ang="T6">
                        <a:pos x="T0" y="T1"/>
                      </a:cxn>
                      <a:cxn ang="T7">
                        <a:pos x="T2" y="T3"/>
                      </a:cxn>
                      <a:cxn ang="T8">
                        <a:pos x="T4" y="T5"/>
                      </a:cxn>
                    </a:cxnLst>
                    <a:rect l="T9" t="T10" r="T11" b="T12"/>
                    <a:pathLst>
                      <a:path w="21600" h="29422" fill="none" extrusionOk="0">
                        <a:moveTo>
                          <a:pt x="13493" y="-1"/>
                        </a:moveTo>
                        <a:cubicBezTo>
                          <a:pt x="18617" y="4099"/>
                          <a:pt x="21600" y="10305"/>
                          <a:pt x="21600" y="16867"/>
                        </a:cubicBezTo>
                        <a:cubicBezTo>
                          <a:pt x="21600" y="21368"/>
                          <a:pt x="20193" y="25758"/>
                          <a:pt x="17576" y="29421"/>
                        </a:cubicBezTo>
                      </a:path>
                      <a:path w="21600" h="29422" stroke="0" extrusionOk="0">
                        <a:moveTo>
                          <a:pt x="13493" y="-1"/>
                        </a:moveTo>
                        <a:cubicBezTo>
                          <a:pt x="18617" y="4099"/>
                          <a:pt x="21600" y="10305"/>
                          <a:pt x="21600" y="16867"/>
                        </a:cubicBezTo>
                        <a:cubicBezTo>
                          <a:pt x="21600" y="21368"/>
                          <a:pt x="20193" y="25758"/>
                          <a:pt x="17576" y="29421"/>
                        </a:cubicBezTo>
                        <a:lnTo>
                          <a:pt x="0" y="16867"/>
                        </a:lnTo>
                        <a:lnTo>
                          <a:pt x="13493" y="-1"/>
                        </a:lnTo>
                        <a:close/>
                      </a:path>
                    </a:pathLst>
                  </a:custGeom>
                  <a:solidFill>
                    <a:srgbClr val="E7EDED"/>
                  </a:solidFill>
                  <a:ln w="3175">
                    <a:solidFill>
                      <a:srgbClr val="6C8F93"/>
                    </a:solidFill>
                    <a:round/>
                    <a:headEnd/>
                    <a:tailEnd/>
                  </a:ln>
                </p:spPr>
                <p:txBody>
                  <a:bodyPr/>
                  <a:lstStyle/>
                  <a:p>
                    <a:endParaRPr lang="zh-CN" altLang="en-US"/>
                  </a:p>
                </p:txBody>
              </p:sp>
              <p:sp>
                <p:nvSpPr>
                  <p:cNvPr id="47259" name="Arc 173">
                    <a:extLst>
                      <a:ext uri="{FF2B5EF4-FFF2-40B4-BE49-F238E27FC236}">
                        <a16:creationId xmlns:a16="http://schemas.microsoft.com/office/drawing/2014/main" id="{043DD255-4ACC-4945-8FF8-C49796B5C4C5}"/>
                      </a:ext>
                    </a:extLst>
                  </p:cNvPr>
                  <p:cNvSpPr>
                    <a:spLocks/>
                  </p:cNvSpPr>
                  <p:nvPr/>
                </p:nvSpPr>
                <p:spPr bwMode="auto">
                  <a:xfrm>
                    <a:off x="890" y="2037"/>
                    <a:ext cx="20" cy="19"/>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60" name="Arc 174">
                    <a:extLst>
                      <a:ext uri="{FF2B5EF4-FFF2-40B4-BE49-F238E27FC236}">
                        <a16:creationId xmlns:a16="http://schemas.microsoft.com/office/drawing/2014/main" id="{688AE14E-9DBE-CA48-9B10-BF65C3B56136}"/>
                      </a:ext>
                    </a:extLst>
                  </p:cNvPr>
                  <p:cNvSpPr>
                    <a:spLocks/>
                  </p:cNvSpPr>
                  <p:nvPr/>
                </p:nvSpPr>
                <p:spPr bwMode="auto">
                  <a:xfrm>
                    <a:off x="891" y="2037"/>
                    <a:ext cx="18" cy="18"/>
                  </a:xfrm>
                  <a:custGeom>
                    <a:avLst/>
                    <a:gdLst>
                      <a:gd name="T0" fmla="*/ 0 w 28431"/>
                      <a:gd name="T1" fmla="*/ 0 h 27648"/>
                      <a:gd name="T2" fmla="*/ 0 w 28431"/>
                      <a:gd name="T3" fmla="*/ 0 h 27648"/>
                      <a:gd name="T4" fmla="*/ 0 w 28431"/>
                      <a:gd name="T5" fmla="*/ 0 h 27648"/>
                      <a:gd name="T6" fmla="*/ 0 60000 65536"/>
                      <a:gd name="T7" fmla="*/ 0 60000 65536"/>
                      <a:gd name="T8" fmla="*/ 0 60000 65536"/>
                      <a:gd name="T9" fmla="*/ 0 w 28431"/>
                      <a:gd name="T10" fmla="*/ 0 h 27648"/>
                      <a:gd name="T11" fmla="*/ 28431 w 28431"/>
                      <a:gd name="T12" fmla="*/ 27648 h 27648"/>
                    </a:gdLst>
                    <a:ahLst/>
                    <a:cxnLst>
                      <a:cxn ang="T6">
                        <a:pos x="T0" y="T1"/>
                      </a:cxn>
                      <a:cxn ang="T7">
                        <a:pos x="T2" y="T3"/>
                      </a:cxn>
                      <a:cxn ang="T8">
                        <a:pos x="T4" y="T5"/>
                      </a:cxn>
                    </a:cxnLst>
                    <a:rect l="T9" t="T10" r="T11" b="T12"/>
                    <a:pathLst>
                      <a:path w="28431" h="27648" fill="none" extrusionOk="0">
                        <a:moveTo>
                          <a:pt x="27566" y="-1"/>
                        </a:moveTo>
                        <a:cubicBezTo>
                          <a:pt x="28140" y="1964"/>
                          <a:pt x="28431" y="4001"/>
                          <a:pt x="28431" y="6048"/>
                        </a:cubicBezTo>
                        <a:cubicBezTo>
                          <a:pt x="28431" y="17977"/>
                          <a:pt x="18760" y="27648"/>
                          <a:pt x="6831" y="27648"/>
                        </a:cubicBezTo>
                        <a:cubicBezTo>
                          <a:pt x="4509" y="27648"/>
                          <a:pt x="2202" y="27273"/>
                          <a:pt x="0" y="26539"/>
                        </a:cubicBezTo>
                      </a:path>
                      <a:path w="28431" h="27648" stroke="0" extrusionOk="0">
                        <a:moveTo>
                          <a:pt x="27566" y="-1"/>
                        </a:moveTo>
                        <a:cubicBezTo>
                          <a:pt x="28140" y="1964"/>
                          <a:pt x="28431" y="4001"/>
                          <a:pt x="28431" y="6048"/>
                        </a:cubicBezTo>
                        <a:cubicBezTo>
                          <a:pt x="28431" y="17977"/>
                          <a:pt x="18760" y="27648"/>
                          <a:pt x="6831" y="27648"/>
                        </a:cubicBezTo>
                        <a:cubicBezTo>
                          <a:pt x="4509" y="27648"/>
                          <a:pt x="2202" y="27273"/>
                          <a:pt x="0" y="26539"/>
                        </a:cubicBezTo>
                        <a:lnTo>
                          <a:pt x="6831" y="6048"/>
                        </a:lnTo>
                        <a:lnTo>
                          <a:pt x="27566" y="-1"/>
                        </a:lnTo>
                        <a:close/>
                      </a:path>
                    </a:pathLst>
                  </a:custGeom>
                  <a:solidFill>
                    <a:srgbClr val="E7EDED"/>
                  </a:solidFill>
                  <a:ln w="3175">
                    <a:solidFill>
                      <a:srgbClr val="6C8F93"/>
                    </a:solidFill>
                    <a:round/>
                    <a:headEnd/>
                    <a:tailEnd/>
                  </a:ln>
                </p:spPr>
                <p:txBody>
                  <a:bodyPr/>
                  <a:lstStyle/>
                  <a:p>
                    <a:endParaRPr lang="zh-CN" altLang="en-US"/>
                  </a:p>
                </p:txBody>
              </p:sp>
              <p:sp>
                <p:nvSpPr>
                  <p:cNvPr id="47261" name="Arc 175">
                    <a:extLst>
                      <a:ext uri="{FF2B5EF4-FFF2-40B4-BE49-F238E27FC236}">
                        <a16:creationId xmlns:a16="http://schemas.microsoft.com/office/drawing/2014/main" id="{F1027CFB-D4EB-4A43-8DEB-020999ED78C6}"/>
                      </a:ext>
                    </a:extLst>
                  </p:cNvPr>
                  <p:cNvSpPr>
                    <a:spLocks/>
                  </p:cNvSpPr>
                  <p:nvPr/>
                </p:nvSpPr>
                <p:spPr bwMode="auto">
                  <a:xfrm>
                    <a:off x="820" y="2024"/>
                    <a:ext cx="10" cy="17"/>
                  </a:xfrm>
                  <a:custGeom>
                    <a:avLst/>
                    <a:gdLst>
                      <a:gd name="T0" fmla="*/ 0 w 21600"/>
                      <a:gd name="T1" fmla="*/ 0 h 41382"/>
                      <a:gd name="T2" fmla="*/ 0 w 21600"/>
                      <a:gd name="T3" fmla="*/ 0 h 41382"/>
                      <a:gd name="T4" fmla="*/ 0 w 21600"/>
                      <a:gd name="T5" fmla="*/ 0 h 41382"/>
                      <a:gd name="T6" fmla="*/ 0 60000 65536"/>
                      <a:gd name="T7" fmla="*/ 0 60000 65536"/>
                      <a:gd name="T8" fmla="*/ 0 60000 65536"/>
                      <a:gd name="T9" fmla="*/ 0 w 21600"/>
                      <a:gd name="T10" fmla="*/ 0 h 41382"/>
                      <a:gd name="T11" fmla="*/ 21600 w 21600"/>
                      <a:gd name="T12" fmla="*/ 41382 h 41382"/>
                    </a:gdLst>
                    <a:ahLst/>
                    <a:cxnLst>
                      <a:cxn ang="T6">
                        <a:pos x="T0" y="T1"/>
                      </a:cxn>
                      <a:cxn ang="T7">
                        <a:pos x="T2" y="T3"/>
                      </a:cxn>
                      <a:cxn ang="T8">
                        <a:pos x="T4" y="T5"/>
                      </a:cxn>
                    </a:cxnLst>
                    <a:rect l="T9" t="T10" r="T11" b="T12"/>
                    <a:pathLst>
                      <a:path w="21600" h="41382" fill="none" extrusionOk="0">
                        <a:moveTo>
                          <a:pt x="13091" y="41381"/>
                        </a:moveTo>
                        <a:cubicBezTo>
                          <a:pt x="5149" y="37977"/>
                          <a:pt x="0" y="30168"/>
                          <a:pt x="0" y="21528"/>
                        </a:cubicBezTo>
                        <a:cubicBezTo>
                          <a:pt x="-1" y="10281"/>
                          <a:pt x="8629" y="916"/>
                          <a:pt x="19838" y="-1"/>
                        </a:cubicBezTo>
                      </a:path>
                      <a:path w="21600" h="41382" stroke="0" extrusionOk="0">
                        <a:moveTo>
                          <a:pt x="13091" y="41381"/>
                        </a:moveTo>
                        <a:cubicBezTo>
                          <a:pt x="5149" y="37977"/>
                          <a:pt x="0" y="30168"/>
                          <a:pt x="0" y="21528"/>
                        </a:cubicBezTo>
                        <a:cubicBezTo>
                          <a:pt x="-1" y="10281"/>
                          <a:pt x="8629" y="916"/>
                          <a:pt x="19838" y="-1"/>
                        </a:cubicBezTo>
                        <a:lnTo>
                          <a:pt x="21600" y="21528"/>
                        </a:lnTo>
                        <a:lnTo>
                          <a:pt x="13091" y="41381"/>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62" name="Arc 176">
                    <a:extLst>
                      <a:ext uri="{FF2B5EF4-FFF2-40B4-BE49-F238E27FC236}">
                        <a16:creationId xmlns:a16="http://schemas.microsoft.com/office/drawing/2014/main" id="{ECFD941A-1519-FC4C-80BD-DE1195EA8457}"/>
                      </a:ext>
                    </a:extLst>
                  </p:cNvPr>
                  <p:cNvSpPr>
                    <a:spLocks/>
                  </p:cNvSpPr>
                  <p:nvPr/>
                </p:nvSpPr>
                <p:spPr bwMode="auto">
                  <a:xfrm>
                    <a:off x="821" y="2025"/>
                    <a:ext cx="9" cy="15"/>
                  </a:xfrm>
                  <a:custGeom>
                    <a:avLst/>
                    <a:gdLst>
                      <a:gd name="T0" fmla="*/ 0 w 21600"/>
                      <a:gd name="T1" fmla="*/ 0 h 41421"/>
                      <a:gd name="T2" fmla="*/ 0 w 21600"/>
                      <a:gd name="T3" fmla="*/ 0 h 41421"/>
                      <a:gd name="T4" fmla="*/ 0 w 21600"/>
                      <a:gd name="T5" fmla="*/ 0 h 41421"/>
                      <a:gd name="T6" fmla="*/ 0 60000 65536"/>
                      <a:gd name="T7" fmla="*/ 0 60000 65536"/>
                      <a:gd name="T8" fmla="*/ 0 60000 65536"/>
                      <a:gd name="T9" fmla="*/ 0 w 21600"/>
                      <a:gd name="T10" fmla="*/ 0 h 41421"/>
                      <a:gd name="T11" fmla="*/ 21600 w 21600"/>
                      <a:gd name="T12" fmla="*/ 41421 h 41421"/>
                    </a:gdLst>
                    <a:ahLst/>
                    <a:cxnLst>
                      <a:cxn ang="T6">
                        <a:pos x="T0" y="T1"/>
                      </a:cxn>
                      <a:cxn ang="T7">
                        <a:pos x="T2" y="T3"/>
                      </a:cxn>
                      <a:cxn ang="T8">
                        <a:pos x="T4" y="T5"/>
                      </a:cxn>
                    </a:cxnLst>
                    <a:rect l="T9" t="T10" r="T11" b="T12"/>
                    <a:pathLst>
                      <a:path w="21600" h="41421" fill="none" extrusionOk="0">
                        <a:moveTo>
                          <a:pt x="13179" y="41421"/>
                        </a:moveTo>
                        <a:cubicBezTo>
                          <a:pt x="5190" y="38039"/>
                          <a:pt x="0" y="30205"/>
                          <a:pt x="0" y="21530"/>
                        </a:cubicBezTo>
                        <a:cubicBezTo>
                          <a:pt x="-1" y="10275"/>
                          <a:pt x="8641" y="906"/>
                          <a:pt x="19860" y="0"/>
                        </a:cubicBezTo>
                      </a:path>
                      <a:path w="21600" h="41421" stroke="0" extrusionOk="0">
                        <a:moveTo>
                          <a:pt x="13179" y="41421"/>
                        </a:moveTo>
                        <a:cubicBezTo>
                          <a:pt x="5190" y="38039"/>
                          <a:pt x="0" y="30205"/>
                          <a:pt x="0" y="21530"/>
                        </a:cubicBezTo>
                        <a:cubicBezTo>
                          <a:pt x="-1" y="10275"/>
                          <a:pt x="8641" y="906"/>
                          <a:pt x="19860" y="0"/>
                        </a:cubicBezTo>
                        <a:lnTo>
                          <a:pt x="21600" y="21530"/>
                        </a:lnTo>
                        <a:lnTo>
                          <a:pt x="13179" y="41421"/>
                        </a:lnTo>
                        <a:close/>
                      </a:path>
                    </a:pathLst>
                  </a:custGeom>
                  <a:solidFill>
                    <a:srgbClr val="E7EDED"/>
                  </a:solidFill>
                  <a:ln w="3175">
                    <a:solidFill>
                      <a:srgbClr val="6C8F93"/>
                    </a:solidFill>
                    <a:round/>
                    <a:headEnd/>
                    <a:tailEnd/>
                  </a:ln>
                </p:spPr>
                <p:txBody>
                  <a:bodyPr/>
                  <a:lstStyle/>
                  <a:p>
                    <a:endParaRPr lang="zh-CN" altLang="en-US"/>
                  </a:p>
                </p:txBody>
              </p:sp>
              <p:sp>
                <p:nvSpPr>
                  <p:cNvPr id="47263" name="Arc 177">
                    <a:extLst>
                      <a:ext uri="{FF2B5EF4-FFF2-40B4-BE49-F238E27FC236}">
                        <a16:creationId xmlns:a16="http://schemas.microsoft.com/office/drawing/2014/main" id="{5729F55B-848A-F54A-AEE5-8FB39A4EF9B2}"/>
                      </a:ext>
                    </a:extLst>
                  </p:cNvPr>
                  <p:cNvSpPr>
                    <a:spLocks/>
                  </p:cNvSpPr>
                  <p:nvPr/>
                </p:nvSpPr>
                <p:spPr bwMode="auto">
                  <a:xfrm>
                    <a:off x="849" y="2048"/>
                    <a:ext cx="42" cy="12"/>
                  </a:xfrm>
                  <a:custGeom>
                    <a:avLst/>
                    <a:gdLst>
                      <a:gd name="T0" fmla="*/ 0 w 39208"/>
                      <a:gd name="T1" fmla="*/ 0 h 21600"/>
                      <a:gd name="T2" fmla="*/ 0 w 39208"/>
                      <a:gd name="T3" fmla="*/ 0 h 21600"/>
                      <a:gd name="T4" fmla="*/ 0 w 39208"/>
                      <a:gd name="T5" fmla="*/ 0 h 21600"/>
                      <a:gd name="T6" fmla="*/ 0 60000 65536"/>
                      <a:gd name="T7" fmla="*/ 0 60000 65536"/>
                      <a:gd name="T8" fmla="*/ 0 60000 65536"/>
                      <a:gd name="T9" fmla="*/ 0 w 39208"/>
                      <a:gd name="T10" fmla="*/ 0 h 21600"/>
                      <a:gd name="T11" fmla="*/ 39208 w 39208"/>
                      <a:gd name="T12" fmla="*/ 21600 h 21600"/>
                    </a:gdLst>
                    <a:ahLst/>
                    <a:cxnLst>
                      <a:cxn ang="T6">
                        <a:pos x="T0" y="T1"/>
                      </a:cxn>
                      <a:cxn ang="T7">
                        <a:pos x="T2" y="T3"/>
                      </a:cxn>
                      <a:cxn ang="T8">
                        <a:pos x="T4" y="T5"/>
                      </a:cxn>
                    </a:cxnLst>
                    <a:rect l="T9" t="T10" r="T11" b="T12"/>
                    <a:pathLst>
                      <a:path w="39208" h="21600" fill="none" extrusionOk="0">
                        <a:moveTo>
                          <a:pt x="39208" y="11629"/>
                        </a:moveTo>
                        <a:cubicBezTo>
                          <a:pt x="35239" y="17840"/>
                          <a:pt x="28377" y="21599"/>
                          <a:pt x="21006" y="21600"/>
                        </a:cubicBezTo>
                        <a:cubicBezTo>
                          <a:pt x="11015" y="21600"/>
                          <a:pt x="2328" y="14748"/>
                          <a:pt x="0" y="5032"/>
                        </a:cubicBezTo>
                      </a:path>
                      <a:path w="39208" h="21600" stroke="0" extrusionOk="0">
                        <a:moveTo>
                          <a:pt x="39208" y="11629"/>
                        </a:moveTo>
                        <a:cubicBezTo>
                          <a:pt x="35239" y="17840"/>
                          <a:pt x="28377" y="21599"/>
                          <a:pt x="21006" y="21600"/>
                        </a:cubicBezTo>
                        <a:cubicBezTo>
                          <a:pt x="11015" y="21600"/>
                          <a:pt x="2328" y="14748"/>
                          <a:pt x="0" y="5032"/>
                        </a:cubicBezTo>
                        <a:lnTo>
                          <a:pt x="21006" y="0"/>
                        </a:lnTo>
                        <a:lnTo>
                          <a:pt x="39208" y="11629"/>
                        </a:lnTo>
                        <a:close/>
                      </a:path>
                    </a:pathLst>
                  </a:custGeom>
                  <a:solidFill>
                    <a:srgbClr val="E7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64" name="Arc 178">
                    <a:extLst>
                      <a:ext uri="{FF2B5EF4-FFF2-40B4-BE49-F238E27FC236}">
                        <a16:creationId xmlns:a16="http://schemas.microsoft.com/office/drawing/2014/main" id="{2E4420F6-8552-104A-BF20-AC43D173513E}"/>
                      </a:ext>
                    </a:extLst>
                  </p:cNvPr>
                  <p:cNvSpPr>
                    <a:spLocks/>
                  </p:cNvSpPr>
                  <p:nvPr/>
                </p:nvSpPr>
                <p:spPr bwMode="auto">
                  <a:xfrm>
                    <a:off x="850" y="2048"/>
                    <a:ext cx="40" cy="11"/>
                  </a:xfrm>
                  <a:custGeom>
                    <a:avLst/>
                    <a:gdLst>
                      <a:gd name="T0" fmla="*/ 0 w 38927"/>
                      <a:gd name="T1" fmla="*/ 0 h 21600"/>
                      <a:gd name="T2" fmla="*/ 0 w 38927"/>
                      <a:gd name="T3" fmla="*/ 0 h 21600"/>
                      <a:gd name="T4" fmla="*/ 0 w 38927"/>
                      <a:gd name="T5" fmla="*/ 0 h 21600"/>
                      <a:gd name="T6" fmla="*/ 0 60000 65536"/>
                      <a:gd name="T7" fmla="*/ 0 60000 65536"/>
                      <a:gd name="T8" fmla="*/ 0 60000 65536"/>
                      <a:gd name="T9" fmla="*/ 0 w 38927"/>
                      <a:gd name="T10" fmla="*/ 0 h 21600"/>
                      <a:gd name="T11" fmla="*/ 38927 w 38927"/>
                      <a:gd name="T12" fmla="*/ 21600 h 21600"/>
                    </a:gdLst>
                    <a:ahLst/>
                    <a:cxnLst>
                      <a:cxn ang="T6">
                        <a:pos x="T0" y="T1"/>
                      </a:cxn>
                      <a:cxn ang="T7">
                        <a:pos x="T2" y="T3"/>
                      </a:cxn>
                      <a:cxn ang="T8">
                        <a:pos x="T4" y="T5"/>
                      </a:cxn>
                    </a:cxnLst>
                    <a:rect l="T9" t="T10" r="T11" b="T12"/>
                    <a:pathLst>
                      <a:path w="38927" h="21600" fill="none" extrusionOk="0">
                        <a:moveTo>
                          <a:pt x="38926" y="11981"/>
                        </a:moveTo>
                        <a:cubicBezTo>
                          <a:pt x="34920" y="17990"/>
                          <a:pt x="28176" y="21599"/>
                          <a:pt x="20955" y="21600"/>
                        </a:cubicBezTo>
                        <a:cubicBezTo>
                          <a:pt x="11043" y="21600"/>
                          <a:pt x="2403" y="14854"/>
                          <a:pt x="-1" y="5239"/>
                        </a:cubicBezTo>
                      </a:path>
                      <a:path w="38927" h="21600" stroke="0" extrusionOk="0">
                        <a:moveTo>
                          <a:pt x="38926" y="11981"/>
                        </a:moveTo>
                        <a:cubicBezTo>
                          <a:pt x="34920" y="17990"/>
                          <a:pt x="28176" y="21599"/>
                          <a:pt x="20955" y="21600"/>
                        </a:cubicBezTo>
                        <a:cubicBezTo>
                          <a:pt x="11043" y="21600"/>
                          <a:pt x="2403" y="14854"/>
                          <a:pt x="-1" y="5239"/>
                        </a:cubicBezTo>
                        <a:lnTo>
                          <a:pt x="20955" y="0"/>
                        </a:lnTo>
                        <a:lnTo>
                          <a:pt x="38926" y="11981"/>
                        </a:lnTo>
                        <a:close/>
                      </a:path>
                    </a:pathLst>
                  </a:custGeom>
                  <a:solidFill>
                    <a:srgbClr val="E7EDED"/>
                  </a:solidFill>
                  <a:ln w="3175">
                    <a:solidFill>
                      <a:srgbClr val="6C8F93"/>
                    </a:solidFill>
                    <a:round/>
                    <a:headEnd/>
                    <a:tailEnd/>
                  </a:ln>
                </p:spPr>
                <p:txBody>
                  <a:bodyPr/>
                  <a:lstStyle/>
                  <a:p>
                    <a:endParaRPr lang="zh-CN" altLang="en-US"/>
                  </a:p>
                </p:txBody>
              </p:sp>
            </p:grpSp>
          </p:grpSp>
        </p:grpSp>
        <p:grpSp>
          <p:nvGrpSpPr>
            <p:cNvPr id="47114" name="Group 356">
              <a:extLst>
                <a:ext uri="{FF2B5EF4-FFF2-40B4-BE49-F238E27FC236}">
                  <a16:creationId xmlns:a16="http://schemas.microsoft.com/office/drawing/2014/main" id="{AE8E2EFC-7337-F941-A6E7-390A82A2D227}"/>
                </a:ext>
              </a:extLst>
            </p:cNvPr>
            <p:cNvGrpSpPr>
              <a:grpSpLocks/>
            </p:cNvGrpSpPr>
            <p:nvPr/>
          </p:nvGrpSpPr>
          <p:grpSpPr bwMode="auto">
            <a:xfrm>
              <a:off x="1073" y="1143"/>
              <a:ext cx="1136" cy="1024"/>
              <a:chOff x="1358" y="1894"/>
              <a:chExt cx="2981" cy="1793"/>
            </a:xfrm>
          </p:grpSpPr>
          <p:sp>
            <p:nvSpPr>
              <p:cNvPr id="47229" name="Oval 357">
                <a:extLst>
                  <a:ext uri="{FF2B5EF4-FFF2-40B4-BE49-F238E27FC236}">
                    <a16:creationId xmlns:a16="http://schemas.microsoft.com/office/drawing/2014/main" id="{CAC7450F-E952-4C4B-8AF2-1044F4DA7ABC}"/>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30" name="Oval 358">
                <a:extLst>
                  <a:ext uri="{FF2B5EF4-FFF2-40B4-BE49-F238E27FC236}">
                    <a16:creationId xmlns:a16="http://schemas.microsoft.com/office/drawing/2014/main" id="{955F1F2E-29A1-4443-A6CB-B2CB203B892F}"/>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31" name="Oval 359">
                <a:extLst>
                  <a:ext uri="{FF2B5EF4-FFF2-40B4-BE49-F238E27FC236}">
                    <a16:creationId xmlns:a16="http://schemas.microsoft.com/office/drawing/2014/main" id="{36E2B98F-5E43-B846-88A2-CA590A833AB4}"/>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32" name="Oval 360">
                <a:extLst>
                  <a:ext uri="{FF2B5EF4-FFF2-40B4-BE49-F238E27FC236}">
                    <a16:creationId xmlns:a16="http://schemas.microsoft.com/office/drawing/2014/main" id="{B1BDDBE2-3113-6F44-A267-9BC57B4EDCEC}"/>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33" name="Oval 361">
                <a:extLst>
                  <a:ext uri="{FF2B5EF4-FFF2-40B4-BE49-F238E27FC236}">
                    <a16:creationId xmlns:a16="http://schemas.microsoft.com/office/drawing/2014/main" id="{D7200B68-A870-114F-9E73-F486F1C85473}"/>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34" name="Oval 362">
                <a:extLst>
                  <a:ext uri="{FF2B5EF4-FFF2-40B4-BE49-F238E27FC236}">
                    <a16:creationId xmlns:a16="http://schemas.microsoft.com/office/drawing/2014/main" id="{E11133EB-8F75-D645-8D30-58ABDB7BEF9C}"/>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35" name="Oval 363">
                <a:extLst>
                  <a:ext uri="{FF2B5EF4-FFF2-40B4-BE49-F238E27FC236}">
                    <a16:creationId xmlns:a16="http://schemas.microsoft.com/office/drawing/2014/main" id="{E085CB8F-C22C-3847-8623-068AF1CC31A7}"/>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36" name="Oval 364">
                <a:extLst>
                  <a:ext uri="{FF2B5EF4-FFF2-40B4-BE49-F238E27FC236}">
                    <a16:creationId xmlns:a16="http://schemas.microsoft.com/office/drawing/2014/main" id="{6FCF1402-0FBE-A743-AD20-2CA81730D624}"/>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37" name="Oval 365">
                <a:extLst>
                  <a:ext uri="{FF2B5EF4-FFF2-40B4-BE49-F238E27FC236}">
                    <a16:creationId xmlns:a16="http://schemas.microsoft.com/office/drawing/2014/main" id="{065E514C-5D8B-294D-A81B-7F3CC2A32C1E}"/>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115" name="Group 366">
              <a:extLst>
                <a:ext uri="{FF2B5EF4-FFF2-40B4-BE49-F238E27FC236}">
                  <a16:creationId xmlns:a16="http://schemas.microsoft.com/office/drawing/2014/main" id="{4695F1EC-79AC-E24E-9E68-DE686D09951F}"/>
                </a:ext>
              </a:extLst>
            </p:cNvPr>
            <p:cNvGrpSpPr>
              <a:grpSpLocks/>
            </p:cNvGrpSpPr>
            <p:nvPr/>
          </p:nvGrpSpPr>
          <p:grpSpPr bwMode="auto">
            <a:xfrm>
              <a:off x="2163" y="1202"/>
              <a:ext cx="1521" cy="1059"/>
              <a:chOff x="1358" y="1894"/>
              <a:chExt cx="2981" cy="1793"/>
            </a:xfrm>
          </p:grpSpPr>
          <p:sp>
            <p:nvSpPr>
              <p:cNvPr id="47220" name="Oval 367">
                <a:extLst>
                  <a:ext uri="{FF2B5EF4-FFF2-40B4-BE49-F238E27FC236}">
                    <a16:creationId xmlns:a16="http://schemas.microsoft.com/office/drawing/2014/main" id="{43914E7D-830C-5044-8AC3-46465AC96D52}"/>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21" name="Oval 368">
                <a:extLst>
                  <a:ext uri="{FF2B5EF4-FFF2-40B4-BE49-F238E27FC236}">
                    <a16:creationId xmlns:a16="http://schemas.microsoft.com/office/drawing/2014/main" id="{E528FB84-AF18-F54C-9C2C-035B36205D10}"/>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22" name="Oval 369">
                <a:extLst>
                  <a:ext uri="{FF2B5EF4-FFF2-40B4-BE49-F238E27FC236}">
                    <a16:creationId xmlns:a16="http://schemas.microsoft.com/office/drawing/2014/main" id="{9C46ED88-B65A-3A48-841B-3AE91AC34EBC}"/>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23" name="Oval 370">
                <a:extLst>
                  <a:ext uri="{FF2B5EF4-FFF2-40B4-BE49-F238E27FC236}">
                    <a16:creationId xmlns:a16="http://schemas.microsoft.com/office/drawing/2014/main" id="{F6D5DD61-B158-2340-9A5D-E583EF0C80F6}"/>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24" name="Oval 371">
                <a:extLst>
                  <a:ext uri="{FF2B5EF4-FFF2-40B4-BE49-F238E27FC236}">
                    <a16:creationId xmlns:a16="http://schemas.microsoft.com/office/drawing/2014/main" id="{030A9CF5-C0BD-D147-B725-B701D220D6DC}"/>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25" name="Oval 372">
                <a:extLst>
                  <a:ext uri="{FF2B5EF4-FFF2-40B4-BE49-F238E27FC236}">
                    <a16:creationId xmlns:a16="http://schemas.microsoft.com/office/drawing/2014/main" id="{08BE15FF-5F49-DE4A-AAB7-9943531C4F44}"/>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26" name="Oval 373">
                <a:extLst>
                  <a:ext uri="{FF2B5EF4-FFF2-40B4-BE49-F238E27FC236}">
                    <a16:creationId xmlns:a16="http://schemas.microsoft.com/office/drawing/2014/main" id="{C6054730-1FBE-D744-B403-2C61D0E10C70}"/>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27" name="Oval 374">
                <a:extLst>
                  <a:ext uri="{FF2B5EF4-FFF2-40B4-BE49-F238E27FC236}">
                    <a16:creationId xmlns:a16="http://schemas.microsoft.com/office/drawing/2014/main" id="{B0147F48-2767-1C44-8550-0A251413B3C1}"/>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228" name="Oval 375">
                <a:extLst>
                  <a:ext uri="{FF2B5EF4-FFF2-40B4-BE49-F238E27FC236}">
                    <a16:creationId xmlns:a16="http://schemas.microsoft.com/office/drawing/2014/main" id="{46B1DA3A-E4D0-E349-823E-4AE777875165}"/>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116" name="Group 376">
              <a:extLst>
                <a:ext uri="{FF2B5EF4-FFF2-40B4-BE49-F238E27FC236}">
                  <a16:creationId xmlns:a16="http://schemas.microsoft.com/office/drawing/2014/main" id="{1809BE0F-A555-0F46-90B4-CE54EF11143A}"/>
                </a:ext>
              </a:extLst>
            </p:cNvPr>
            <p:cNvGrpSpPr>
              <a:grpSpLocks/>
            </p:cNvGrpSpPr>
            <p:nvPr/>
          </p:nvGrpSpPr>
          <p:grpSpPr bwMode="auto">
            <a:xfrm>
              <a:off x="2184" y="1221"/>
              <a:ext cx="1508" cy="1077"/>
              <a:chOff x="1358" y="1886"/>
              <a:chExt cx="2989" cy="1810"/>
            </a:xfrm>
          </p:grpSpPr>
          <p:sp>
            <p:nvSpPr>
              <p:cNvPr id="47204" name="Arc 377">
                <a:extLst>
                  <a:ext uri="{FF2B5EF4-FFF2-40B4-BE49-F238E27FC236}">
                    <a16:creationId xmlns:a16="http://schemas.microsoft.com/office/drawing/2014/main" id="{DFC8DE73-477B-B84C-BAD6-A0046B0F7579}"/>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05" name="Arc 378">
                <a:extLst>
                  <a:ext uri="{FF2B5EF4-FFF2-40B4-BE49-F238E27FC236}">
                    <a16:creationId xmlns:a16="http://schemas.microsoft.com/office/drawing/2014/main" id="{F9B54A3A-74F3-8B41-9C34-C7325D066AF3}"/>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zh-CN" altLang="en-US"/>
              </a:p>
            </p:txBody>
          </p:sp>
          <p:sp>
            <p:nvSpPr>
              <p:cNvPr id="47206" name="Arc 379">
                <a:extLst>
                  <a:ext uri="{FF2B5EF4-FFF2-40B4-BE49-F238E27FC236}">
                    <a16:creationId xmlns:a16="http://schemas.microsoft.com/office/drawing/2014/main" id="{5EBA075A-67A6-AC48-8433-81417C6B5B69}"/>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07" name="Arc 380">
                <a:extLst>
                  <a:ext uri="{FF2B5EF4-FFF2-40B4-BE49-F238E27FC236}">
                    <a16:creationId xmlns:a16="http://schemas.microsoft.com/office/drawing/2014/main" id="{318E3936-278C-9B4B-B86C-0A2D07F472AE}"/>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zh-CN" altLang="en-US"/>
              </a:p>
            </p:txBody>
          </p:sp>
          <p:sp>
            <p:nvSpPr>
              <p:cNvPr id="47208" name="Arc 381">
                <a:extLst>
                  <a:ext uri="{FF2B5EF4-FFF2-40B4-BE49-F238E27FC236}">
                    <a16:creationId xmlns:a16="http://schemas.microsoft.com/office/drawing/2014/main" id="{51AB6B22-4799-504A-9B94-89C83F1DCF74}"/>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09" name="Arc 382">
                <a:extLst>
                  <a:ext uri="{FF2B5EF4-FFF2-40B4-BE49-F238E27FC236}">
                    <a16:creationId xmlns:a16="http://schemas.microsoft.com/office/drawing/2014/main" id="{D8F8B6EC-B450-AE45-B4DE-0E266B03E195}"/>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zh-CN" altLang="en-US"/>
              </a:p>
            </p:txBody>
          </p:sp>
          <p:sp>
            <p:nvSpPr>
              <p:cNvPr id="47210" name="Arc 383">
                <a:extLst>
                  <a:ext uri="{FF2B5EF4-FFF2-40B4-BE49-F238E27FC236}">
                    <a16:creationId xmlns:a16="http://schemas.microsoft.com/office/drawing/2014/main" id="{8FF6A624-240C-6446-9FAA-95130A251526}"/>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11" name="Arc 384">
                <a:extLst>
                  <a:ext uri="{FF2B5EF4-FFF2-40B4-BE49-F238E27FC236}">
                    <a16:creationId xmlns:a16="http://schemas.microsoft.com/office/drawing/2014/main" id="{0E107F24-79EA-EC45-BF1E-89FB112842AD}"/>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zh-CN" altLang="en-US"/>
              </a:p>
            </p:txBody>
          </p:sp>
          <p:sp>
            <p:nvSpPr>
              <p:cNvPr id="47212" name="Arc 385">
                <a:extLst>
                  <a:ext uri="{FF2B5EF4-FFF2-40B4-BE49-F238E27FC236}">
                    <a16:creationId xmlns:a16="http://schemas.microsoft.com/office/drawing/2014/main" id="{115B5035-6AD0-3546-BB68-A8683957A835}"/>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13" name="Arc 386">
                <a:extLst>
                  <a:ext uri="{FF2B5EF4-FFF2-40B4-BE49-F238E27FC236}">
                    <a16:creationId xmlns:a16="http://schemas.microsoft.com/office/drawing/2014/main" id="{91A5ED1F-2BAC-DC41-89C0-E344DA187F08}"/>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zh-CN" altLang="en-US"/>
              </a:p>
            </p:txBody>
          </p:sp>
          <p:sp>
            <p:nvSpPr>
              <p:cNvPr id="47214" name="Arc 387">
                <a:extLst>
                  <a:ext uri="{FF2B5EF4-FFF2-40B4-BE49-F238E27FC236}">
                    <a16:creationId xmlns:a16="http://schemas.microsoft.com/office/drawing/2014/main" id="{91A4DB4F-C6F9-124D-8685-E498357A7323}"/>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15" name="Arc 388">
                <a:extLst>
                  <a:ext uri="{FF2B5EF4-FFF2-40B4-BE49-F238E27FC236}">
                    <a16:creationId xmlns:a16="http://schemas.microsoft.com/office/drawing/2014/main" id="{F6595B6F-AE4C-3941-A83F-C6DFC7017B93}"/>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zh-CN" altLang="en-US"/>
              </a:p>
            </p:txBody>
          </p:sp>
          <p:sp>
            <p:nvSpPr>
              <p:cNvPr id="47216" name="Arc 389">
                <a:extLst>
                  <a:ext uri="{FF2B5EF4-FFF2-40B4-BE49-F238E27FC236}">
                    <a16:creationId xmlns:a16="http://schemas.microsoft.com/office/drawing/2014/main" id="{DF94943D-AE4B-3844-AE79-7462AE7FE598}"/>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17" name="Arc 390">
                <a:extLst>
                  <a:ext uri="{FF2B5EF4-FFF2-40B4-BE49-F238E27FC236}">
                    <a16:creationId xmlns:a16="http://schemas.microsoft.com/office/drawing/2014/main" id="{0E7CCCF7-9398-0147-949B-4EEC38D5E806}"/>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zh-CN" altLang="en-US"/>
              </a:p>
            </p:txBody>
          </p:sp>
          <p:sp>
            <p:nvSpPr>
              <p:cNvPr id="47218" name="Arc 391">
                <a:extLst>
                  <a:ext uri="{FF2B5EF4-FFF2-40B4-BE49-F238E27FC236}">
                    <a16:creationId xmlns:a16="http://schemas.microsoft.com/office/drawing/2014/main" id="{2C16A80D-63B8-D149-896E-09C7F53013E8}"/>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19" name="Arc 392">
                <a:extLst>
                  <a:ext uri="{FF2B5EF4-FFF2-40B4-BE49-F238E27FC236}">
                    <a16:creationId xmlns:a16="http://schemas.microsoft.com/office/drawing/2014/main" id="{E4FBECFD-EDD5-374B-AF32-8AEC27EE1D84}"/>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zh-CN" altLang="en-US"/>
              </a:p>
            </p:txBody>
          </p:sp>
        </p:grpSp>
        <p:grpSp>
          <p:nvGrpSpPr>
            <p:cNvPr id="47117" name="Group 393">
              <a:extLst>
                <a:ext uri="{FF2B5EF4-FFF2-40B4-BE49-F238E27FC236}">
                  <a16:creationId xmlns:a16="http://schemas.microsoft.com/office/drawing/2014/main" id="{991D4D20-F5CA-3843-B86F-36B3BF42849B}"/>
                </a:ext>
              </a:extLst>
            </p:cNvPr>
            <p:cNvGrpSpPr>
              <a:grpSpLocks/>
            </p:cNvGrpSpPr>
            <p:nvPr/>
          </p:nvGrpSpPr>
          <p:grpSpPr bwMode="auto">
            <a:xfrm>
              <a:off x="1073" y="1143"/>
              <a:ext cx="1136" cy="1042"/>
              <a:chOff x="1358" y="1886"/>
              <a:chExt cx="2989" cy="1810"/>
            </a:xfrm>
          </p:grpSpPr>
          <p:sp>
            <p:nvSpPr>
              <p:cNvPr id="47188" name="Arc 394">
                <a:extLst>
                  <a:ext uri="{FF2B5EF4-FFF2-40B4-BE49-F238E27FC236}">
                    <a16:creationId xmlns:a16="http://schemas.microsoft.com/office/drawing/2014/main" id="{2489C7DA-76EE-3D43-AE4F-20EDBFD4CB12}"/>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89" name="Arc 395">
                <a:extLst>
                  <a:ext uri="{FF2B5EF4-FFF2-40B4-BE49-F238E27FC236}">
                    <a16:creationId xmlns:a16="http://schemas.microsoft.com/office/drawing/2014/main" id="{C340320F-FB0A-F745-8536-13B96F23F99E}"/>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zh-CN" altLang="en-US"/>
              </a:p>
            </p:txBody>
          </p:sp>
          <p:sp>
            <p:nvSpPr>
              <p:cNvPr id="47190" name="Arc 396">
                <a:extLst>
                  <a:ext uri="{FF2B5EF4-FFF2-40B4-BE49-F238E27FC236}">
                    <a16:creationId xmlns:a16="http://schemas.microsoft.com/office/drawing/2014/main" id="{8EFBD420-F145-B84F-B4EF-8CC31BECA2F9}"/>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91" name="Arc 397">
                <a:extLst>
                  <a:ext uri="{FF2B5EF4-FFF2-40B4-BE49-F238E27FC236}">
                    <a16:creationId xmlns:a16="http://schemas.microsoft.com/office/drawing/2014/main" id="{A194F0C2-D328-9647-AF29-4540F4DAFC84}"/>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zh-CN" altLang="en-US"/>
              </a:p>
            </p:txBody>
          </p:sp>
          <p:sp>
            <p:nvSpPr>
              <p:cNvPr id="47192" name="Arc 398">
                <a:extLst>
                  <a:ext uri="{FF2B5EF4-FFF2-40B4-BE49-F238E27FC236}">
                    <a16:creationId xmlns:a16="http://schemas.microsoft.com/office/drawing/2014/main" id="{8CFAAF7B-0B74-6941-A5A4-8DDE230F375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93" name="Arc 399">
                <a:extLst>
                  <a:ext uri="{FF2B5EF4-FFF2-40B4-BE49-F238E27FC236}">
                    <a16:creationId xmlns:a16="http://schemas.microsoft.com/office/drawing/2014/main" id="{54BAD73F-0B2C-6043-B8C2-743AEDC94524}"/>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zh-CN" altLang="en-US"/>
              </a:p>
            </p:txBody>
          </p:sp>
          <p:sp>
            <p:nvSpPr>
              <p:cNvPr id="47194" name="Arc 400">
                <a:extLst>
                  <a:ext uri="{FF2B5EF4-FFF2-40B4-BE49-F238E27FC236}">
                    <a16:creationId xmlns:a16="http://schemas.microsoft.com/office/drawing/2014/main" id="{3E57B6E6-9064-174B-B40E-5BC033BC3EDC}"/>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95" name="Arc 401">
                <a:extLst>
                  <a:ext uri="{FF2B5EF4-FFF2-40B4-BE49-F238E27FC236}">
                    <a16:creationId xmlns:a16="http://schemas.microsoft.com/office/drawing/2014/main" id="{FC00CF32-C701-A040-AF29-E7BE032E4C2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zh-CN" altLang="en-US"/>
              </a:p>
            </p:txBody>
          </p:sp>
          <p:sp>
            <p:nvSpPr>
              <p:cNvPr id="47196" name="Arc 402">
                <a:extLst>
                  <a:ext uri="{FF2B5EF4-FFF2-40B4-BE49-F238E27FC236}">
                    <a16:creationId xmlns:a16="http://schemas.microsoft.com/office/drawing/2014/main" id="{947DF2B7-B17B-2C48-BE0E-3C508EEB956D}"/>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97" name="Arc 403">
                <a:extLst>
                  <a:ext uri="{FF2B5EF4-FFF2-40B4-BE49-F238E27FC236}">
                    <a16:creationId xmlns:a16="http://schemas.microsoft.com/office/drawing/2014/main" id="{B7DDA36E-7317-4548-B708-AA7A04BECD8B}"/>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zh-CN" altLang="en-US"/>
              </a:p>
            </p:txBody>
          </p:sp>
          <p:sp>
            <p:nvSpPr>
              <p:cNvPr id="47198" name="Arc 404">
                <a:extLst>
                  <a:ext uri="{FF2B5EF4-FFF2-40B4-BE49-F238E27FC236}">
                    <a16:creationId xmlns:a16="http://schemas.microsoft.com/office/drawing/2014/main" id="{0512930E-E713-794A-9EC3-8DE37F4C0D3A}"/>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99" name="Arc 405">
                <a:extLst>
                  <a:ext uri="{FF2B5EF4-FFF2-40B4-BE49-F238E27FC236}">
                    <a16:creationId xmlns:a16="http://schemas.microsoft.com/office/drawing/2014/main" id="{FF2B95C6-F42D-674A-88B6-253FDF9D2601}"/>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zh-CN" altLang="en-US"/>
              </a:p>
            </p:txBody>
          </p:sp>
          <p:sp>
            <p:nvSpPr>
              <p:cNvPr id="47200" name="Arc 406">
                <a:extLst>
                  <a:ext uri="{FF2B5EF4-FFF2-40B4-BE49-F238E27FC236}">
                    <a16:creationId xmlns:a16="http://schemas.microsoft.com/office/drawing/2014/main" id="{CB224A44-BA8D-6E43-9698-FAD6211603EC}"/>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01" name="Arc 407">
                <a:extLst>
                  <a:ext uri="{FF2B5EF4-FFF2-40B4-BE49-F238E27FC236}">
                    <a16:creationId xmlns:a16="http://schemas.microsoft.com/office/drawing/2014/main" id="{6F633082-3CF1-8D43-ABBD-2EB43AECEB16}"/>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zh-CN" altLang="en-US"/>
              </a:p>
            </p:txBody>
          </p:sp>
          <p:sp>
            <p:nvSpPr>
              <p:cNvPr id="47202" name="Arc 408">
                <a:extLst>
                  <a:ext uri="{FF2B5EF4-FFF2-40B4-BE49-F238E27FC236}">
                    <a16:creationId xmlns:a16="http://schemas.microsoft.com/office/drawing/2014/main" id="{2249FD80-ACD2-7D48-9FF2-16FB609779D7}"/>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03" name="Arc 409">
                <a:extLst>
                  <a:ext uri="{FF2B5EF4-FFF2-40B4-BE49-F238E27FC236}">
                    <a16:creationId xmlns:a16="http://schemas.microsoft.com/office/drawing/2014/main" id="{4ECB2BE9-A650-0846-AACE-6DBCC10C6F91}"/>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zh-CN" altLang="en-US"/>
              </a:p>
            </p:txBody>
          </p:sp>
        </p:grpSp>
        <p:sp>
          <p:nvSpPr>
            <p:cNvPr id="47118" name="Line 410">
              <a:extLst>
                <a:ext uri="{FF2B5EF4-FFF2-40B4-BE49-F238E27FC236}">
                  <a16:creationId xmlns:a16="http://schemas.microsoft.com/office/drawing/2014/main" id="{A297D830-67D9-A64C-9B41-97A489225FF6}"/>
                </a:ext>
              </a:extLst>
            </p:cNvPr>
            <p:cNvSpPr>
              <a:spLocks noChangeShapeType="1"/>
            </p:cNvSpPr>
            <p:nvPr/>
          </p:nvSpPr>
          <p:spPr bwMode="auto">
            <a:xfrm>
              <a:off x="1270" y="1316"/>
              <a:ext cx="177" cy="31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19" name="Line 411">
              <a:extLst>
                <a:ext uri="{FF2B5EF4-FFF2-40B4-BE49-F238E27FC236}">
                  <a16:creationId xmlns:a16="http://schemas.microsoft.com/office/drawing/2014/main" id="{55713DB8-E40F-A140-AF95-76DEEC01B721}"/>
                </a:ext>
              </a:extLst>
            </p:cNvPr>
            <p:cNvSpPr>
              <a:spLocks noChangeShapeType="1"/>
            </p:cNvSpPr>
            <p:nvPr/>
          </p:nvSpPr>
          <p:spPr bwMode="auto">
            <a:xfrm flipH="1">
              <a:off x="1476" y="1490"/>
              <a:ext cx="384" cy="13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0" name="Line 412">
              <a:extLst>
                <a:ext uri="{FF2B5EF4-FFF2-40B4-BE49-F238E27FC236}">
                  <a16:creationId xmlns:a16="http://schemas.microsoft.com/office/drawing/2014/main" id="{048395F5-5DB0-9846-9281-B7E28E475C14}"/>
                </a:ext>
              </a:extLst>
            </p:cNvPr>
            <p:cNvSpPr>
              <a:spLocks noChangeShapeType="1"/>
            </p:cNvSpPr>
            <p:nvPr/>
          </p:nvSpPr>
          <p:spPr bwMode="auto">
            <a:xfrm flipH="1" flipV="1">
              <a:off x="1447" y="1664"/>
              <a:ext cx="265" cy="28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1" name="Line 413">
              <a:extLst>
                <a:ext uri="{FF2B5EF4-FFF2-40B4-BE49-F238E27FC236}">
                  <a16:creationId xmlns:a16="http://schemas.microsoft.com/office/drawing/2014/main" id="{4465CE45-E82C-484C-A103-B7A03DBEED3A}"/>
                </a:ext>
              </a:extLst>
            </p:cNvPr>
            <p:cNvSpPr>
              <a:spLocks noChangeShapeType="1"/>
            </p:cNvSpPr>
            <p:nvPr/>
          </p:nvSpPr>
          <p:spPr bwMode="auto">
            <a:xfrm flipH="1" flipV="1">
              <a:off x="1889" y="1490"/>
              <a:ext cx="322" cy="9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2" name="Line 414">
              <a:extLst>
                <a:ext uri="{FF2B5EF4-FFF2-40B4-BE49-F238E27FC236}">
                  <a16:creationId xmlns:a16="http://schemas.microsoft.com/office/drawing/2014/main" id="{04CE662B-CED3-8C4E-9EE9-1E9A021A803E}"/>
                </a:ext>
              </a:extLst>
            </p:cNvPr>
            <p:cNvSpPr>
              <a:spLocks noChangeShapeType="1"/>
            </p:cNvSpPr>
            <p:nvPr/>
          </p:nvSpPr>
          <p:spPr bwMode="auto">
            <a:xfrm flipH="1">
              <a:off x="1712" y="1635"/>
              <a:ext cx="499" cy="278"/>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3" name="Line 415">
              <a:extLst>
                <a:ext uri="{FF2B5EF4-FFF2-40B4-BE49-F238E27FC236}">
                  <a16:creationId xmlns:a16="http://schemas.microsoft.com/office/drawing/2014/main" id="{14B5869F-8FDD-284A-A673-4F173F914EC9}"/>
                </a:ext>
              </a:extLst>
            </p:cNvPr>
            <p:cNvSpPr>
              <a:spLocks noChangeShapeType="1"/>
            </p:cNvSpPr>
            <p:nvPr/>
          </p:nvSpPr>
          <p:spPr bwMode="auto">
            <a:xfrm flipH="1">
              <a:off x="2320" y="1445"/>
              <a:ext cx="649" cy="71"/>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4" name="Line 416">
              <a:extLst>
                <a:ext uri="{FF2B5EF4-FFF2-40B4-BE49-F238E27FC236}">
                  <a16:creationId xmlns:a16="http://schemas.microsoft.com/office/drawing/2014/main" id="{E0BD6319-5BEC-6B4E-91AD-309F5DB6C085}"/>
                </a:ext>
              </a:extLst>
            </p:cNvPr>
            <p:cNvSpPr>
              <a:spLocks noChangeShapeType="1"/>
            </p:cNvSpPr>
            <p:nvPr/>
          </p:nvSpPr>
          <p:spPr bwMode="auto">
            <a:xfrm flipH="1" flipV="1">
              <a:off x="2349" y="1516"/>
              <a:ext cx="230" cy="41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5" name="Line 417">
              <a:extLst>
                <a:ext uri="{FF2B5EF4-FFF2-40B4-BE49-F238E27FC236}">
                  <a16:creationId xmlns:a16="http://schemas.microsoft.com/office/drawing/2014/main" id="{C143E4B4-7610-4C4B-8FA3-95001B5F8AB6}"/>
                </a:ext>
              </a:extLst>
            </p:cNvPr>
            <p:cNvSpPr>
              <a:spLocks noChangeShapeType="1"/>
            </p:cNvSpPr>
            <p:nvPr/>
          </p:nvSpPr>
          <p:spPr bwMode="auto">
            <a:xfrm flipH="1" flipV="1">
              <a:off x="2349" y="1480"/>
              <a:ext cx="355" cy="202"/>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6" name="Line 418">
              <a:extLst>
                <a:ext uri="{FF2B5EF4-FFF2-40B4-BE49-F238E27FC236}">
                  <a16:creationId xmlns:a16="http://schemas.microsoft.com/office/drawing/2014/main" id="{0FC3C207-746A-0D47-B019-245D907C2D26}"/>
                </a:ext>
              </a:extLst>
            </p:cNvPr>
            <p:cNvSpPr>
              <a:spLocks noChangeShapeType="1"/>
            </p:cNvSpPr>
            <p:nvPr/>
          </p:nvSpPr>
          <p:spPr bwMode="auto">
            <a:xfrm flipH="1" flipV="1">
              <a:off x="2704" y="1688"/>
              <a:ext cx="708" cy="3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7" name="Line 419">
              <a:extLst>
                <a:ext uri="{FF2B5EF4-FFF2-40B4-BE49-F238E27FC236}">
                  <a16:creationId xmlns:a16="http://schemas.microsoft.com/office/drawing/2014/main" id="{EE3A2236-EF60-0042-B8D2-E1B2E7A10528}"/>
                </a:ext>
              </a:extLst>
            </p:cNvPr>
            <p:cNvSpPr>
              <a:spLocks noChangeShapeType="1"/>
            </p:cNvSpPr>
            <p:nvPr/>
          </p:nvSpPr>
          <p:spPr bwMode="auto">
            <a:xfrm flipH="1" flipV="1">
              <a:off x="2998" y="1445"/>
              <a:ext cx="319" cy="10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8" name="Line 420">
              <a:extLst>
                <a:ext uri="{FF2B5EF4-FFF2-40B4-BE49-F238E27FC236}">
                  <a16:creationId xmlns:a16="http://schemas.microsoft.com/office/drawing/2014/main" id="{9BE472F0-A4AC-4F41-BD21-D9765F2ECEBB}"/>
                </a:ext>
              </a:extLst>
            </p:cNvPr>
            <p:cNvSpPr>
              <a:spLocks noChangeShapeType="1"/>
            </p:cNvSpPr>
            <p:nvPr/>
          </p:nvSpPr>
          <p:spPr bwMode="auto">
            <a:xfrm flipH="1">
              <a:off x="2585" y="1967"/>
              <a:ext cx="649" cy="0"/>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29" name="Line 421">
              <a:extLst>
                <a:ext uri="{FF2B5EF4-FFF2-40B4-BE49-F238E27FC236}">
                  <a16:creationId xmlns:a16="http://schemas.microsoft.com/office/drawing/2014/main" id="{F48DC8DB-E556-9D41-A623-7508BB6427A1}"/>
                </a:ext>
              </a:extLst>
            </p:cNvPr>
            <p:cNvSpPr>
              <a:spLocks noChangeShapeType="1"/>
            </p:cNvSpPr>
            <p:nvPr/>
          </p:nvSpPr>
          <p:spPr bwMode="auto">
            <a:xfrm flipV="1">
              <a:off x="3264" y="1723"/>
              <a:ext cx="177" cy="24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30" name="Line 422">
              <a:extLst>
                <a:ext uri="{FF2B5EF4-FFF2-40B4-BE49-F238E27FC236}">
                  <a16:creationId xmlns:a16="http://schemas.microsoft.com/office/drawing/2014/main" id="{679141E4-1472-7840-BE88-81AD3699710B}"/>
                </a:ext>
              </a:extLst>
            </p:cNvPr>
            <p:cNvSpPr>
              <a:spLocks noChangeShapeType="1"/>
            </p:cNvSpPr>
            <p:nvPr/>
          </p:nvSpPr>
          <p:spPr bwMode="auto">
            <a:xfrm flipH="1" flipV="1">
              <a:off x="3352" y="1550"/>
              <a:ext cx="89" cy="16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31" name="Line 423">
              <a:extLst>
                <a:ext uri="{FF2B5EF4-FFF2-40B4-BE49-F238E27FC236}">
                  <a16:creationId xmlns:a16="http://schemas.microsoft.com/office/drawing/2014/main" id="{38383B4C-335B-E047-8CC8-A542A5D1D637}"/>
                </a:ext>
              </a:extLst>
            </p:cNvPr>
            <p:cNvSpPr>
              <a:spLocks noChangeShapeType="1"/>
            </p:cNvSpPr>
            <p:nvPr/>
          </p:nvSpPr>
          <p:spPr bwMode="auto">
            <a:xfrm flipH="1">
              <a:off x="3317" y="1875"/>
              <a:ext cx="288" cy="145"/>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pic>
          <p:nvPicPr>
            <p:cNvPr id="47132" name="Picture 424">
              <a:extLst>
                <a:ext uri="{FF2B5EF4-FFF2-40B4-BE49-F238E27FC236}">
                  <a16:creationId xmlns:a16="http://schemas.microsoft.com/office/drawing/2014/main" id="{7317DD3E-B1C8-2144-926B-1174D9F478F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 y="1246"/>
              <a:ext cx="2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133" name="Line 425">
              <a:extLst>
                <a:ext uri="{FF2B5EF4-FFF2-40B4-BE49-F238E27FC236}">
                  <a16:creationId xmlns:a16="http://schemas.microsoft.com/office/drawing/2014/main" id="{1E380018-96B6-E540-A6BE-9C0E19A9225F}"/>
                </a:ext>
              </a:extLst>
            </p:cNvPr>
            <p:cNvSpPr>
              <a:spLocks noChangeShapeType="1"/>
            </p:cNvSpPr>
            <p:nvPr/>
          </p:nvSpPr>
          <p:spPr bwMode="auto">
            <a:xfrm flipV="1">
              <a:off x="1063" y="1664"/>
              <a:ext cx="390"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pic>
          <p:nvPicPr>
            <p:cNvPr id="47134" name="Picture 426">
              <a:extLst>
                <a:ext uri="{FF2B5EF4-FFF2-40B4-BE49-F238E27FC236}">
                  <a16:creationId xmlns:a16="http://schemas.microsoft.com/office/drawing/2014/main" id="{8EB335FC-05AB-0540-B759-208D8B02B74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 y="1580"/>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35" name="Picture 427">
              <a:extLst>
                <a:ext uri="{FF2B5EF4-FFF2-40B4-BE49-F238E27FC236}">
                  <a16:creationId xmlns:a16="http://schemas.microsoft.com/office/drawing/2014/main" id="{7F3FCD5F-8E9F-5F4E-BE05-D84187A9630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8" y="1429"/>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36" name="Picture 428">
              <a:extLst>
                <a:ext uri="{FF2B5EF4-FFF2-40B4-BE49-F238E27FC236}">
                  <a16:creationId xmlns:a16="http://schemas.microsoft.com/office/drawing/2014/main" id="{6AB5D0BD-EDC8-A840-A127-2BC79FB74F8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 y="1880"/>
              <a:ext cx="23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37" name="Picture 429">
              <a:extLst>
                <a:ext uri="{FF2B5EF4-FFF2-40B4-BE49-F238E27FC236}">
                  <a16:creationId xmlns:a16="http://schemas.microsoft.com/office/drawing/2014/main" id="{CEB2583D-F942-6146-9A3B-4705317BBF7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2" y="1901"/>
              <a:ext cx="24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38" name="Picture 430">
              <a:extLst>
                <a:ext uri="{FF2B5EF4-FFF2-40B4-BE49-F238E27FC236}">
                  <a16:creationId xmlns:a16="http://schemas.microsoft.com/office/drawing/2014/main" id="{3B394499-1B66-1D46-A815-52CAA214425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 y="1619"/>
              <a:ext cx="2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39" name="Picture 431">
              <a:extLst>
                <a:ext uri="{FF2B5EF4-FFF2-40B4-BE49-F238E27FC236}">
                  <a16:creationId xmlns:a16="http://schemas.microsoft.com/office/drawing/2014/main" id="{AE852F81-BB33-C542-9114-4DA08143FB3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0" y="1384"/>
              <a:ext cx="24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40" name="Picture 432">
              <a:extLst>
                <a:ext uri="{FF2B5EF4-FFF2-40B4-BE49-F238E27FC236}">
                  <a16:creationId xmlns:a16="http://schemas.microsoft.com/office/drawing/2014/main" id="{A30CC1A9-1749-F64F-B772-F086D838D32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3" y="1477"/>
              <a:ext cx="24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41" name="Picture 433">
              <a:extLst>
                <a:ext uri="{FF2B5EF4-FFF2-40B4-BE49-F238E27FC236}">
                  <a16:creationId xmlns:a16="http://schemas.microsoft.com/office/drawing/2014/main" id="{44F11E62-4383-2E4E-9C9E-16AE265475A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 y="1929"/>
              <a:ext cx="2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42" name="Picture 434">
              <a:extLst>
                <a:ext uri="{FF2B5EF4-FFF2-40B4-BE49-F238E27FC236}">
                  <a16:creationId xmlns:a16="http://schemas.microsoft.com/office/drawing/2014/main" id="{3A61DDAA-AD60-8747-B0E5-B4C8B90CE52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 y="1674"/>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143" name="Text Box 435">
              <a:extLst>
                <a:ext uri="{FF2B5EF4-FFF2-40B4-BE49-F238E27FC236}">
                  <a16:creationId xmlns:a16="http://schemas.microsoft.com/office/drawing/2014/main" id="{6A490C5A-316D-0743-AA25-2E159EDE3D5D}"/>
                </a:ext>
              </a:extLst>
            </p:cNvPr>
            <p:cNvSpPr txBox="1">
              <a:spLocks noChangeArrowheads="1"/>
            </p:cNvSpPr>
            <p:nvPr/>
          </p:nvSpPr>
          <p:spPr bwMode="auto">
            <a:xfrm>
              <a:off x="2634" y="851"/>
              <a:ext cx="103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600"/>
                <a:t>Backbone ISP</a:t>
              </a:r>
            </a:p>
          </p:txBody>
        </p:sp>
        <p:sp>
          <p:nvSpPr>
            <p:cNvPr id="47144" name="Text Box 436">
              <a:extLst>
                <a:ext uri="{FF2B5EF4-FFF2-40B4-BE49-F238E27FC236}">
                  <a16:creationId xmlns:a16="http://schemas.microsoft.com/office/drawing/2014/main" id="{9A37CBA7-C148-0B42-8673-984B71F3EC21}"/>
                </a:ext>
              </a:extLst>
            </p:cNvPr>
            <p:cNvSpPr txBox="1">
              <a:spLocks noChangeArrowheads="1"/>
            </p:cNvSpPr>
            <p:nvPr/>
          </p:nvSpPr>
          <p:spPr bwMode="auto">
            <a:xfrm>
              <a:off x="1579" y="868"/>
              <a:ext cx="33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400"/>
                <a:t>ISP</a:t>
              </a:r>
            </a:p>
          </p:txBody>
        </p:sp>
        <p:pic>
          <p:nvPicPr>
            <p:cNvPr id="47145" name="Picture 438">
              <a:extLst>
                <a:ext uri="{FF2B5EF4-FFF2-40B4-BE49-F238E27FC236}">
                  <a16:creationId xmlns:a16="http://schemas.microsoft.com/office/drawing/2014/main" id="{5A1EA74A-7086-9D47-91A3-7C94008503F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3" y="1491"/>
              <a:ext cx="23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47146" name="Group 439">
              <a:extLst>
                <a:ext uri="{FF2B5EF4-FFF2-40B4-BE49-F238E27FC236}">
                  <a16:creationId xmlns:a16="http://schemas.microsoft.com/office/drawing/2014/main" id="{0EA1D6AC-152B-4C43-9DB0-7E90A2C8B35A}"/>
                </a:ext>
              </a:extLst>
            </p:cNvPr>
            <p:cNvGrpSpPr>
              <a:grpSpLocks/>
            </p:cNvGrpSpPr>
            <p:nvPr/>
          </p:nvGrpSpPr>
          <p:grpSpPr bwMode="auto">
            <a:xfrm>
              <a:off x="3701" y="1154"/>
              <a:ext cx="1136" cy="1025"/>
              <a:chOff x="1358" y="1894"/>
              <a:chExt cx="2981" cy="1793"/>
            </a:xfrm>
          </p:grpSpPr>
          <p:sp>
            <p:nvSpPr>
              <p:cNvPr id="47179" name="Oval 440">
                <a:extLst>
                  <a:ext uri="{FF2B5EF4-FFF2-40B4-BE49-F238E27FC236}">
                    <a16:creationId xmlns:a16="http://schemas.microsoft.com/office/drawing/2014/main" id="{4805D9C2-F463-1C47-92E6-51C89F48D994}"/>
                  </a:ext>
                </a:extLst>
              </p:cNvPr>
              <p:cNvSpPr>
                <a:spLocks noChangeArrowheads="1"/>
              </p:cNvSpPr>
              <p:nvPr/>
            </p:nvSpPr>
            <p:spPr bwMode="auto">
              <a:xfrm>
                <a:off x="2376" y="1894"/>
                <a:ext cx="1299"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180" name="Oval 441">
                <a:extLst>
                  <a:ext uri="{FF2B5EF4-FFF2-40B4-BE49-F238E27FC236}">
                    <a16:creationId xmlns:a16="http://schemas.microsoft.com/office/drawing/2014/main" id="{0530A2D0-0258-664B-9D76-A7E7D255FE3E}"/>
                  </a:ext>
                </a:extLst>
              </p:cNvPr>
              <p:cNvSpPr>
                <a:spLocks noChangeArrowheads="1"/>
              </p:cNvSpPr>
              <p:nvPr/>
            </p:nvSpPr>
            <p:spPr bwMode="auto">
              <a:xfrm>
                <a:off x="1662" y="2088"/>
                <a:ext cx="996" cy="742"/>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181" name="Oval 442">
                <a:extLst>
                  <a:ext uri="{FF2B5EF4-FFF2-40B4-BE49-F238E27FC236}">
                    <a16:creationId xmlns:a16="http://schemas.microsoft.com/office/drawing/2014/main" id="{4236C726-A483-1347-AB3A-098EB620BCCB}"/>
                  </a:ext>
                </a:extLst>
              </p:cNvPr>
              <p:cNvSpPr>
                <a:spLocks noChangeArrowheads="1"/>
              </p:cNvSpPr>
              <p:nvPr/>
            </p:nvSpPr>
            <p:spPr bwMode="auto">
              <a:xfrm>
                <a:off x="1358" y="2535"/>
                <a:ext cx="672" cy="605"/>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182" name="Oval 443">
                <a:extLst>
                  <a:ext uri="{FF2B5EF4-FFF2-40B4-BE49-F238E27FC236}">
                    <a16:creationId xmlns:a16="http://schemas.microsoft.com/office/drawing/2014/main" id="{0C55A72C-94B6-6146-B7CB-23B25FE75E36}"/>
                  </a:ext>
                </a:extLst>
              </p:cNvPr>
              <p:cNvSpPr>
                <a:spLocks noChangeArrowheads="1"/>
              </p:cNvSpPr>
              <p:nvPr/>
            </p:nvSpPr>
            <p:spPr bwMode="auto">
              <a:xfrm>
                <a:off x="1561" y="2801"/>
                <a:ext cx="1010" cy="656"/>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183" name="Oval 444">
                <a:extLst>
                  <a:ext uri="{FF2B5EF4-FFF2-40B4-BE49-F238E27FC236}">
                    <a16:creationId xmlns:a16="http://schemas.microsoft.com/office/drawing/2014/main" id="{5DB16A27-C980-6E48-BB22-0F4C5941C4AC}"/>
                  </a:ext>
                </a:extLst>
              </p:cNvPr>
              <p:cNvSpPr>
                <a:spLocks noChangeArrowheads="1"/>
              </p:cNvSpPr>
              <p:nvPr/>
            </p:nvSpPr>
            <p:spPr bwMode="auto">
              <a:xfrm>
                <a:off x="2275" y="2909"/>
                <a:ext cx="1509" cy="77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184" name="Oval 445">
                <a:extLst>
                  <a:ext uri="{FF2B5EF4-FFF2-40B4-BE49-F238E27FC236}">
                    <a16:creationId xmlns:a16="http://schemas.microsoft.com/office/drawing/2014/main" id="{BAAB025D-348F-AF48-AD42-A9C73863EECE}"/>
                  </a:ext>
                </a:extLst>
              </p:cNvPr>
              <p:cNvSpPr>
                <a:spLocks noChangeArrowheads="1"/>
              </p:cNvSpPr>
              <p:nvPr/>
            </p:nvSpPr>
            <p:spPr bwMode="auto">
              <a:xfrm>
                <a:off x="3235" y="2110"/>
                <a:ext cx="967" cy="583"/>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185" name="Oval 446">
                <a:extLst>
                  <a:ext uri="{FF2B5EF4-FFF2-40B4-BE49-F238E27FC236}">
                    <a16:creationId xmlns:a16="http://schemas.microsoft.com/office/drawing/2014/main" id="{0E7B3988-D9CD-D64C-9286-FC7CE206F27A}"/>
                  </a:ext>
                </a:extLst>
              </p:cNvPr>
              <p:cNvSpPr>
                <a:spLocks noChangeArrowheads="1"/>
              </p:cNvSpPr>
              <p:nvPr/>
            </p:nvSpPr>
            <p:spPr bwMode="auto">
              <a:xfrm>
                <a:off x="3379" y="2484"/>
                <a:ext cx="960" cy="584"/>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186" name="Oval 447">
                <a:extLst>
                  <a:ext uri="{FF2B5EF4-FFF2-40B4-BE49-F238E27FC236}">
                    <a16:creationId xmlns:a16="http://schemas.microsoft.com/office/drawing/2014/main" id="{E6D797B5-0AE9-6348-A970-273D25838413}"/>
                  </a:ext>
                </a:extLst>
              </p:cNvPr>
              <p:cNvSpPr>
                <a:spLocks noChangeArrowheads="1"/>
              </p:cNvSpPr>
              <p:nvPr/>
            </p:nvSpPr>
            <p:spPr bwMode="auto">
              <a:xfrm>
                <a:off x="3293" y="2607"/>
                <a:ext cx="953"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sp>
            <p:nvSpPr>
              <p:cNvPr id="47187" name="Oval 448">
                <a:extLst>
                  <a:ext uri="{FF2B5EF4-FFF2-40B4-BE49-F238E27FC236}">
                    <a16:creationId xmlns:a16="http://schemas.microsoft.com/office/drawing/2014/main" id="{05F28E7B-DF45-D547-8DD6-C0BC96CA4D2D}"/>
                  </a:ext>
                </a:extLst>
              </p:cNvPr>
              <p:cNvSpPr>
                <a:spLocks noChangeArrowheads="1"/>
              </p:cNvSpPr>
              <p:nvPr/>
            </p:nvSpPr>
            <p:spPr bwMode="auto">
              <a:xfrm>
                <a:off x="1900" y="2319"/>
                <a:ext cx="1934" cy="958"/>
              </a:xfrm>
              <a:prstGeom prst="ellipse">
                <a:avLst/>
              </a:pr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zh-CN" sz="2400"/>
              </a:p>
            </p:txBody>
          </p:sp>
        </p:grpSp>
        <p:grpSp>
          <p:nvGrpSpPr>
            <p:cNvPr id="47147" name="Group 449">
              <a:extLst>
                <a:ext uri="{FF2B5EF4-FFF2-40B4-BE49-F238E27FC236}">
                  <a16:creationId xmlns:a16="http://schemas.microsoft.com/office/drawing/2014/main" id="{427E7DE4-5349-3040-8B71-6FA170BF30CD}"/>
                </a:ext>
              </a:extLst>
            </p:cNvPr>
            <p:cNvGrpSpPr>
              <a:grpSpLocks/>
            </p:cNvGrpSpPr>
            <p:nvPr/>
          </p:nvGrpSpPr>
          <p:grpSpPr bwMode="auto">
            <a:xfrm>
              <a:off x="3701" y="1154"/>
              <a:ext cx="1136" cy="1043"/>
              <a:chOff x="1358" y="1886"/>
              <a:chExt cx="2989" cy="1810"/>
            </a:xfrm>
          </p:grpSpPr>
          <p:sp>
            <p:nvSpPr>
              <p:cNvPr id="47163" name="Arc 450">
                <a:extLst>
                  <a:ext uri="{FF2B5EF4-FFF2-40B4-BE49-F238E27FC236}">
                    <a16:creationId xmlns:a16="http://schemas.microsoft.com/office/drawing/2014/main" id="{DA6A7830-1591-E345-920E-18FBC5859FD8}"/>
                  </a:ext>
                </a:extLst>
              </p:cNvPr>
              <p:cNvSpPr>
                <a:spLocks/>
              </p:cNvSpPr>
              <p:nvPr/>
            </p:nvSpPr>
            <p:spPr bwMode="auto">
              <a:xfrm>
                <a:off x="2404" y="1886"/>
                <a:ext cx="1247" cy="375"/>
              </a:xfrm>
              <a:custGeom>
                <a:avLst/>
                <a:gdLst>
                  <a:gd name="T0" fmla="*/ 0 w 40985"/>
                  <a:gd name="T1" fmla="*/ 0 h 21600"/>
                  <a:gd name="T2" fmla="*/ 0 w 40985"/>
                  <a:gd name="T3" fmla="*/ 0 h 21600"/>
                  <a:gd name="T4" fmla="*/ 0 w 40985"/>
                  <a:gd name="T5" fmla="*/ 0 h 21600"/>
                  <a:gd name="T6" fmla="*/ 0 60000 65536"/>
                  <a:gd name="T7" fmla="*/ 0 60000 65536"/>
                  <a:gd name="T8" fmla="*/ 0 60000 65536"/>
                  <a:gd name="T9" fmla="*/ 0 w 40985"/>
                  <a:gd name="T10" fmla="*/ 0 h 21600"/>
                  <a:gd name="T11" fmla="*/ 40985 w 40985"/>
                  <a:gd name="T12" fmla="*/ 21600 h 21600"/>
                </a:gdLst>
                <a:ahLst/>
                <a:cxnLst>
                  <a:cxn ang="T6">
                    <a:pos x="T0" y="T1"/>
                  </a:cxn>
                  <a:cxn ang="T7">
                    <a:pos x="T2" y="T3"/>
                  </a:cxn>
                  <a:cxn ang="T8">
                    <a:pos x="T4" y="T5"/>
                  </a:cxn>
                </a:cxnLst>
                <a:rect l="T9" t="T10" r="T11" b="T12"/>
                <a:pathLst>
                  <a:path w="40985" h="21600" fill="none" extrusionOk="0">
                    <a:moveTo>
                      <a:pt x="0" y="15316"/>
                    </a:moveTo>
                    <a:cubicBezTo>
                      <a:pt x="2766" y="6218"/>
                      <a:pt x="11157" y="-1"/>
                      <a:pt x="20666" y="0"/>
                    </a:cubicBezTo>
                    <a:cubicBezTo>
                      <a:pt x="29769" y="0"/>
                      <a:pt x="37896" y="5708"/>
                      <a:pt x="40984" y="14272"/>
                    </a:cubicBezTo>
                  </a:path>
                  <a:path w="40985" h="21600" stroke="0" extrusionOk="0">
                    <a:moveTo>
                      <a:pt x="0" y="15316"/>
                    </a:moveTo>
                    <a:cubicBezTo>
                      <a:pt x="2766" y="6218"/>
                      <a:pt x="11157" y="-1"/>
                      <a:pt x="20666" y="0"/>
                    </a:cubicBezTo>
                    <a:cubicBezTo>
                      <a:pt x="29769" y="0"/>
                      <a:pt x="37896" y="5708"/>
                      <a:pt x="40984" y="14272"/>
                    </a:cubicBezTo>
                    <a:lnTo>
                      <a:pt x="20666" y="21600"/>
                    </a:lnTo>
                    <a:lnTo>
                      <a:pt x="0" y="15316"/>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4" name="Arc 451">
                <a:extLst>
                  <a:ext uri="{FF2B5EF4-FFF2-40B4-BE49-F238E27FC236}">
                    <a16:creationId xmlns:a16="http://schemas.microsoft.com/office/drawing/2014/main" id="{8E3A8ECD-EA9E-C742-BA8E-4B0CD498295D}"/>
                  </a:ext>
                </a:extLst>
              </p:cNvPr>
              <p:cNvSpPr>
                <a:spLocks/>
              </p:cNvSpPr>
              <p:nvPr/>
            </p:nvSpPr>
            <p:spPr bwMode="auto">
              <a:xfrm>
                <a:off x="2412" y="1893"/>
                <a:ext cx="1232" cy="368"/>
              </a:xfrm>
              <a:custGeom>
                <a:avLst/>
                <a:gdLst>
                  <a:gd name="T0" fmla="*/ 0 w 40951"/>
                  <a:gd name="T1" fmla="*/ 0 h 21600"/>
                  <a:gd name="T2" fmla="*/ 0 w 40951"/>
                  <a:gd name="T3" fmla="*/ 0 h 21600"/>
                  <a:gd name="T4" fmla="*/ 0 w 40951"/>
                  <a:gd name="T5" fmla="*/ 0 h 21600"/>
                  <a:gd name="T6" fmla="*/ 0 60000 65536"/>
                  <a:gd name="T7" fmla="*/ 0 60000 65536"/>
                  <a:gd name="T8" fmla="*/ 0 60000 65536"/>
                  <a:gd name="T9" fmla="*/ 0 w 40951"/>
                  <a:gd name="T10" fmla="*/ 0 h 21600"/>
                  <a:gd name="T11" fmla="*/ 40951 w 40951"/>
                  <a:gd name="T12" fmla="*/ 21600 h 21600"/>
                </a:gdLst>
                <a:ahLst/>
                <a:cxnLst>
                  <a:cxn ang="T6">
                    <a:pos x="T0" y="T1"/>
                  </a:cxn>
                  <a:cxn ang="T7">
                    <a:pos x="T2" y="T3"/>
                  </a:cxn>
                  <a:cxn ang="T8">
                    <a:pos x="T4" y="T5"/>
                  </a:cxn>
                </a:cxnLst>
                <a:rect l="T9" t="T10" r="T11" b="T12"/>
                <a:pathLst>
                  <a:path w="40951" h="21600" fill="none" extrusionOk="0">
                    <a:moveTo>
                      <a:pt x="-1" y="15268"/>
                    </a:moveTo>
                    <a:cubicBezTo>
                      <a:pt x="2781" y="6195"/>
                      <a:pt x="11160" y="-1"/>
                      <a:pt x="20651" y="0"/>
                    </a:cubicBezTo>
                    <a:cubicBezTo>
                      <a:pt x="29734" y="0"/>
                      <a:pt x="37847" y="5683"/>
                      <a:pt x="40951" y="14219"/>
                    </a:cubicBezTo>
                  </a:path>
                  <a:path w="40951" h="21600" stroke="0" extrusionOk="0">
                    <a:moveTo>
                      <a:pt x="-1" y="15268"/>
                    </a:moveTo>
                    <a:cubicBezTo>
                      <a:pt x="2781" y="6195"/>
                      <a:pt x="11160" y="-1"/>
                      <a:pt x="20651" y="0"/>
                    </a:cubicBezTo>
                    <a:cubicBezTo>
                      <a:pt x="29734" y="0"/>
                      <a:pt x="37847" y="5683"/>
                      <a:pt x="40951" y="14219"/>
                    </a:cubicBezTo>
                    <a:lnTo>
                      <a:pt x="20651" y="21600"/>
                    </a:lnTo>
                    <a:lnTo>
                      <a:pt x="-1" y="15268"/>
                    </a:lnTo>
                    <a:close/>
                  </a:path>
                </a:pathLst>
              </a:custGeom>
              <a:solidFill>
                <a:srgbClr val="B6C7C9"/>
              </a:solidFill>
              <a:ln w="22225">
                <a:solidFill>
                  <a:srgbClr val="6C8F93"/>
                </a:solidFill>
                <a:round/>
                <a:headEnd/>
                <a:tailEnd/>
              </a:ln>
            </p:spPr>
            <p:txBody>
              <a:bodyPr/>
              <a:lstStyle/>
              <a:p>
                <a:endParaRPr lang="zh-CN" altLang="en-US"/>
              </a:p>
            </p:txBody>
          </p:sp>
          <p:sp>
            <p:nvSpPr>
              <p:cNvPr id="47165" name="Arc 452">
                <a:extLst>
                  <a:ext uri="{FF2B5EF4-FFF2-40B4-BE49-F238E27FC236}">
                    <a16:creationId xmlns:a16="http://schemas.microsoft.com/office/drawing/2014/main" id="{BE837CCB-B74E-E84B-823B-E8C6B2BAF5E3}"/>
                  </a:ext>
                </a:extLst>
              </p:cNvPr>
              <p:cNvSpPr>
                <a:spLocks/>
              </p:cNvSpPr>
              <p:nvPr/>
            </p:nvSpPr>
            <p:spPr bwMode="auto">
              <a:xfrm>
                <a:off x="1662" y="2081"/>
                <a:ext cx="766" cy="446"/>
              </a:xfrm>
              <a:custGeom>
                <a:avLst/>
                <a:gdLst>
                  <a:gd name="T0" fmla="*/ 0 w 33007"/>
                  <a:gd name="T1" fmla="*/ 0 h 25698"/>
                  <a:gd name="T2" fmla="*/ 0 w 33007"/>
                  <a:gd name="T3" fmla="*/ 0 h 25698"/>
                  <a:gd name="T4" fmla="*/ 0 w 33007"/>
                  <a:gd name="T5" fmla="*/ 0 h 25698"/>
                  <a:gd name="T6" fmla="*/ 0 60000 65536"/>
                  <a:gd name="T7" fmla="*/ 0 60000 65536"/>
                  <a:gd name="T8" fmla="*/ 0 60000 65536"/>
                  <a:gd name="T9" fmla="*/ 0 w 33007"/>
                  <a:gd name="T10" fmla="*/ 0 h 25698"/>
                  <a:gd name="T11" fmla="*/ 33007 w 33007"/>
                  <a:gd name="T12" fmla="*/ 25698 h 25698"/>
                </a:gdLst>
                <a:ahLst/>
                <a:cxnLst>
                  <a:cxn ang="T6">
                    <a:pos x="T0" y="T1"/>
                  </a:cxn>
                  <a:cxn ang="T7">
                    <a:pos x="T2" y="T3"/>
                  </a:cxn>
                  <a:cxn ang="T8">
                    <a:pos x="T4" y="T5"/>
                  </a:cxn>
                </a:cxnLst>
                <a:rect l="T9" t="T10" r="T11" b="T12"/>
                <a:pathLst>
                  <a:path w="33007" h="25698" fill="none" extrusionOk="0">
                    <a:moveTo>
                      <a:pt x="392" y="25697"/>
                    </a:moveTo>
                    <a:cubicBezTo>
                      <a:pt x="131" y="24347"/>
                      <a:pt x="0" y="22975"/>
                      <a:pt x="0" y="21600"/>
                    </a:cubicBezTo>
                    <a:cubicBezTo>
                      <a:pt x="0" y="9670"/>
                      <a:pt x="9670" y="0"/>
                      <a:pt x="21600" y="0"/>
                    </a:cubicBezTo>
                    <a:cubicBezTo>
                      <a:pt x="25631" y="-1"/>
                      <a:pt x="29583" y="1128"/>
                      <a:pt x="33007" y="3257"/>
                    </a:cubicBezTo>
                  </a:path>
                  <a:path w="33007" h="25698" stroke="0" extrusionOk="0">
                    <a:moveTo>
                      <a:pt x="392" y="25697"/>
                    </a:moveTo>
                    <a:cubicBezTo>
                      <a:pt x="131" y="24347"/>
                      <a:pt x="0" y="22975"/>
                      <a:pt x="0" y="21600"/>
                    </a:cubicBezTo>
                    <a:cubicBezTo>
                      <a:pt x="0" y="9670"/>
                      <a:pt x="9670" y="0"/>
                      <a:pt x="21600" y="0"/>
                    </a:cubicBezTo>
                    <a:cubicBezTo>
                      <a:pt x="25631" y="-1"/>
                      <a:pt x="29583" y="1128"/>
                      <a:pt x="33007" y="3257"/>
                    </a:cubicBezTo>
                    <a:lnTo>
                      <a:pt x="21600" y="21600"/>
                    </a:lnTo>
                    <a:lnTo>
                      <a:pt x="392" y="256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6" name="Arc 453">
                <a:extLst>
                  <a:ext uri="{FF2B5EF4-FFF2-40B4-BE49-F238E27FC236}">
                    <a16:creationId xmlns:a16="http://schemas.microsoft.com/office/drawing/2014/main" id="{4B2B1C74-3AF8-4E4C-A3F9-9DCD712B9CB1}"/>
                  </a:ext>
                </a:extLst>
              </p:cNvPr>
              <p:cNvSpPr>
                <a:spLocks/>
              </p:cNvSpPr>
              <p:nvPr/>
            </p:nvSpPr>
            <p:spPr bwMode="auto">
              <a:xfrm>
                <a:off x="1669" y="2088"/>
                <a:ext cx="755" cy="438"/>
              </a:xfrm>
              <a:custGeom>
                <a:avLst/>
                <a:gdLst>
                  <a:gd name="T0" fmla="*/ 0 w 32968"/>
                  <a:gd name="T1" fmla="*/ 0 h 25717"/>
                  <a:gd name="T2" fmla="*/ 0 w 32968"/>
                  <a:gd name="T3" fmla="*/ 0 h 25717"/>
                  <a:gd name="T4" fmla="*/ 0 w 32968"/>
                  <a:gd name="T5" fmla="*/ 0 h 25717"/>
                  <a:gd name="T6" fmla="*/ 0 60000 65536"/>
                  <a:gd name="T7" fmla="*/ 0 60000 65536"/>
                  <a:gd name="T8" fmla="*/ 0 60000 65536"/>
                  <a:gd name="T9" fmla="*/ 0 w 32968"/>
                  <a:gd name="T10" fmla="*/ 0 h 25717"/>
                  <a:gd name="T11" fmla="*/ 32968 w 32968"/>
                  <a:gd name="T12" fmla="*/ 25717 h 25717"/>
                </a:gdLst>
                <a:ahLst/>
                <a:cxnLst>
                  <a:cxn ang="T6">
                    <a:pos x="T0" y="T1"/>
                  </a:cxn>
                  <a:cxn ang="T7">
                    <a:pos x="T2" y="T3"/>
                  </a:cxn>
                  <a:cxn ang="T8">
                    <a:pos x="T4" y="T5"/>
                  </a:cxn>
                </a:cxnLst>
                <a:rect l="T9" t="T10" r="T11" b="T12"/>
                <a:pathLst>
                  <a:path w="32968" h="25717" fill="none" extrusionOk="0">
                    <a:moveTo>
                      <a:pt x="395" y="25717"/>
                    </a:moveTo>
                    <a:cubicBezTo>
                      <a:pt x="132" y="24360"/>
                      <a:pt x="0" y="22981"/>
                      <a:pt x="0" y="21600"/>
                    </a:cubicBezTo>
                    <a:cubicBezTo>
                      <a:pt x="0" y="9670"/>
                      <a:pt x="9670" y="0"/>
                      <a:pt x="21600" y="0"/>
                    </a:cubicBezTo>
                    <a:cubicBezTo>
                      <a:pt x="25616" y="-1"/>
                      <a:pt x="29552" y="1119"/>
                      <a:pt x="32967" y="3233"/>
                    </a:cubicBezTo>
                  </a:path>
                  <a:path w="32968" h="25717" stroke="0" extrusionOk="0">
                    <a:moveTo>
                      <a:pt x="395" y="25717"/>
                    </a:moveTo>
                    <a:cubicBezTo>
                      <a:pt x="132" y="24360"/>
                      <a:pt x="0" y="22981"/>
                      <a:pt x="0" y="21600"/>
                    </a:cubicBezTo>
                    <a:cubicBezTo>
                      <a:pt x="0" y="9670"/>
                      <a:pt x="9670" y="0"/>
                      <a:pt x="21600" y="0"/>
                    </a:cubicBezTo>
                    <a:cubicBezTo>
                      <a:pt x="25616" y="-1"/>
                      <a:pt x="29552" y="1119"/>
                      <a:pt x="32967" y="3233"/>
                    </a:cubicBezTo>
                    <a:lnTo>
                      <a:pt x="21600" y="21600"/>
                    </a:lnTo>
                    <a:lnTo>
                      <a:pt x="395" y="25717"/>
                    </a:lnTo>
                    <a:close/>
                  </a:path>
                </a:pathLst>
              </a:custGeom>
              <a:solidFill>
                <a:srgbClr val="B6C7C9"/>
              </a:solidFill>
              <a:ln w="22225">
                <a:solidFill>
                  <a:srgbClr val="6C8F93"/>
                </a:solidFill>
                <a:round/>
                <a:headEnd/>
                <a:tailEnd/>
              </a:ln>
            </p:spPr>
            <p:txBody>
              <a:bodyPr/>
              <a:lstStyle/>
              <a:p>
                <a:endParaRPr lang="zh-CN" altLang="en-US"/>
              </a:p>
            </p:txBody>
          </p:sp>
          <p:sp>
            <p:nvSpPr>
              <p:cNvPr id="47167" name="Arc 454">
                <a:extLst>
                  <a:ext uri="{FF2B5EF4-FFF2-40B4-BE49-F238E27FC236}">
                    <a16:creationId xmlns:a16="http://schemas.microsoft.com/office/drawing/2014/main" id="{2A63E751-B322-BC43-9260-6C06CAEAB521}"/>
                  </a:ext>
                </a:extLst>
              </p:cNvPr>
              <p:cNvSpPr>
                <a:spLocks/>
              </p:cNvSpPr>
              <p:nvPr/>
            </p:nvSpPr>
            <p:spPr bwMode="auto">
              <a:xfrm>
                <a:off x="1553" y="3120"/>
                <a:ext cx="773" cy="345"/>
              </a:xfrm>
              <a:custGeom>
                <a:avLst/>
                <a:gdLst>
                  <a:gd name="T0" fmla="*/ 0 w 32097"/>
                  <a:gd name="T1" fmla="*/ 0 h 21984"/>
                  <a:gd name="T2" fmla="*/ 0 w 32097"/>
                  <a:gd name="T3" fmla="*/ 0 h 21984"/>
                  <a:gd name="T4" fmla="*/ 0 w 32097"/>
                  <a:gd name="T5" fmla="*/ 0 h 21984"/>
                  <a:gd name="T6" fmla="*/ 0 60000 65536"/>
                  <a:gd name="T7" fmla="*/ 0 60000 65536"/>
                  <a:gd name="T8" fmla="*/ 0 60000 65536"/>
                  <a:gd name="T9" fmla="*/ 0 w 32097"/>
                  <a:gd name="T10" fmla="*/ 0 h 21984"/>
                  <a:gd name="T11" fmla="*/ 32097 w 32097"/>
                  <a:gd name="T12" fmla="*/ 21984 h 21984"/>
                </a:gdLst>
                <a:ahLst/>
                <a:cxnLst>
                  <a:cxn ang="T6">
                    <a:pos x="T0" y="T1"/>
                  </a:cxn>
                  <a:cxn ang="T7">
                    <a:pos x="T2" y="T3"/>
                  </a:cxn>
                  <a:cxn ang="T8">
                    <a:pos x="T4" y="T5"/>
                  </a:cxn>
                </a:cxnLst>
                <a:rect l="T9" t="T10" r="T11" b="T12"/>
                <a:pathLst>
                  <a:path w="32097" h="21984" fill="none" extrusionOk="0">
                    <a:moveTo>
                      <a:pt x="32096" y="19261"/>
                    </a:moveTo>
                    <a:cubicBezTo>
                      <a:pt x="28886" y="21047"/>
                      <a:pt x="25273" y="21983"/>
                      <a:pt x="21600" y="21984"/>
                    </a:cubicBezTo>
                    <a:cubicBezTo>
                      <a:pt x="9670" y="21984"/>
                      <a:pt x="0" y="12313"/>
                      <a:pt x="0" y="384"/>
                    </a:cubicBezTo>
                    <a:cubicBezTo>
                      <a:pt x="-1" y="255"/>
                      <a:pt x="1" y="127"/>
                      <a:pt x="3" y="0"/>
                    </a:cubicBezTo>
                  </a:path>
                  <a:path w="32097" h="21984" stroke="0" extrusionOk="0">
                    <a:moveTo>
                      <a:pt x="32096" y="19261"/>
                    </a:moveTo>
                    <a:cubicBezTo>
                      <a:pt x="28886" y="21047"/>
                      <a:pt x="25273" y="21983"/>
                      <a:pt x="21600" y="21984"/>
                    </a:cubicBezTo>
                    <a:cubicBezTo>
                      <a:pt x="9670" y="21984"/>
                      <a:pt x="0" y="12313"/>
                      <a:pt x="0" y="384"/>
                    </a:cubicBezTo>
                    <a:cubicBezTo>
                      <a:pt x="-1" y="255"/>
                      <a:pt x="1" y="127"/>
                      <a:pt x="3" y="0"/>
                    </a:cubicBezTo>
                    <a:lnTo>
                      <a:pt x="21600" y="384"/>
                    </a:lnTo>
                    <a:lnTo>
                      <a:pt x="32096" y="19261"/>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68" name="Arc 455">
                <a:extLst>
                  <a:ext uri="{FF2B5EF4-FFF2-40B4-BE49-F238E27FC236}">
                    <a16:creationId xmlns:a16="http://schemas.microsoft.com/office/drawing/2014/main" id="{CC0378E7-1713-C843-910B-AA4B41982E18}"/>
                  </a:ext>
                </a:extLst>
              </p:cNvPr>
              <p:cNvSpPr>
                <a:spLocks/>
              </p:cNvSpPr>
              <p:nvPr/>
            </p:nvSpPr>
            <p:spPr bwMode="auto">
              <a:xfrm>
                <a:off x="1560" y="3120"/>
                <a:ext cx="761" cy="337"/>
              </a:xfrm>
              <a:custGeom>
                <a:avLst/>
                <a:gdLst>
                  <a:gd name="T0" fmla="*/ 0 w 32039"/>
                  <a:gd name="T1" fmla="*/ 0 h 21986"/>
                  <a:gd name="T2" fmla="*/ 0 w 32039"/>
                  <a:gd name="T3" fmla="*/ 0 h 21986"/>
                  <a:gd name="T4" fmla="*/ 0 w 32039"/>
                  <a:gd name="T5" fmla="*/ 0 h 21986"/>
                  <a:gd name="T6" fmla="*/ 0 60000 65536"/>
                  <a:gd name="T7" fmla="*/ 0 60000 65536"/>
                  <a:gd name="T8" fmla="*/ 0 60000 65536"/>
                  <a:gd name="T9" fmla="*/ 0 w 32039"/>
                  <a:gd name="T10" fmla="*/ 0 h 21986"/>
                  <a:gd name="T11" fmla="*/ 32039 w 32039"/>
                  <a:gd name="T12" fmla="*/ 21986 h 21986"/>
                </a:gdLst>
                <a:ahLst/>
                <a:cxnLst>
                  <a:cxn ang="T6">
                    <a:pos x="T0" y="T1"/>
                  </a:cxn>
                  <a:cxn ang="T7">
                    <a:pos x="T2" y="T3"/>
                  </a:cxn>
                  <a:cxn ang="T8">
                    <a:pos x="T4" y="T5"/>
                  </a:cxn>
                </a:cxnLst>
                <a:rect l="T9" t="T10" r="T11" b="T12"/>
                <a:pathLst>
                  <a:path w="32039" h="21986" fill="none" extrusionOk="0">
                    <a:moveTo>
                      <a:pt x="32038" y="19295"/>
                    </a:moveTo>
                    <a:cubicBezTo>
                      <a:pt x="28842" y="21060"/>
                      <a:pt x="25251" y="21985"/>
                      <a:pt x="21600" y="21986"/>
                    </a:cubicBezTo>
                    <a:cubicBezTo>
                      <a:pt x="9670" y="21986"/>
                      <a:pt x="0" y="12315"/>
                      <a:pt x="0" y="386"/>
                    </a:cubicBezTo>
                    <a:cubicBezTo>
                      <a:pt x="-1" y="257"/>
                      <a:pt x="1" y="128"/>
                      <a:pt x="3" y="0"/>
                    </a:cubicBezTo>
                  </a:path>
                  <a:path w="32039" h="21986" stroke="0" extrusionOk="0">
                    <a:moveTo>
                      <a:pt x="32038" y="19295"/>
                    </a:moveTo>
                    <a:cubicBezTo>
                      <a:pt x="28842" y="21060"/>
                      <a:pt x="25251" y="21985"/>
                      <a:pt x="21600" y="21986"/>
                    </a:cubicBezTo>
                    <a:cubicBezTo>
                      <a:pt x="9670" y="21986"/>
                      <a:pt x="0" y="12315"/>
                      <a:pt x="0" y="386"/>
                    </a:cubicBezTo>
                    <a:cubicBezTo>
                      <a:pt x="-1" y="257"/>
                      <a:pt x="1" y="128"/>
                      <a:pt x="3" y="0"/>
                    </a:cubicBezTo>
                    <a:lnTo>
                      <a:pt x="21600" y="386"/>
                    </a:lnTo>
                    <a:lnTo>
                      <a:pt x="32038" y="19295"/>
                    </a:lnTo>
                    <a:close/>
                  </a:path>
                </a:pathLst>
              </a:custGeom>
              <a:solidFill>
                <a:srgbClr val="B6C7C9"/>
              </a:solidFill>
              <a:ln w="22225">
                <a:solidFill>
                  <a:srgbClr val="6C8F93"/>
                </a:solidFill>
                <a:round/>
                <a:headEnd/>
                <a:tailEnd/>
              </a:ln>
            </p:spPr>
            <p:txBody>
              <a:bodyPr/>
              <a:lstStyle/>
              <a:p>
                <a:endParaRPr lang="zh-CN" altLang="en-US"/>
              </a:p>
            </p:txBody>
          </p:sp>
          <p:sp>
            <p:nvSpPr>
              <p:cNvPr id="47169" name="Arc 456">
                <a:extLst>
                  <a:ext uri="{FF2B5EF4-FFF2-40B4-BE49-F238E27FC236}">
                    <a16:creationId xmlns:a16="http://schemas.microsoft.com/office/drawing/2014/main" id="{76A0E27D-B9C6-8A4A-9AB8-189C497E1BB8}"/>
                  </a:ext>
                </a:extLst>
              </p:cNvPr>
              <p:cNvSpPr>
                <a:spLocks/>
              </p:cNvSpPr>
              <p:nvPr/>
            </p:nvSpPr>
            <p:spPr bwMode="auto">
              <a:xfrm>
                <a:off x="3626" y="2103"/>
                <a:ext cx="584" cy="427"/>
              </a:xfrm>
              <a:custGeom>
                <a:avLst/>
                <a:gdLst>
                  <a:gd name="T0" fmla="*/ 0 w 26070"/>
                  <a:gd name="T1" fmla="*/ 0 h 31631"/>
                  <a:gd name="T2" fmla="*/ 0 w 26070"/>
                  <a:gd name="T3" fmla="*/ 0 h 31631"/>
                  <a:gd name="T4" fmla="*/ 0 w 26070"/>
                  <a:gd name="T5" fmla="*/ 0 h 31631"/>
                  <a:gd name="T6" fmla="*/ 0 60000 65536"/>
                  <a:gd name="T7" fmla="*/ 0 60000 65536"/>
                  <a:gd name="T8" fmla="*/ 0 60000 65536"/>
                  <a:gd name="T9" fmla="*/ 0 w 26070"/>
                  <a:gd name="T10" fmla="*/ 0 h 31631"/>
                  <a:gd name="T11" fmla="*/ 26070 w 26070"/>
                  <a:gd name="T12" fmla="*/ 31631 h 31631"/>
                </a:gdLst>
                <a:ahLst/>
                <a:cxnLst>
                  <a:cxn ang="T6">
                    <a:pos x="T0" y="T1"/>
                  </a:cxn>
                  <a:cxn ang="T7">
                    <a:pos x="T2" y="T3"/>
                  </a:cxn>
                  <a:cxn ang="T8">
                    <a:pos x="T4" y="T5"/>
                  </a:cxn>
                </a:cxnLst>
                <a:rect l="T9" t="T10" r="T11" b="T12"/>
                <a:pathLst>
                  <a:path w="26070" h="31631" fill="none" extrusionOk="0">
                    <a:moveTo>
                      <a:pt x="-1" y="467"/>
                    </a:moveTo>
                    <a:cubicBezTo>
                      <a:pt x="1469" y="156"/>
                      <a:pt x="2967" y="-1"/>
                      <a:pt x="4470" y="0"/>
                    </a:cubicBezTo>
                    <a:cubicBezTo>
                      <a:pt x="16399" y="0"/>
                      <a:pt x="26070" y="9670"/>
                      <a:pt x="26070" y="21600"/>
                    </a:cubicBezTo>
                    <a:cubicBezTo>
                      <a:pt x="26070" y="25094"/>
                      <a:pt x="25222" y="28536"/>
                      <a:pt x="23599" y="31631"/>
                    </a:cubicBezTo>
                  </a:path>
                  <a:path w="26070" h="31631" stroke="0" extrusionOk="0">
                    <a:moveTo>
                      <a:pt x="-1" y="467"/>
                    </a:moveTo>
                    <a:cubicBezTo>
                      <a:pt x="1469" y="156"/>
                      <a:pt x="2967" y="-1"/>
                      <a:pt x="4470" y="0"/>
                    </a:cubicBezTo>
                    <a:cubicBezTo>
                      <a:pt x="16399" y="0"/>
                      <a:pt x="26070" y="9670"/>
                      <a:pt x="26070" y="21600"/>
                    </a:cubicBezTo>
                    <a:cubicBezTo>
                      <a:pt x="26070" y="25094"/>
                      <a:pt x="25222" y="28536"/>
                      <a:pt x="23599" y="31631"/>
                    </a:cubicBezTo>
                    <a:lnTo>
                      <a:pt x="4470" y="21600"/>
                    </a:lnTo>
                    <a:lnTo>
                      <a:pt x="-1" y="46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70" name="Arc 457">
                <a:extLst>
                  <a:ext uri="{FF2B5EF4-FFF2-40B4-BE49-F238E27FC236}">
                    <a16:creationId xmlns:a16="http://schemas.microsoft.com/office/drawing/2014/main" id="{3104116F-A42A-864D-85F2-A1D63041A806}"/>
                  </a:ext>
                </a:extLst>
              </p:cNvPr>
              <p:cNvSpPr>
                <a:spLocks/>
              </p:cNvSpPr>
              <p:nvPr/>
            </p:nvSpPr>
            <p:spPr bwMode="auto">
              <a:xfrm>
                <a:off x="3628" y="2110"/>
                <a:ext cx="574" cy="418"/>
              </a:xfrm>
              <a:custGeom>
                <a:avLst/>
                <a:gdLst>
                  <a:gd name="T0" fmla="*/ 0 w 26029"/>
                  <a:gd name="T1" fmla="*/ 0 h 31708"/>
                  <a:gd name="T2" fmla="*/ 0 w 26029"/>
                  <a:gd name="T3" fmla="*/ 0 h 31708"/>
                  <a:gd name="T4" fmla="*/ 0 w 26029"/>
                  <a:gd name="T5" fmla="*/ 0 h 31708"/>
                  <a:gd name="T6" fmla="*/ 0 60000 65536"/>
                  <a:gd name="T7" fmla="*/ 0 60000 65536"/>
                  <a:gd name="T8" fmla="*/ 0 60000 65536"/>
                  <a:gd name="T9" fmla="*/ 0 w 26029"/>
                  <a:gd name="T10" fmla="*/ 0 h 31708"/>
                  <a:gd name="T11" fmla="*/ 26029 w 26029"/>
                  <a:gd name="T12" fmla="*/ 31708 h 31708"/>
                </a:gdLst>
                <a:ahLst/>
                <a:cxnLst>
                  <a:cxn ang="T6">
                    <a:pos x="T0" y="T1"/>
                  </a:cxn>
                  <a:cxn ang="T7">
                    <a:pos x="T2" y="T3"/>
                  </a:cxn>
                  <a:cxn ang="T8">
                    <a:pos x="T4" y="T5"/>
                  </a:cxn>
                </a:cxnLst>
                <a:rect l="T9" t="T10" r="T11" b="T12"/>
                <a:pathLst>
                  <a:path w="26029" h="31708" fill="none" extrusionOk="0">
                    <a:moveTo>
                      <a:pt x="-1" y="458"/>
                    </a:moveTo>
                    <a:cubicBezTo>
                      <a:pt x="1456" y="153"/>
                      <a:pt x="2940" y="-1"/>
                      <a:pt x="4429" y="0"/>
                    </a:cubicBezTo>
                    <a:cubicBezTo>
                      <a:pt x="16358" y="0"/>
                      <a:pt x="26029" y="9670"/>
                      <a:pt x="26029" y="21600"/>
                    </a:cubicBezTo>
                    <a:cubicBezTo>
                      <a:pt x="26029" y="25123"/>
                      <a:pt x="25166" y="28593"/>
                      <a:pt x="23517" y="31707"/>
                    </a:cubicBezTo>
                  </a:path>
                  <a:path w="26029" h="31708" stroke="0" extrusionOk="0">
                    <a:moveTo>
                      <a:pt x="-1" y="458"/>
                    </a:moveTo>
                    <a:cubicBezTo>
                      <a:pt x="1456" y="153"/>
                      <a:pt x="2940" y="-1"/>
                      <a:pt x="4429" y="0"/>
                    </a:cubicBezTo>
                    <a:cubicBezTo>
                      <a:pt x="16358" y="0"/>
                      <a:pt x="26029" y="9670"/>
                      <a:pt x="26029" y="21600"/>
                    </a:cubicBezTo>
                    <a:cubicBezTo>
                      <a:pt x="26029" y="25123"/>
                      <a:pt x="25166" y="28593"/>
                      <a:pt x="23517" y="31707"/>
                    </a:cubicBezTo>
                    <a:lnTo>
                      <a:pt x="4429" y="21600"/>
                    </a:lnTo>
                    <a:lnTo>
                      <a:pt x="-1" y="458"/>
                    </a:lnTo>
                    <a:close/>
                  </a:path>
                </a:pathLst>
              </a:custGeom>
              <a:solidFill>
                <a:srgbClr val="B6C7C9"/>
              </a:solidFill>
              <a:ln w="22225">
                <a:solidFill>
                  <a:srgbClr val="6C8F93"/>
                </a:solidFill>
                <a:round/>
                <a:headEnd/>
                <a:tailEnd/>
              </a:ln>
            </p:spPr>
            <p:txBody>
              <a:bodyPr/>
              <a:lstStyle/>
              <a:p>
                <a:endParaRPr lang="zh-CN" altLang="en-US"/>
              </a:p>
            </p:txBody>
          </p:sp>
          <p:sp>
            <p:nvSpPr>
              <p:cNvPr id="47171" name="Arc 458">
                <a:extLst>
                  <a:ext uri="{FF2B5EF4-FFF2-40B4-BE49-F238E27FC236}">
                    <a16:creationId xmlns:a16="http://schemas.microsoft.com/office/drawing/2014/main" id="{D4E83DD2-78AA-2F45-897F-6D8A74199CDC}"/>
                  </a:ext>
                </a:extLst>
              </p:cNvPr>
              <p:cNvSpPr>
                <a:spLocks/>
              </p:cNvSpPr>
              <p:nvPr/>
            </p:nvSpPr>
            <p:spPr bwMode="auto">
              <a:xfrm>
                <a:off x="3791" y="2534"/>
                <a:ext cx="556" cy="428"/>
              </a:xfrm>
              <a:custGeom>
                <a:avLst/>
                <a:gdLst>
                  <a:gd name="T0" fmla="*/ 0 w 21600"/>
                  <a:gd name="T1" fmla="*/ 0 h 29154"/>
                  <a:gd name="T2" fmla="*/ 0 w 21600"/>
                  <a:gd name="T3" fmla="*/ 0 h 29154"/>
                  <a:gd name="T4" fmla="*/ 0 w 21600"/>
                  <a:gd name="T5" fmla="*/ 0 h 29154"/>
                  <a:gd name="T6" fmla="*/ 0 60000 65536"/>
                  <a:gd name="T7" fmla="*/ 0 60000 65536"/>
                  <a:gd name="T8" fmla="*/ 0 60000 65536"/>
                  <a:gd name="T9" fmla="*/ 0 w 21600"/>
                  <a:gd name="T10" fmla="*/ 0 h 29154"/>
                  <a:gd name="T11" fmla="*/ 21600 w 21600"/>
                  <a:gd name="T12" fmla="*/ 29154 h 29154"/>
                </a:gdLst>
                <a:ahLst/>
                <a:cxnLst>
                  <a:cxn ang="T6">
                    <a:pos x="T0" y="T1"/>
                  </a:cxn>
                  <a:cxn ang="T7">
                    <a:pos x="T2" y="T3"/>
                  </a:cxn>
                  <a:cxn ang="T8">
                    <a:pos x="T4" y="T5"/>
                  </a:cxn>
                </a:cxnLst>
                <a:rect l="T9" t="T10" r="T11" b="T12"/>
                <a:pathLst>
                  <a:path w="21600" h="29154" fill="none" extrusionOk="0">
                    <a:moveTo>
                      <a:pt x="13583" y="0"/>
                    </a:moveTo>
                    <a:cubicBezTo>
                      <a:pt x="18654" y="4101"/>
                      <a:pt x="21600" y="10273"/>
                      <a:pt x="21600" y="16794"/>
                    </a:cubicBezTo>
                    <a:cubicBezTo>
                      <a:pt x="21600" y="21214"/>
                      <a:pt x="20243" y="25528"/>
                      <a:pt x="17714" y="29154"/>
                    </a:cubicBezTo>
                  </a:path>
                  <a:path w="21600" h="29154" stroke="0" extrusionOk="0">
                    <a:moveTo>
                      <a:pt x="13583" y="0"/>
                    </a:moveTo>
                    <a:cubicBezTo>
                      <a:pt x="18654" y="4101"/>
                      <a:pt x="21600" y="10273"/>
                      <a:pt x="21600" y="16794"/>
                    </a:cubicBezTo>
                    <a:cubicBezTo>
                      <a:pt x="21600" y="21214"/>
                      <a:pt x="20243" y="25528"/>
                      <a:pt x="17714" y="29154"/>
                    </a:cubicBezTo>
                    <a:lnTo>
                      <a:pt x="0" y="16794"/>
                    </a:lnTo>
                    <a:lnTo>
                      <a:pt x="13583"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72" name="Arc 459">
                <a:extLst>
                  <a:ext uri="{FF2B5EF4-FFF2-40B4-BE49-F238E27FC236}">
                    <a16:creationId xmlns:a16="http://schemas.microsoft.com/office/drawing/2014/main" id="{9DAFF0F2-1B30-7845-9701-93EEA23E4311}"/>
                  </a:ext>
                </a:extLst>
              </p:cNvPr>
              <p:cNvSpPr>
                <a:spLocks/>
              </p:cNvSpPr>
              <p:nvPr/>
            </p:nvSpPr>
            <p:spPr bwMode="auto">
              <a:xfrm>
                <a:off x="3791" y="2538"/>
                <a:ext cx="549" cy="420"/>
              </a:xfrm>
              <a:custGeom>
                <a:avLst/>
                <a:gdLst>
                  <a:gd name="T0" fmla="*/ 0 w 21600"/>
                  <a:gd name="T1" fmla="*/ 0 h 29298"/>
                  <a:gd name="T2" fmla="*/ 0 w 21600"/>
                  <a:gd name="T3" fmla="*/ 0 h 29298"/>
                  <a:gd name="T4" fmla="*/ 0 w 21600"/>
                  <a:gd name="T5" fmla="*/ 0 h 29298"/>
                  <a:gd name="T6" fmla="*/ 0 60000 65536"/>
                  <a:gd name="T7" fmla="*/ 0 60000 65536"/>
                  <a:gd name="T8" fmla="*/ 0 60000 65536"/>
                  <a:gd name="T9" fmla="*/ 0 w 21600"/>
                  <a:gd name="T10" fmla="*/ 0 h 29298"/>
                  <a:gd name="T11" fmla="*/ 21600 w 21600"/>
                  <a:gd name="T12" fmla="*/ 29298 h 29298"/>
                </a:gdLst>
                <a:ahLst/>
                <a:cxnLst>
                  <a:cxn ang="T6">
                    <a:pos x="T0" y="T1"/>
                  </a:cxn>
                  <a:cxn ang="T7">
                    <a:pos x="T2" y="T3"/>
                  </a:cxn>
                  <a:cxn ang="T8">
                    <a:pos x="T4" y="T5"/>
                  </a:cxn>
                </a:cxnLst>
                <a:rect l="T9" t="T10" r="T11" b="T12"/>
                <a:pathLst>
                  <a:path w="21600" h="29298" fill="none" extrusionOk="0">
                    <a:moveTo>
                      <a:pt x="13504" y="0"/>
                    </a:moveTo>
                    <a:cubicBezTo>
                      <a:pt x="18621" y="4099"/>
                      <a:pt x="21600" y="10301"/>
                      <a:pt x="21600" y="16858"/>
                    </a:cubicBezTo>
                    <a:cubicBezTo>
                      <a:pt x="21600" y="21311"/>
                      <a:pt x="20223" y="25656"/>
                      <a:pt x="17658" y="29298"/>
                    </a:cubicBezTo>
                  </a:path>
                  <a:path w="21600" h="29298" stroke="0" extrusionOk="0">
                    <a:moveTo>
                      <a:pt x="13504" y="0"/>
                    </a:moveTo>
                    <a:cubicBezTo>
                      <a:pt x="18621" y="4099"/>
                      <a:pt x="21600" y="10301"/>
                      <a:pt x="21600" y="16858"/>
                    </a:cubicBezTo>
                    <a:cubicBezTo>
                      <a:pt x="21600" y="21311"/>
                      <a:pt x="20223" y="25656"/>
                      <a:pt x="17658" y="29298"/>
                    </a:cubicBezTo>
                    <a:lnTo>
                      <a:pt x="0" y="16858"/>
                    </a:lnTo>
                    <a:lnTo>
                      <a:pt x="13504" y="0"/>
                    </a:lnTo>
                    <a:close/>
                  </a:path>
                </a:pathLst>
              </a:custGeom>
              <a:solidFill>
                <a:srgbClr val="B6C7C9"/>
              </a:solidFill>
              <a:ln w="22225">
                <a:solidFill>
                  <a:srgbClr val="6C8F93"/>
                </a:solidFill>
                <a:round/>
                <a:headEnd/>
                <a:tailEnd/>
              </a:ln>
            </p:spPr>
            <p:txBody>
              <a:bodyPr/>
              <a:lstStyle/>
              <a:p>
                <a:endParaRPr lang="zh-CN" altLang="en-US"/>
              </a:p>
            </p:txBody>
          </p:sp>
          <p:sp>
            <p:nvSpPr>
              <p:cNvPr id="47173" name="Arc 460">
                <a:extLst>
                  <a:ext uri="{FF2B5EF4-FFF2-40B4-BE49-F238E27FC236}">
                    <a16:creationId xmlns:a16="http://schemas.microsoft.com/office/drawing/2014/main" id="{CA1932D0-D688-1746-9957-9C725A12698D}"/>
                  </a:ext>
                </a:extLst>
              </p:cNvPr>
              <p:cNvSpPr>
                <a:spLocks/>
              </p:cNvSpPr>
              <p:nvPr/>
            </p:nvSpPr>
            <p:spPr bwMode="auto">
              <a:xfrm>
                <a:off x="3609" y="2973"/>
                <a:ext cx="651" cy="607"/>
              </a:xfrm>
              <a:custGeom>
                <a:avLst/>
                <a:gdLst>
                  <a:gd name="T0" fmla="*/ 0 w 28655"/>
                  <a:gd name="T1" fmla="*/ 0 h 27157"/>
                  <a:gd name="T2" fmla="*/ 0 w 28655"/>
                  <a:gd name="T3" fmla="*/ 0 h 27157"/>
                  <a:gd name="T4" fmla="*/ 0 w 28655"/>
                  <a:gd name="T5" fmla="*/ 0 h 27157"/>
                  <a:gd name="T6" fmla="*/ 0 60000 65536"/>
                  <a:gd name="T7" fmla="*/ 0 60000 65536"/>
                  <a:gd name="T8" fmla="*/ 0 60000 65536"/>
                  <a:gd name="T9" fmla="*/ 0 w 28655"/>
                  <a:gd name="T10" fmla="*/ 0 h 27157"/>
                  <a:gd name="T11" fmla="*/ 28655 w 28655"/>
                  <a:gd name="T12" fmla="*/ 27157 h 27157"/>
                </a:gdLst>
                <a:ahLst/>
                <a:cxnLst>
                  <a:cxn ang="T6">
                    <a:pos x="T0" y="T1"/>
                  </a:cxn>
                  <a:cxn ang="T7">
                    <a:pos x="T2" y="T3"/>
                  </a:cxn>
                  <a:cxn ang="T8">
                    <a:pos x="T4" y="T5"/>
                  </a:cxn>
                </a:cxnLst>
                <a:rect l="T9" t="T10" r="T11" b="T12"/>
                <a:pathLst>
                  <a:path w="28655" h="27157" fill="none" extrusionOk="0">
                    <a:moveTo>
                      <a:pt x="27927" y="0"/>
                    </a:moveTo>
                    <a:cubicBezTo>
                      <a:pt x="28410" y="1812"/>
                      <a:pt x="28655" y="3680"/>
                      <a:pt x="28655" y="5557"/>
                    </a:cubicBezTo>
                    <a:cubicBezTo>
                      <a:pt x="28655" y="17486"/>
                      <a:pt x="18984" y="27157"/>
                      <a:pt x="7055" y="27157"/>
                    </a:cubicBezTo>
                    <a:cubicBezTo>
                      <a:pt x="4653" y="27157"/>
                      <a:pt x="2269" y="26756"/>
                      <a:pt x="-1" y="25972"/>
                    </a:cubicBezTo>
                  </a:path>
                  <a:path w="28655" h="27157" stroke="0" extrusionOk="0">
                    <a:moveTo>
                      <a:pt x="27927" y="0"/>
                    </a:moveTo>
                    <a:cubicBezTo>
                      <a:pt x="28410" y="1812"/>
                      <a:pt x="28655" y="3680"/>
                      <a:pt x="28655" y="5557"/>
                    </a:cubicBezTo>
                    <a:cubicBezTo>
                      <a:pt x="28655" y="17486"/>
                      <a:pt x="18984" y="27157"/>
                      <a:pt x="7055" y="27157"/>
                    </a:cubicBezTo>
                    <a:cubicBezTo>
                      <a:pt x="4653" y="27157"/>
                      <a:pt x="2269" y="26756"/>
                      <a:pt x="-1" y="25972"/>
                    </a:cubicBezTo>
                    <a:lnTo>
                      <a:pt x="7055" y="5557"/>
                    </a:lnTo>
                    <a:lnTo>
                      <a:pt x="27927" y="0"/>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74" name="Arc 461">
                <a:extLst>
                  <a:ext uri="{FF2B5EF4-FFF2-40B4-BE49-F238E27FC236}">
                    <a16:creationId xmlns:a16="http://schemas.microsoft.com/office/drawing/2014/main" id="{AFBE2D24-AF26-384E-84CE-3D74C4E13EF7}"/>
                  </a:ext>
                </a:extLst>
              </p:cNvPr>
              <p:cNvSpPr>
                <a:spLocks/>
              </p:cNvSpPr>
              <p:nvPr/>
            </p:nvSpPr>
            <p:spPr bwMode="auto">
              <a:xfrm>
                <a:off x="3611" y="2975"/>
                <a:ext cx="642" cy="598"/>
              </a:xfrm>
              <a:custGeom>
                <a:avLst/>
                <a:gdLst>
                  <a:gd name="T0" fmla="*/ 0 w 28653"/>
                  <a:gd name="T1" fmla="*/ 0 h 27158"/>
                  <a:gd name="T2" fmla="*/ 0 w 28653"/>
                  <a:gd name="T3" fmla="*/ 0 h 27158"/>
                  <a:gd name="T4" fmla="*/ 0 w 28653"/>
                  <a:gd name="T5" fmla="*/ 0 h 27158"/>
                  <a:gd name="T6" fmla="*/ 0 60000 65536"/>
                  <a:gd name="T7" fmla="*/ 0 60000 65536"/>
                  <a:gd name="T8" fmla="*/ 0 60000 65536"/>
                  <a:gd name="T9" fmla="*/ 0 w 28653"/>
                  <a:gd name="T10" fmla="*/ 0 h 27158"/>
                  <a:gd name="T11" fmla="*/ 28653 w 28653"/>
                  <a:gd name="T12" fmla="*/ 27158 h 27158"/>
                </a:gdLst>
                <a:ahLst/>
                <a:cxnLst>
                  <a:cxn ang="T6">
                    <a:pos x="T0" y="T1"/>
                  </a:cxn>
                  <a:cxn ang="T7">
                    <a:pos x="T2" y="T3"/>
                  </a:cxn>
                  <a:cxn ang="T8">
                    <a:pos x="T4" y="T5"/>
                  </a:cxn>
                </a:cxnLst>
                <a:rect l="T9" t="T10" r="T11" b="T12"/>
                <a:pathLst>
                  <a:path w="28653" h="27158" fill="none" extrusionOk="0">
                    <a:moveTo>
                      <a:pt x="27925" y="0"/>
                    </a:moveTo>
                    <a:cubicBezTo>
                      <a:pt x="28408" y="1813"/>
                      <a:pt x="28653" y="3681"/>
                      <a:pt x="28653" y="5558"/>
                    </a:cubicBezTo>
                    <a:cubicBezTo>
                      <a:pt x="28653" y="17487"/>
                      <a:pt x="18982" y="27158"/>
                      <a:pt x="7053" y="27158"/>
                    </a:cubicBezTo>
                    <a:cubicBezTo>
                      <a:pt x="4652" y="27158"/>
                      <a:pt x="2268" y="26757"/>
                      <a:pt x="-1" y="25974"/>
                    </a:cubicBezTo>
                  </a:path>
                  <a:path w="28653" h="27158" stroke="0" extrusionOk="0">
                    <a:moveTo>
                      <a:pt x="27925" y="0"/>
                    </a:moveTo>
                    <a:cubicBezTo>
                      <a:pt x="28408" y="1813"/>
                      <a:pt x="28653" y="3681"/>
                      <a:pt x="28653" y="5558"/>
                    </a:cubicBezTo>
                    <a:cubicBezTo>
                      <a:pt x="28653" y="17487"/>
                      <a:pt x="18982" y="27158"/>
                      <a:pt x="7053" y="27158"/>
                    </a:cubicBezTo>
                    <a:cubicBezTo>
                      <a:pt x="4652" y="27158"/>
                      <a:pt x="2268" y="26757"/>
                      <a:pt x="-1" y="25974"/>
                    </a:cubicBezTo>
                    <a:lnTo>
                      <a:pt x="7053" y="5558"/>
                    </a:lnTo>
                    <a:lnTo>
                      <a:pt x="27925" y="0"/>
                    </a:lnTo>
                    <a:close/>
                  </a:path>
                </a:pathLst>
              </a:custGeom>
              <a:solidFill>
                <a:srgbClr val="B6C7C9"/>
              </a:solidFill>
              <a:ln w="22225">
                <a:solidFill>
                  <a:srgbClr val="6C8F93"/>
                </a:solidFill>
                <a:round/>
                <a:headEnd/>
                <a:tailEnd/>
              </a:ln>
            </p:spPr>
            <p:txBody>
              <a:bodyPr/>
              <a:lstStyle/>
              <a:p>
                <a:endParaRPr lang="zh-CN" altLang="en-US"/>
              </a:p>
            </p:txBody>
          </p:sp>
          <p:sp>
            <p:nvSpPr>
              <p:cNvPr id="47175" name="Arc 462">
                <a:extLst>
                  <a:ext uri="{FF2B5EF4-FFF2-40B4-BE49-F238E27FC236}">
                    <a16:creationId xmlns:a16="http://schemas.microsoft.com/office/drawing/2014/main" id="{4089F084-3616-874D-A4A3-E6020257CB78}"/>
                  </a:ext>
                </a:extLst>
              </p:cNvPr>
              <p:cNvSpPr>
                <a:spLocks/>
              </p:cNvSpPr>
              <p:nvPr/>
            </p:nvSpPr>
            <p:spPr bwMode="auto">
              <a:xfrm>
                <a:off x="1358" y="2529"/>
                <a:ext cx="354" cy="592"/>
              </a:xfrm>
              <a:custGeom>
                <a:avLst/>
                <a:gdLst>
                  <a:gd name="T0" fmla="*/ 0 w 21600"/>
                  <a:gd name="T1" fmla="*/ 0 h 41297"/>
                  <a:gd name="T2" fmla="*/ 0 w 21600"/>
                  <a:gd name="T3" fmla="*/ 0 h 41297"/>
                  <a:gd name="T4" fmla="*/ 0 w 21600"/>
                  <a:gd name="T5" fmla="*/ 0 h 41297"/>
                  <a:gd name="T6" fmla="*/ 0 60000 65536"/>
                  <a:gd name="T7" fmla="*/ 0 60000 65536"/>
                  <a:gd name="T8" fmla="*/ 0 60000 65536"/>
                  <a:gd name="T9" fmla="*/ 0 w 21600"/>
                  <a:gd name="T10" fmla="*/ 0 h 41297"/>
                  <a:gd name="T11" fmla="*/ 21600 w 21600"/>
                  <a:gd name="T12" fmla="*/ 41297 h 41297"/>
                </a:gdLst>
                <a:ahLst/>
                <a:cxnLst>
                  <a:cxn ang="T6">
                    <a:pos x="T0" y="T1"/>
                  </a:cxn>
                  <a:cxn ang="T7">
                    <a:pos x="T2" y="T3"/>
                  </a:cxn>
                  <a:cxn ang="T8">
                    <a:pos x="T4" y="T5"/>
                  </a:cxn>
                </a:cxnLst>
                <a:rect l="T9" t="T10" r="T11" b="T12"/>
                <a:pathLst>
                  <a:path w="21600" h="41297" fill="none" extrusionOk="0">
                    <a:moveTo>
                      <a:pt x="12844" y="41297"/>
                    </a:moveTo>
                    <a:cubicBezTo>
                      <a:pt x="5035" y="37834"/>
                      <a:pt x="0" y="30094"/>
                      <a:pt x="0" y="21551"/>
                    </a:cubicBezTo>
                    <a:cubicBezTo>
                      <a:pt x="-1" y="10187"/>
                      <a:pt x="8803" y="767"/>
                      <a:pt x="20141" y="0"/>
                    </a:cubicBezTo>
                  </a:path>
                  <a:path w="21600" h="41297" stroke="0" extrusionOk="0">
                    <a:moveTo>
                      <a:pt x="12844" y="41297"/>
                    </a:moveTo>
                    <a:cubicBezTo>
                      <a:pt x="5035" y="37834"/>
                      <a:pt x="0" y="30094"/>
                      <a:pt x="0" y="21551"/>
                    </a:cubicBezTo>
                    <a:cubicBezTo>
                      <a:pt x="-1" y="10187"/>
                      <a:pt x="8803" y="767"/>
                      <a:pt x="20141" y="0"/>
                    </a:cubicBezTo>
                    <a:lnTo>
                      <a:pt x="21600" y="21551"/>
                    </a:lnTo>
                    <a:lnTo>
                      <a:pt x="12844" y="41297"/>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76" name="Arc 463">
                <a:extLst>
                  <a:ext uri="{FF2B5EF4-FFF2-40B4-BE49-F238E27FC236}">
                    <a16:creationId xmlns:a16="http://schemas.microsoft.com/office/drawing/2014/main" id="{AC9CFDD0-A2A8-FC4A-AFA0-A208C9DE5185}"/>
                  </a:ext>
                </a:extLst>
              </p:cNvPr>
              <p:cNvSpPr>
                <a:spLocks/>
              </p:cNvSpPr>
              <p:nvPr/>
            </p:nvSpPr>
            <p:spPr bwMode="auto">
              <a:xfrm>
                <a:off x="1365" y="2536"/>
                <a:ext cx="347" cy="578"/>
              </a:xfrm>
              <a:custGeom>
                <a:avLst/>
                <a:gdLst>
                  <a:gd name="T0" fmla="*/ 0 w 21600"/>
                  <a:gd name="T1" fmla="*/ 0 h 41307"/>
                  <a:gd name="T2" fmla="*/ 0 w 21600"/>
                  <a:gd name="T3" fmla="*/ 0 h 41307"/>
                  <a:gd name="T4" fmla="*/ 0 w 21600"/>
                  <a:gd name="T5" fmla="*/ 0 h 41307"/>
                  <a:gd name="T6" fmla="*/ 0 60000 65536"/>
                  <a:gd name="T7" fmla="*/ 0 60000 65536"/>
                  <a:gd name="T8" fmla="*/ 0 60000 65536"/>
                  <a:gd name="T9" fmla="*/ 0 w 21600"/>
                  <a:gd name="T10" fmla="*/ 0 h 41307"/>
                  <a:gd name="T11" fmla="*/ 21600 w 21600"/>
                  <a:gd name="T12" fmla="*/ 41307 h 41307"/>
                </a:gdLst>
                <a:ahLst/>
                <a:cxnLst>
                  <a:cxn ang="T6">
                    <a:pos x="T0" y="T1"/>
                  </a:cxn>
                  <a:cxn ang="T7">
                    <a:pos x="T2" y="T3"/>
                  </a:cxn>
                  <a:cxn ang="T8">
                    <a:pos x="T4" y="T5"/>
                  </a:cxn>
                </a:cxnLst>
                <a:rect l="T9" t="T10" r="T11" b="T12"/>
                <a:pathLst>
                  <a:path w="21600" h="41307" fill="none" extrusionOk="0">
                    <a:moveTo>
                      <a:pt x="12867" y="41306"/>
                    </a:moveTo>
                    <a:cubicBezTo>
                      <a:pt x="5045" y="37849"/>
                      <a:pt x="0" y="30102"/>
                      <a:pt x="0" y="21551"/>
                    </a:cubicBezTo>
                    <a:cubicBezTo>
                      <a:pt x="-1" y="10186"/>
                      <a:pt x="8806" y="765"/>
                      <a:pt x="20145" y="-1"/>
                    </a:cubicBezTo>
                  </a:path>
                  <a:path w="21600" h="41307" stroke="0" extrusionOk="0">
                    <a:moveTo>
                      <a:pt x="12867" y="41306"/>
                    </a:moveTo>
                    <a:cubicBezTo>
                      <a:pt x="5045" y="37849"/>
                      <a:pt x="0" y="30102"/>
                      <a:pt x="0" y="21551"/>
                    </a:cubicBezTo>
                    <a:cubicBezTo>
                      <a:pt x="-1" y="10186"/>
                      <a:pt x="8806" y="765"/>
                      <a:pt x="20145" y="-1"/>
                    </a:cubicBezTo>
                    <a:lnTo>
                      <a:pt x="21600" y="21551"/>
                    </a:lnTo>
                    <a:lnTo>
                      <a:pt x="12867" y="41306"/>
                    </a:lnTo>
                    <a:close/>
                  </a:path>
                </a:pathLst>
              </a:custGeom>
              <a:solidFill>
                <a:srgbClr val="B6C7C9"/>
              </a:solidFill>
              <a:ln w="22225">
                <a:solidFill>
                  <a:srgbClr val="6C8F93"/>
                </a:solidFill>
                <a:round/>
                <a:headEnd/>
                <a:tailEnd/>
              </a:ln>
            </p:spPr>
            <p:txBody>
              <a:bodyPr/>
              <a:lstStyle/>
              <a:p>
                <a:endParaRPr lang="zh-CN" altLang="en-US"/>
              </a:p>
            </p:txBody>
          </p:sp>
          <p:sp>
            <p:nvSpPr>
              <p:cNvPr id="47177" name="Arc 464">
                <a:extLst>
                  <a:ext uri="{FF2B5EF4-FFF2-40B4-BE49-F238E27FC236}">
                    <a16:creationId xmlns:a16="http://schemas.microsoft.com/office/drawing/2014/main" id="{E091342F-EA98-1948-A726-872D06DCC4D2}"/>
                  </a:ext>
                </a:extLst>
              </p:cNvPr>
              <p:cNvSpPr>
                <a:spLocks/>
              </p:cNvSpPr>
              <p:nvPr/>
            </p:nvSpPr>
            <p:spPr bwMode="auto">
              <a:xfrm>
                <a:off x="2293" y="3335"/>
                <a:ext cx="1344" cy="361"/>
              </a:xfrm>
              <a:custGeom>
                <a:avLst/>
                <a:gdLst>
                  <a:gd name="T0" fmla="*/ 0 w 39224"/>
                  <a:gd name="T1" fmla="*/ 0 h 21600"/>
                  <a:gd name="T2" fmla="*/ 0 w 39224"/>
                  <a:gd name="T3" fmla="*/ 0 h 21600"/>
                  <a:gd name="T4" fmla="*/ 0 w 39224"/>
                  <a:gd name="T5" fmla="*/ 0 h 21600"/>
                  <a:gd name="T6" fmla="*/ 0 60000 65536"/>
                  <a:gd name="T7" fmla="*/ 0 60000 65536"/>
                  <a:gd name="T8" fmla="*/ 0 60000 65536"/>
                  <a:gd name="T9" fmla="*/ 0 w 39224"/>
                  <a:gd name="T10" fmla="*/ 0 h 21600"/>
                  <a:gd name="T11" fmla="*/ 39224 w 39224"/>
                  <a:gd name="T12" fmla="*/ 21600 h 21600"/>
                </a:gdLst>
                <a:ahLst/>
                <a:cxnLst>
                  <a:cxn ang="T6">
                    <a:pos x="T0" y="T1"/>
                  </a:cxn>
                  <a:cxn ang="T7">
                    <a:pos x="T2" y="T3"/>
                  </a:cxn>
                  <a:cxn ang="T8">
                    <a:pos x="T4" y="T5"/>
                  </a:cxn>
                </a:cxnLst>
                <a:rect l="T9" t="T10" r="T11" b="T12"/>
                <a:pathLst>
                  <a:path w="39224" h="21600" fill="none" extrusionOk="0">
                    <a:moveTo>
                      <a:pt x="39224" y="12019"/>
                    </a:moveTo>
                    <a:cubicBezTo>
                      <a:pt x="35214" y="18006"/>
                      <a:pt x="28483" y="21599"/>
                      <a:pt x="21277" y="21600"/>
                    </a:cubicBezTo>
                    <a:cubicBezTo>
                      <a:pt x="10782" y="21600"/>
                      <a:pt x="1807" y="14057"/>
                      <a:pt x="-1" y="3720"/>
                    </a:cubicBezTo>
                  </a:path>
                  <a:path w="39224" h="21600" stroke="0" extrusionOk="0">
                    <a:moveTo>
                      <a:pt x="39224" y="12019"/>
                    </a:moveTo>
                    <a:cubicBezTo>
                      <a:pt x="35214" y="18006"/>
                      <a:pt x="28483" y="21599"/>
                      <a:pt x="21277" y="21600"/>
                    </a:cubicBezTo>
                    <a:cubicBezTo>
                      <a:pt x="10782" y="21600"/>
                      <a:pt x="1807" y="14057"/>
                      <a:pt x="-1" y="3720"/>
                    </a:cubicBezTo>
                    <a:lnTo>
                      <a:pt x="21277" y="0"/>
                    </a:lnTo>
                    <a:lnTo>
                      <a:pt x="39224" y="12019"/>
                    </a:lnTo>
                    <a:close/>
                  </a:path>
                </a:pathLst>
              </a:custGeom>
              <a:solidFill>
                <a:srgbClr val="B6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78" name="Arc 465">
                <a:extLst>
                  <a:ext uri="{FF2B5EF4-FFF2-40B4-BE49-F238E27FC236}">
                    <a16:creationId xmlns:a16="http://schemas.microsoft.com/office/drawing/2014/main" id="{C8C88EE7-4E13-8749-8BED-9139E3856D60}"/>
                  </a:ext>
                </a:extLst>
              </p:cNvPr>
              <p:cNvSpPr>
                <a:spLocks/>
              </p:cNvSpPr>
              <p:nvPr/>
            </p:nvSpPr>
            <p:spPr bwMode="auto">
              <a:xfrm>
                <a:off x="2300" y="3335"/>
                <a:ext cx="1329" cy="354"/>
              </a:xfrm>
              <a:custGeom>
                <a:avLst/>
                <a:gdLst>
                  <a:gd name="T0" fmla="*/ 0 w 39161"/>
                  <a:gd name="T1" fmla="*/ 0 h 21600"/>
                  <a:gd name="T2" fmla="*/ 0 w 39161"/>
                  <a:gd name="T3" fmla="*/ 0 h 21600"/>
                  <a:gd name="T4" fmla="*/ 0 w 39161"/>
                  <a:gd name="T5" fmla="*/ 0 h 21600"/>
                  <a:gd name="T6" fmla="*/ 0 60000 65536"/>
                  <a:gd name="T7" fmla="*/ 0 60000 65536"/>
                  <a:gd name="T8" fmla="*/ 0 60000 65536"/>
                  <a:gd name="T9" fmla="*/ 0 w 39161"/>
                  <a:gd name="T10" fmla="*/ 0 h 21600"/>
                  <a:gd name="T11" fmla="*/ 39161 w 39161"/>
                  <a:gd name="T12" fmla="*/ 21600 h 21600"/>
                </a:gdLst>
                <a:ahLst/>
                <a:cxnLst>
                  <a:cxn ang="T6">
                    <a:pos x="T0" y="T1"/>
                  </a:cxn>
                  <a:cxn ang="T7">
                    <a:pos x="T2" y="T3"/>
                  </a:cxn>
                  <a:cxn ang="T8">
                    <a:pos x="T4" y="T5"/>
                  </a:cxn>
                </a:cxnLst>
                <a:rect l="T9" t="T10" r="T11" b="T12"/>
                <a:pathLst>
                  <a:path w="39161" h="21600" fill="none" extrusionOk="0">
                    <a:moveTo>
                      <a:pt x="39161" y="12103"/>
                    </a:moveTo>
                    <a:cubicBezTo>
                      <a:pt x="35143" y="18042"/>
                      <a:pt x="28441" y="21599"/>
                      <a:pt x="21271" y="21600"/>
                    </a:cubicBezTo>
                    <a:cubicBezTo>
                      <a:pt x="10790" y="21600"/>
                      <a:pt x="1822" y="14076"/>
                      <a:pt x="0" y="3755"/>
                    </a:cubicBezTo>
                  </a:path>
                  <a:path w="39161" h="21600" stroke="0" extrusionOk="0">
                    <a:moveTo>
                      <a:pt x="39161" y="12103"/>
                    </a:moveTo>
                    <a:cubicBezTo>
                      <a:pt x="35143" y="18042"/>
                      <a:pt x="28441" y="21599"/>
                      <a:pt x="21271" y="21600"/>
                    </a:cubicBezTo>
                    <a:cubicBezTo>
                      <a:pt x="10790" y="21600"/>
                      <a:pt x="1822" y="14076"/>
                      <a:pt x="0" y="3755"/>
                    </a:cubicBezTo>
                    <a:lnTo>
                      <a:pt x="21271" y="0"/>
                    </a:lnTo>
                    <a:lnTo>
                      <a:pt x="39161" y="12103"/>
                    </a:lnTo>
                    <a:close/>
                  </a:path>
                </a:pathLst>
              </a:custGeom>
              <a:solidFill>
                <a:srgbClr val="B6C7C9"/>
              </a:solidFill>
              <a:ln w="22225">
                <a:solidFill>
                  <a:srgbClr val="6C8F93"/>
                </a:solidFill>
                <a:round/>
                <a:headEnd/>
                <a:tailEnd/>
              </a:ln>
            </p:spPr>
            <p:txBody>
              <a:bodyPr/>
              <a:lstStyle/>
              <a:p>
                <a:endParaRPr lang="zh-CN" altLang="en-US"/>
              </a:p>
            </p:txBody>
          </p:sp>
        </p:grpSp>
        <p:sp>
          <p:nvSpPr>
            <p:cNvPr id="47148" name="Line 466">
              <a:extLst>
                <a:ext uri="{FF2B5EF4-FFF2-40B4-BE49-F238E27FC236}">
                  <a16:creationId xmlns:a16="http://schemas.microsoft.com/office/drawing/2014/main" id="{CDF0EE5E-02EA-6C4D-8C47-BDB0A74AE835}"/>
                </a:ext>
              </a:extLst>
            </p:cNvPr>
            <p:cNvSpPr>
              <a:spLocks noChangeShapeType="1"/>
            </p:cNvSpPr>
            <p:nvPr/>
          </p:nvSpPr>
          <p:spPr bwMode="auto">
            <a:xfrm flipH="1">
              <a:off x="4104" y="1502"/>
              <a:ext cx="383" cy="13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49" name="Line 467">
              <a:extLst>
                <a:ext uri="{FF2B5EF4-FFF2-40B4-BE49-F238E27FC236}">
                  <a16:creationId xmlns:a16="http://schemas.microsoft.com/office/drawing/2014/main" id="{39689283-EA79-8849-9A5E-FB3DF3C07CF1}"/>
                </a:ext>
              </a:extLst>
            </p:cNvPr>
            <p:cNvSpPr>
              <a:spLocks noChangeShapeType="1"/>
            </p:cNvSpPr>
            <p:nvPr/>
          </p:nvSpPr>
          <p:spPr bwMode="auto">
            <a:xfrm flipH="1" flipV="1">
              <a:off x="4075" y="1676"/>
              <a:ext cx="265" cy="28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50" name="Line 468">
              <a:extLst>
                <a:ext uri="{FF2B5EF4-FFF2-40B4-BE49-F238E27FC236}">
                  <a16:creationId xmlns:a16="http://schemas.microsoft.com/office/drawing/2014/main" id="{07178761-FCEC-2F45-8E0F-71CB522F7005}"/>
                </a:ext>
              </a:extLst>
            </p:cNvPr>
            <p:cNvSpPr>
              <a:spLocks noChangeShapeType="1"/>
            </p:cNvSpPr>
            <p:nvPr/>
          </p:nvSpPr>
          <p:spPr bwMode="auto">
            <a:xfrm flipH="1" flipV="1">
              <a:off x="4517" y="1502"/>
              <a:ext cx="265" cy="487"/>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51" name="Line 469">
              <a:extLst>
                <a:ext uri="{FF2B5EF4-FFF2-40B4-BE49-F238E27FC236}">
                  <a16:creationId xmlns:a16="http://schemas.microsoft.com/office/drawing/2014/main" id="{AEA00BC9-E7D3-F841-97E3-5F4C2088BC38}"/>
                </a:ext>
              </a:extLst>
            </p:cNvPr>
            <p:cNvSpPr>
              <a:spLocks noChangeShapeType="1"/>
            </p:cNvSpPr>
            <p:nvPr/>
          </p:nvSpPr>
          <p:spPr bwMode="auto">
            <a:xfrm flipH="1" flipV="1">
              <a:off x="4340" y="1920"/>
              <a:ext cx="442" cy="69"/>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52" name="Line 470">
              <a:extLst>
                <a:ext uri="{FF2B5EF4-FFF2-40B4-BE49-F238E27FC236}">
                  <a16:creationId xmlns:a16="http://schemas.microsoft.com/office/drawing/2014/main" id="{ACD6E3A1-949C-5440-9B69-5085488E911A}"/>
                </a:ext>
              </a:extLst>
            </p:cNvPr>
            <p:cNvSpPr>
              <a:spLocks noChangeShapeType="1"/>
            </p:cNvSpPr>
            <p:nvPr/>
          </p:nvSpPr>
          <p:spPr bwMode="auto">
            <a:xfrm flipV="1">
              <a:off x="3690" y="1676"/>
              <a:ext cx="385" cy="104"/>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pic>
          <p:nvPicPr>
            <p:cNvPr id="47153" name="Picture 471">
              <a:extLst>
                <a:ext uri="{FF2B5EF4-FFF2-40B4-BE49-F238E27FC236}">
                  <a16:creationId xmlns:a16="http://schemas.microsoft.com/office/drawing/2014/main" id="{2C2200C5-2901-2D48-A67F-768F255038F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8" y="1592"/>
              <a:ext cx="23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54" name="Picture 472">
              <a:extLst>
                <a:ext uri="{FF2B5EF4-FFF2-40B4-BE49-F238E27FC236}">
                  <a16:creationId xmlns:a16="http://schemas.microsoft.com/office/drawing/2014/main" id="{58BB6B2B-C8EB-D743-979E-F370263C461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155" name="Text Box 473">
              <a:extLst>
                <a:ext uri="{FF2B5EF4-FFF2-40B4-BE49-F238E27FC236}">
                  <a16:creationId xmlns:a16="http://schemas.microsoft.com/office/drawing/2014/main" id="{0ED83F20-A461-BF49-86D2-1131A965CAE7}"/>
                </a:ext>
              </a:extLst>
            </p:cNvPr>
            <p:cNvSpPr txBox="1">
              <a:spLocks noChangeArrowheads="1"/>
            </p:cNvSpPr>
            <p:nvPr/>
          </p:nvSpPr>
          <p:spPr bwMode="auto">
            <a:xfrm>
              <a:off x="4235" y="830"/>
              <a:ext cx="33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1557" tIns="45781" rIns="91557" bIns="4578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400"/>
                <a:t>ISP</a:t>
              </a:r>
            </a:p>
          </p:txBody>
        </p:sp>
        <p:pic>
          <p:nvPicPr>
            <p:cNvPr id="47156" name="Picture 474">
              <a:extLst>
                <a:ext uri="{FF2B5EF4-FFF2-40B4-BE49-F238E27FC236}">
                  <a16:creationId xmlns:a16="http://schemas.microsoft.com/office/drawing/2014/main" id="{6C785252-A1A3-2F48-9F50-989E9187D20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 y="173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7157" name="Picture 475">
              <a:extLst>
                <a:ext uri="{FF2B5EF4-FFF2-40B4-BE49-F238E27FC236}">
                  <a16:creationId xmlns:a16="http://schemas.microsoft.com/office/drawing/2014/main" id="{FBA93553-F0A9-4C43-8BE8-D8F70912204D}"/>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7" y="1892"/>
              <a:ext cx="23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158" name="Line 476">
              <a:extLst>
                <a:ext uri="{FF2B5EF4-FFF2-40B4-BE49-F238E27FC236}">
                  <a16:creationId xmlns:a16="http://schemas.microsoft.com/office/drawing/2014/main" id="{A2C4D05C-92A5-794D-BE12-6B338CB0ED2A}"/>
                </a:ext>
              </a:extLst>
            </p:cNvPr>
            <p:cNvSpPr>
              <a:spLocks noChangeShapeType="1"/>
            </p:cNvSpPr>
            <p:nvPr/>
          </p:nvSpPr>
          <p:spPr bwMode="auto">
            <a:xfrm flipH="1">
              <a:off x="4463" y="1301"/>
              <a:ext cx="284" cy="193"/>
            </a:xfrm>
            <a:prstGeom prst="line">
              <a:avLst/>
            </a:prstGeom>
            <a:noFill/>
            <a:ln w="3175">
              <a:solidFill>
                <a:srgbClr val="00B9EA"/>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159" name="Picture 477">
              <a:extLst>
                <a:ext uri="{FF2B5EF4-FFF2-40B4-BE49-F238E27FC236}">
                  <a16:creationId xmlns:a16="http://schemas.microsoft.com/office/drawing/2014/main" id="{B8A9EBCC-B560-7B42-89EF-61787568C1DE}"/>
                </a:ext>
              </a:extLst>
            </p:cNvPr>
            <p:cNvSpPr>
              <a:spLocks noChangeArrowheads="1"/>
            </p:cNvSpPr>
            <p:nvPr/>
          </p:nvSpPr>
          <p:spPr bwMode="auto">
            <a:xfrm>
              <a:off x="4620" y="1246"/>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400"/>
            </a:p>
          </p:txBody>
        </p:sp>
        <p:pic>
          <p:nvPicPr>
            <p:cNvPr id="47160" name="Picture 478">
              <a:extLst>
                <a:ext uri="{FF2B5EF4-FFF2-40B4-BE49-F238E27FC236}">
                  <a16:creationId xmlns:a16="http://schemas.microsoft.com/office/drawing/2014/main" id="{DEBB181F-F801-EF48-A738-93F8C86731F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 y="1441"/>
              <a:ext cx="23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161" name="Picture 437">
              <a:extLst>
                <a:ext uri="{FF2B5EF4-FFF2-40B4-BE49-F238E27FC236}">
                  <a16:creationId xmlns:a16="http://schemas.microsoft.com/office/drawing/2014/main" id="{CDCAA175-FC75-8E41-ACDB-F68BC2C2962F}"/>
                </a:ext>
              </a:extLst>
            </p:cNvPr>
            <p:cNvSpPr>
              <a:spLocks noChangeArrowheads="1"/>
            </p:cNvSpPr>
            <p:nvPr/>
          </p:nvSpPr>
          <p:spPr bwMode="auto">
            <a:xfrm>
              <a:off x="964" y="1732"/>
              <a:ext cx="2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2400"/>
            </a:p>
          </p:txBody>
        </p:sp>
        <p:graphicFrame>
          <p:nvGraphicFramePr>
            <p:cNvPr id="47162" name="Object 498">
              <a:extLst>
                <a:ext uri="{FF2B5EF4-FFF2-40B4-BE49-F238E27FC236}">
                  <a16:creationId xmlns:a16="http://schemas.microsoft.com/office/drawing/2014/main" id="{6201FAE6-7F5B-2547-9C51-A12FC2D11E72}"/>
                </a:ext>
              </a:extLst>
            </p:cNvPr>
            <p:cNvGraphicFramePr>
              <a:graphicFrameLocks noChangeAspect="1"/>
            </p:cNvGraphicFramePr>
            <p:nvPr/>
          </p:nvGraphicFramePr>
          <p:xfrm>
            <a:off x="0" y="1876"/>
            <a:ext cx="1401" cy="987"/>
          </p:xfrm>
          <a:graphic>
            <a:graphicData uri="http://schemas.openxmlformats.org/presentationml/2006/ole">
              <mc:AlternateContent xmlns:mc="http://schemas.openxmlformats.org/markup-compatibility/2006">
                <mc:Choice xmlns:v="urn:schemas-microsoft-com:vml" Requires="v">
                  <p:oleObj name="Photo Editor Photo" r:id="rId9" imgW="3778250" imgH="2660650" progId="MSPhotoEd.3">
                    <p:embed/>
                  </p:oleObj>
                </mc:Choice>
                <mc:Fallback>
                  <p:oleObj name="Photo Editor Photo" r:id="rId9" imgW="3778250" imgH="2660650" progId="MSPhotoEd.3">
                    <p:embed/>
                    <p:pic>
                      <p:nvPicPr>
                        <p:cNvPr id="47162" name="Object 498">
                          <a:extLst>
                            <a:ext uri="{FF2B5EF4-FFF2-40B4-BE49-F238E27FC236}">
                              <a16:creationId xmlns:a16="http://schemas.microsoft.com/office/drawing/2014/main" id="{6201FAE6-7F5B-2547-9C51-A12FC2D11E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876"/>
                          <a:ext cx="1401"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800036534"/>
      </p:ext>
    </p:extLst>
  </p:cSld>
  <p:clrMapOvr>
    <a:masterClrMapping/>
  </p:clrMapOvr>
  <p:transition spd="med">
    <p:wheel spokes="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lgn="ctr" eaLnBrk="1" hangingPunct="1"/>
            <a:r>
              <a:rPr lang="en-US" altLang="zh-CN" dirty="0">
                <a:solidFill>
                  <a:srgbClr val="FF0000"/>
                </a:solidFill>
              </a:rPr>
              <a:t>Internet or internet</a:t>
            </a:r>
            <a:r>
              <a:rPr lang="zh-CN" altLang="en-US" dirty="0">
                <a:solidFill>
                  <a:srgbClr val="FF0000"/>
                </a:solidFill>
              </a:rPr>
              <a:t>？ </a:t>
            </a:r>
            <a:endParaRPr lang="en-US" altLang="zh-CN" dirty="0">
              <a:solidFill>
                <a:srgbClr val="FF0000"/>
              </a:solidFill>
            </a:endParaRPr>
          </a:p>
        </p:txBody>
      </p:sp>
      <p:sp>
        <p:nvSpPr>
          <p:cNvPr id="46083" name="Rectangle 3"/>
          <p:cNvSpPr>
            <a:spLocks noGrp="1" noChangeArrowheads="1"/>
          </p:cNvSpPr>
          <p:nvPr>
            <p:ph idx="1"/>
          </p:nvPr>
        </p:nvSpPr>
        <p:spPr>
          <a:xfrm>
            <a:off x="2000250" y="1724025"/>
            <a:ext cx="8667750" cy="5133975"/>
          </a:xfrm>
        </p:spPr>
        <p:txBody>
          <a:bodyPr/>
          <a:lstStyle/>
          <a:p>
            <a:pPr algn="l" eaLnBrk="1" hangingPunct="1">
              <a:buFontTx/>
              <a:buChar char="•"/>
            </a:pPr>
            <a:r>
              <a:rPr lang="en-US" altLang="zh-CN" dirty="0"/>
              <a:t>Internet</a:t>
            </a:r>
            <a:r>
              <a:rPr lang="zh-CN" altLang="en-US" dirty="0"/>
              <a:t> </a:t>
            </a:r>
            <a:r>
              <a:rPr lang="en-US" altLang="zh-CN" dirty="0"/>
              <a:t>is</a:t>
            </a:r>
            <a:r>
              <a:rPr lang="zh-CN" altLang="en-US" dirty="0"/>
              <a:t> </a:t>
            </a:r>
            <a:r>
              <a:rPr lang="en-US" altLang="zh-CN" dirty="0"/>
              <a:t>one</a:t>
            </a:r>
            <a:r>
              <a:rPr lang="zh-CN" altLang="en-US" dirty="0"/>
              <a:t> </a:t>
            </a:r>
            <a:r>
              <a:rPr lang="en-US" altLang="zh-CN" dirty="0"/>
              <a:t>specific</a:t>
            </a:r>
            <a:r>
              <a:rPr lang="zh-CN" altLang="en-US" dirty="0"/>
              <a:t> </a:t>
            </a:r>
            <a:r>
              <a:rPr lang="en-US" altLang="zh-CN" dirty="0"/>
              <a:t>internet</a:t>
            </a:r>
            <a:r>
              <a:rPr lang="zh-CN" altLang="en-US" dirty="0"/>
              <a:t> </a:t>
            </a:r>
            <a:r>
              <a:rPr lang="en-US" altLang="zh-CN" dirty="0"/>
              <a:t>or</a:t>
            </a:r>
            <a:r>
              <a:rPr lang="zh-CN" altLang="en-US" dirty="0"/>
              <a:t> </a:t>
            </a:r>
            <a:r>
              <a:rPr lang="en-US" altLang="zh-CN" dirty="0"/>
              <a:t>internetworks</a:t>
            </a:r>
          </a:p>
          <a:p>
            <a:pPr algn="l" eaLnBrk="1" hangingPunct="1">
              <a:buFontTx/>
              <a:buChar char="•"/>
            </a:pPr>
            <a:r>
              <a:rPr lang="en-US" altLang="zh-CN" dirty="0"/>
              <a:t>Internet</a:t>
            </a:r>
            <a:r>
              <a:rPr lang="zh-CN" altLang="en-US" dirty="0"/>
              <a:t> </a:t>
            </a:r>
            <a:r>
              <a:rPr lang="en-US" altLang="zh-CN" dirty="0"/>
              <a:t>uses</a:t>
            </a:r>
            <a:r>
              <a:rPr lang="zh-CN" altLang="en-US" dirty="0"/>
              <a:t> </a:t>
            </a:r>
            <a:r>
              <a:rPr lang="en-US" altLang="zh-CN" dirty="0"/>
              <a:t>ISP</a:t>
            </a:r>
            <a:r>
              <a:rPr lang="zh-CN" altLang="en-US" dirty="0"/>
              <a:t> </a:t>
            </a:r>
            <a:r>
              <a:rPr lang="en-US" altLang="zh-CN" dirty="0"/>
              <a:t>to</a:t>
            </a:r>
            <a:r>
              <a:rPr lang="zh-CN" altLang="en-US" dirty="0"/>
              <a:t> </a:t>
            </a:r>
            <a:r>
              <a:rPr lang="en-US" altLang="zh-CN" dirty="0"/>
              <a:t>connect</a:t>
            </a:r>
            <a:r>
              <a:rPr lang="zh-CN" altLang="en-US" dirty="0"/>
              <a:t> </a:t>
            </a:r>
            <a:r>
              <a:rPr lang="en-US" altLang="zh-CN" dirty="0"/>
              <a:t>enterprise</a:t>
            </a:r>
            <a:r>
              <a:rPr lang="zh-CN" altLang="en-US" dirty="0"/>
              <a:t> </a:t>
            </a:r>
            <a:r>
              <a:rPr lang="en-US" altLang="zh-CN" dirty="0"/>
              <a:t>networks</a:t>
            </a:r>
            <a:r>
              <a:rPr lang="zh-CN" altLang="en-US" dirty="0"/>
              <a:t> （企业网）</a:t>
            </a:r>
            <a:r>
              <a:rPr lang="en-US" altLang="zh-CN" dirty="0"/>
              <a:t>,</a:t>
            </a:r>
            <a:r>
              <a:rPr lang="zh-CN" altLang="en-US" dirty="0"/>
              <a:t> </a:t>
            </a:r>
            <a:r>
              <a:rPr lang="en-US" altLang="zh-CN" dirty="0"/>
              <a:t>home</a:t>
            </a:r>
            <a:r>
              <a:rPr lang="zh-CN" altLang="en-US" dirty="0"/>
              <a:t> </a:t>
            </a:r>
            <a:r>
              <a:rPr lang="en-US" altLang="zh-CN" dirty="0"/>
              <a:t>networks</a:t>
            </a:r>
            <a:r>
              <a:rPr lang="zh-CN" altLang="en-US" dirty="0"/>
              <a:t>（家庭网），</a:t>
            </a:r>
            <a:r>
              <a:rPr lang="en-US" altLang="zh-CN" dirty="0"/>
              <a:t>Campus</a:t>
            </a:r>
            <a:r>
              <a:rPr lang="zh-CN" altLang="en-US" dirty="0"/>
              <a:t> </a:t>
            </a:r>
            <a:r>
              <a:rPr lang="en-US" altLang="zh-CN" dirty="0"/>
              <a:t>networks</a:t>
            </a:r>
            <a:r>
              <a:rPr lang="zh-CN" altLang="en-US" dirty="0"/>
              <a:t>（校园网） </a:t>
            </a:r>
            <a:r>
              <a:rPr lang="en-US" altLang="zh-CN" dirty="0"/>
              <a:t>and</a:t>
            </a:r>
            <a:r>
              <a:rPr lang="zh-CN" altLang="en-US" dirty="0"/>
              <a:t> </a:t>
            </a:r>
            <a:r>
              <a:rPr lang="en-US" altLang="zh-CN" dirty="0"/>
              <a:t>many</a:t>
            </a:r>
            <a:r>
              <a:rPr lang="zh-CN" altLang="en-US" dirty="0"/>
              <a:t> </a:t>
            </a:r>
            <a:r>
              <a:rPr lang="en-US" altLang="zh-CN" dirty="0"/>
              <a:t>other</a:t>
            </a:r>
            <a:r>
              <a:rPr lang="zh-CN" altLang="en-US" dirty="0"/>
              <a:t> </a:t>
            </a:r>
            <a:r>
              <a:rPr lang="en-US" altLang="zh-CN" dirty="0"/>
              <a:t>networks</a:t>
            </a:r>
          </a:p>
        </p:txBody>
      </p:sp>
      <p:pic>
        <p:nvPicPr>
          <p:cNvPr id="4608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9705" y="3429000"/>
            <a:ext cx="2581275"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solidFill>
                  <a:srgbClr val="FF0000"/>
                </a:solidFill>
                <a:latin typeface="Arial" panose="020B0604020202020204" pitchFamily="34" charset="0"/>
                <a:cs typeface="Arial" panose="020B0604020202020204" pitchFamily="34" charset="0"/>
              </a:rPr>
              <a:t>Uses of Computer Networks</a:t>
            </a:r>
          </a:p>
        </p:txBody>
      </p:sp>
      <p:sp>
        <p:nvSpPr>
          <p:cNvPr id="9219" name="Rectangle 3"/>
          <p:cNvSpPr>
            <a:spLocks noGrp="1" noChangeArrowheads="1"/>
          </p:cNvSpPr>
          <p:nvPr>
            <p:ph idx="1"/>
          </p:nvPr>
        </p:nvSpPr>
        <p:spPr>
          <a:xfrm>
            <a:off x="2438401" y="1401764"/>
            <a:ext cx="7789863" cy="4598987"/>
          </a:xfrm>
        </p:spPr>
        <p:txBody>
          <a:bodyPr/>
          <a:lstStyle/>
          <a:p>
            <a:pPr algn="l"/>
            <a:r>
              <a:rPr lang="en-US" altLang="zh-CN" dirty="0">
                <a:latin typeface="Arial" panose="020B0604020202020204" pitchFamily="34" charset="0"/>
                <a:cs typeface="Arial" panose="020B0604020202020204" pitchFamily="34" charset="0"/>
              </a:rPr>
              <a:t>They have many uses:</a:t>
            </a:r>
          </a:p>
          <a:p>
            <a:pPr lvl="1"/>
            <a:r>
              <a:rPr lang="en-US" altLang="zh-CN" dirty="0">
                <a:latin typeface="Arial" panose="020B0604020202020204" pitchFamily="34" charset="0"/>
                <a:ea typeface="宋体" pitchFamily="2" charset="-122"/>
                <a:cs typeface="Arial" panose="020B0604020202020204" pitchFamily="34" charset="0"/>
              </a:rPr>
              <a:t>Business Applications </a:t>
            </a:r>
          </a:p>
          <a:p>
            <a:pPr lvl="1"/>
            <a:r>
              <a:rPr lang="en-US" altLang="zh-CN" dirty="0">
                <a:latin typeface="Arial" panose="020B0604020202020204" pitchFamily="34" charset="0"/>
                <a:ea typeface="宋体" pitchFamily="2" charset="-122"/>
                <a:cs typeface="Arial" panose="020B0604020202020204" pitchFamily="34" charset="0"/>
              </a:rPr>
              <a:t>Home Applications </a:t>
            </a:r>
          </a:p>
          <a:p>
            <a:pPr lvl="1"/>
            <a:r>
              <a:rPr lang="en-US" altLang="zh-CN" dirty="0">
                <a:latin typeface="Arial" panose="020B0604020202020204" pitchFamily="34" charset="0"/>
                <a:ea typeface="宋体" pitchFamily="2" charset="-122"/>
                <a:cs typeface="Arial" panose="020B0604020202020204" pitchFamily="34" charset="0"/>
              </a:rPr>
              <a:t>Mobile Users </a:t>
            </a:r>
          </a:p>
          <a:p>
            <a:pPr algn="l"/>
            <a:r>
              <a:rPr lang="en-US" altLang="zh-CN" dirty="0">
                <a:latin typeface="Arial" panose="020B0604020202020204" pitchFamily="34" charset="0"/>
                <a:cs typeface="Arial" panose="020B0604020202020204" pitchFamily="34" charset="0"/>
              </a:rPr>
              <a:t>These uses raise:</a:t>
            </a:r>
          </a:p>
          <a:p>
            <a:pPr lvl="1"/>
            <a:r>
              <a:rPr lang="en-US" altLang="zh-CN" dirty="0">
                <a:latin typeface="Arial" panose="020B0604020202020204" pitchFamily="34" charset="0"/>
                <a:ea typeface="宋体" pitchFamily="2" charset="-122"/>
                <a:cs typeface="Arial" panose="020B0604020202020204" pitchFamily="34" charset="0"/>
              </a:rPr>
              <a:t>Social Issues </a:t>
            </a:r>
            <a:endParaRPr lang="en-US" altLang="zh-CN" dirty="0">
              <a:solidFill>
                <a:srgbClr val="0000FF"/>
              </a:solidFill>
              <a:latin typeface="Arial" panose="020B0604020202020204" pitchFamily="34" charset="0"/>
              <a:ea typeface="宋体" pitchFamily="2" charset="-122"/>
              <a:cs typeface="Arial" panose="020B0604020202020204" pitchFamily="34" charset="0"/>
            </a:endParaRPr>
          </a:p>
        </p:txBody>
      </p:sp>
      <p:sp>
        <p:nvSpPr>
          <p:cNvPr id="11" name="Footer Placeholder 20"/>
          <p:cNvSpPr>
            <a:spLocks noGrp="1"/>
          </p:cNvSpPr>
          <p:nvPr>
            <p:ph type="ftr" sz="quarter" idx="10"/>
          </p:nvPr>
        </p:nvSpPr>
        <p:spPr>
          <a:xfrm>
            <a:off x="1524000" y="6553200"/>
            <a:ext cx="9144000" cy="304800"/>
          </a:xfrm>
        </p:spPr>
        <p:txBody>
          <a:bodyPr/>
          <a:lstStyle/>
          <a:p>
            <a:pPr>
              <a:defRPr/>
            </a:pPr>
            <a:r>
              <a:rPr lang="en-US" dirty="0">
                <a:solidFill>
                  <a:schemeClr val="tx1"/>
                </a:solidFill>
                <a:latin typeface="Arial" panose="020B0604020202020204" pitchFamily="34" charset="0"/>
                <a:cs typeface="Arial" panose="020B0604020202020204" pitchFamily="34" charset="0"/>
              </a:rPr>
              <a:t>CN5E by Tanenbaum &amp; </a:t>
            </a:r>
            <a:r>
              <a:rPr lang="en-US" dirty="0" err="1">
                <a:solidFill>
                  <a:schemeClr val="tx1"/>
                </a:solidFill>
                <a:latin typeface="Arial" panose="020B0604020202020204" pitchFamily="34" charset="0"/>
                <a:cs typeface="Arial" panose="020B0604020202020204" pitchFamily="34" charset="0"/>
              </a:rPr>
              <a:t>Wetherall</a:t>
            </a:r>
            <a:r>
              <a:rPr lang="en-US" dirty="0">
                <a:solidFill>
                  <a:schemeClr val="tx1"/>
                </a:solidFill>
                <a:latin typeface="Arial" panose="020B0604020202020204" pitchFamily="34" charset="0"/>
                <a:cs typeface="Arial" panose="020B0604020202020204" pitchFamily="34" charset="0"/>
              </a:rPr>
              <a:t>, © Pearson Education-Prentice Hall and D. </a:t>
            </a:r>
            <a:r>
              <a:rPr lang="en-US" dirty="0" err="1">
                <a:solidFill>
                  <a:schemeClr val="tx1"/>
                </a:solidFill>
                <a:latin typeface="Arial" panose="020B0604020202020204" pitchFamily="34" charset="0"/>
                <a:cs typeface="Arial" panose="020B0604020202020204" pitchFamily="34" charset="0"/>
              </a:rPr>
              <a:t>Wetherall</a:t>
            </a:r>
            <a:r>
              <a:rPr lang="en-US" dirty="0">
                <a:solidFill>
                  <a:schemeClr val="tx1"/>
                </a:solidFill>
                <a:latin typeface="Arial" panose="020B0604020202020204" pitchFamily="34" charset="0"/>
                <a:cs typeface="Arial" panose="020B0604020202020204" pitchFamily="34" charset="0"/>
              </a:rPr>
              <a:t>, 2011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C0BA9-5353-FF4D-B341-1EFDE01D568E}"/>
              </a:ext>
            </a:extLst>
          </p:cNvPr>
          <p:cNvSpPr>
            <a:spLocks noGrp="1"/>
          </p:cNvSpPr>
          <p:nvPr>
            <p:ph type="title"/>
          </p:nvPr>
        </p:nvSpPr>
        <p:spPr/>
        <p:txBody>
          <a:bodyPr/>
          <a:lstStyle/>
          <a:p>
            <a:pPr algn="ctr"/>
            <a:r>
              <a:rPr kumimoji="1" lang="en-US" altLang="zh-CN" b="1" dirty="0">
                <a:solidFill>
                  <a:srgbClr val="FF0000"/>
                </a:solidFill>
              </a:rPr>
              <a:t>NSP</a:t>
            </a:r>
            <a:r>
              <a:rPr kumimoji="1" lang="zh-CN" altLang="en-US" b="1" dirty="0">
                <a:solidFill>
                  <a:srgbClr val="FF0000"/>
                </a:solidFill>
              </a:rPr>
              <a:t> </a:t>
            </a:r>
            <a:r>
              <a:rPr kumimoji="1" lang="en-US" altLang="zh-CN" b="1" dirty="0">
                <a:solidFill>
                  <a:srgbClr val="FF0000"/>
                </a:solidFill>
              </a:rPr>
              <a:t>and</a:t>
            </a:r>
            <a:r>
              <a:rPr kumimoji="1" lang="zh-CN" altLang="en-US" b="1" dirty="0">
                <a:solidFill>
                  <a:srgbClr val="FF0000"/>
                </a:solidFill>
              </a:rPr>
              <a:t> </a:t>
            </a:r>
            <a:r>
              <a:rPr kumimoji="1" lang="en-US" altLang="zh-CN" b="1" dirty="0">
                <a:solidFill>
                  <a:srgbClr val="FF0000"/>
                </a:solidFill>
              </a:rPr>
              <a:t>ISP</a:t>
            </a:r>
            <a:endParaRPr kumimoji="1" lang="zh-CN" altLang="en-US" b="1" dirty="0">
              <a:solidFill>
                <a:srgbClr val="FF0000"/>
              </a:solidFill>
            </a:endParaRPr>
          </a:p>
        </p:txBody>
      </p:sp>
      <p:sp>
        <p:nvSpPr>
          <p:cNvPr id="3" name="内容占位符 2">
            <a:extLst>
              <a:ext uri="{FF2B5EF4-FFF2-40B4-BE49-F238E27FC236}">
                <a16:creationId xmlns:a16="http://schemas.microsoft.com/office/drawing/2014/main" id="{7EAB8B1B-B1AB-7F49-A093-742CA9A9FC2C}"/>
              </a:ext>
            </a:extLst>
          </p:cNvPr>
          <p:cNvSpPr>
            <a:spLocks noGrp="1"/>
          </p:cNvSpPr>
          <p:nvPr>
            <p:ph idx="1"/>
          </p:nvPr>
        </p:nvSpPr>
        <p:spPr/>
        <p:txBody>
          <a:bodyPr/>
          <a:lstStyle/>
          <a:p>
            <a:r>
              <a:rPr kumimoji="1" lang="en-US" altLang="zh-CN" dirty="0"/>
              <a:t>Internet</a:t>
            </a:r>
            <a:r>
              <a:rPr kumimoji="1" lang="zh-CN" altLang="en-US" dirty="0"/>
              <a:t> </a:t>
            </a:r>
            <a:r>
              <a:rPr kumimoji="1" lang="en-US" altLang="zh-CN" dirty="0"/>
              <a:t>Service</a:t>
            </a:r>
            <a:r>
              <a:rPr kumimoji="1" lang="zh-CN" altLang="en-US" dirty="0"/>
              <a:t> </a:t>
            </a:r>
            <a:r>
              <a:rPr kumimoji="1" lang="en-US" altLang="zh-CN" dirty="0"/>
              <a:t>Provider</a:t>
            </a:r>
            <a:r>
              <a:rPr kumimoji="1" lang="zh-CN" altLang="en-US" dirty="0"/>
              <a:t> </a:t>
            </a:r>
            <a:r>
              <a:rPr kumimoji="1" lang="en-US" altLang="zh-CN" dirty="0"/>
              <a:t>(ISP):</a:t>
            </a:r>
            <a:r>
              <a:rPr kumimoji="1" lang="zh-CN" altLang="en-US" dirty="0"/>
              <a:t> 互联网服务提供商，面向公众提供</a:t>
            </a:r>
            <a:r>
              <a:rPr kumimoji="1" lang="en-US" altLang="zh-CN" dirty="0"/>
              <a:t>Internet</a:t>
            </a:r>
            <a:r>
              <a:rPr kumimoji="1" lang="zh-CN" altLang="en-US" dirty="0"/>
              <a:t>接入服务</a:t>
            </a:r>
            <a:endParaRPr kumimoji="1" lang="en-US" altLang="zh-CN" dirty="0"/>
          </a:p>
          <a:p>
            <a:endParaRPr kumimoji="1" lang="en-US" altLang="zh-CN" dirty="0"/>
          </a:p>
          <a:p>
            <a:r>
              <a:rPr kumimoji="1" lang="en-US" altLang="zh-CN" dirty="0"/>
              <a:t>Network</a:t>
            </a:r>
            <a:r>
              <a:rPr kumimoji="1" lang="zh-CN" altLang="en-US" dirty="0"/>
              <a:t> </a:t>
            </a:r>
            <a:r>
              <a:rPr kumimoji="1" lang="en-US" altLang="zh-CN" dirty="0"/>
              <a:t>service</a:t>
            </a:r>
            <a:r>
              <a:rPr kumimoji="1" lang="zh-CN" altLang="en-US" dirty="0"/>
              <a:t> </a:t>
            </a:r>
            <a:r>
              <a:rPr kumimoji="1" lang="en-US" altLang="zh-CN" dirty="0"/>
              <a:t>provider(NSP):</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company</a:t>
            </a:r>
            <a:r>
              <a:rPr kumimoji="1" lang="zh-CN" altLang="en-US" dirty="0"/>
              <a:t> </a:t>
            </a:r>
            <a:r>
              <a:rPr kumimoji="1" lang="en-US" altLang="zh-CN" dirty="0"/>
              <a:t>that</a:t>
            </a:r>
            <a:r>
              <a:rPr kumimoji="1" lang="zh-CN" altLang="en-US" dirty="0"/>
              <a:t> </a:t>
            </a:r>
            <a:r>
              <a:rPr kumimoji="1" lang="en-US" altLang="zh-CN" dirty="0"/>
              <a:t>owns,</a:t>
            </a:r>
            <a:r>
              <a:rPr kumimoji="1" lang="zh-CN" altLang="en-US" dirty="0"/>
              <a:t> </a:t>
            </a:r>
            <a:r>
              <a:rPr kumimoji="1" lang="en-US" altLang="zh-CN" dirty="0"/>
              <a:t>operates</a:t>
            </a:r>
            <a:r>
              <a:rPr kumimoji="1" lang="zh-CN" altLang="en-US" dirty="0"/>
              <a:t> </a:t>
            </a:r>
            <a:r>
              <a:rPr kumimoji="1" lang="en-US" altLang="zh-CN" dirty="0"/>
              <a:t>and</a:t>
            </a:r>
            <a:r>
              <a:rPr kumimoji="1" lang="zh-CN" altLang="en-US" dirty="0"/>
              <a:t> </a:t>
            </a:r>
            <a:r>
              <a:rPr kumimoji="1" lang="en-US" altLang="zh-CN" dirty="0"/>
              <a:t>sells</a:t>
            </a:r>
            <a:r>
              <a:rPr kumimoji="1" lang="zh-CN" altLang="en-US" dirty="0"/>
              <a:t> </a:t>
            </a:r>
            <a:r>
              <a:rPr kumimoji="1" lang="en-US" altLang="zh-CN" dirty="0"/>
              <a:t>access</a:t>
            </a:r>
            <a:r>
              <a:rPr kumimoji="1" lang="zh-CN" altLang="en-US" dirty="0"/>
              <a:t> </a:t>
            </a:r>
            <a:r>
              <a:rPr kumimoji="1" lang="en-US" altLang="zh-CN" dirty="0"/>
              <a:t>to</a:t>
            </a:r>
            <a:r>
              <a:rPr kumimoji="1" lang="zh-CN" altLang="en-US" dirty="0"/>
              <a:t> </a:t>
            </a:r>
            <a:r>
              <a:rPr kumimoji="1" lang="en-US" altLang="zh-CN" dirty="0"/>
              <a:t>Internet</a:t>
            </a:r>
            <a:r>
              <a:rPr kumimoji="1" lang="zh-CN" altLang="en-US" dirty="0"/>
              <a:t> </a:t>
            </a:r>
            <a:r>
              <a:rPr kumimoji="1" lang="en-US" altLang="zh-CN" dirty="0"/>
              <a:t>backbone</a:t>
            </a:r>
            <a:r>
              <a:rPr kumimoji="1" lang="zh-CN" altLang="en-US" dirty="0"/>
              <a:t> </a:t>
            </a:r>
            <a:r>
              <a:rPr kumimoji="1" lang="en-US" altLang="zh-CN" dirty="0"/>
              <a:t>infrastructures</a:t>
            </a:r>
            <a:r>
              <a:rPr kumimoji="1" lang="zh-CN" altLang="en-US" dirty="0"/>
              <a:t> </a:t>
            </a:r>
            <a:r>
              <a:rPr kumimoji="1" lang="en-US" altLang="zh-CN" dirty="0"/>
              <a:t>and</a:t>
            </a:r>
            <a:r>
              <a:rPr kumimoji="1" lang="zh-CN" altLang="en-US" dirty="0"/>
              <a:t> </a:t>
            </a:r>
            <a:r>
              <a:rPr kumimoji="1" lang="en-US" altLang="zh-CN" dirty="0"/>
              <a:t>services.</a:t>
            </a:r>
            <a:r>
              <a:rPr kumimoji="1" lang="zh-CN" altLang="en-US" dirty="0"/>
              <a:t> </a:t>
            </a:r>
            <a:r>
              <a:rPr kumimoji="1" lang="en-US" altLang="zh-CN" dirty="0"/>
              <a:t>The</a:t>
            </a:r>
            <a:r>
              <a:rPr kumimoji="1" lang="zh-CN" altLang="en-US" dirty="0"/>
              <a:t> </a:t>
            </a:r>
            <a:r>
              <a:rPr kumimoji="1" lang="en-US" altLang="zh-CN" dirty="0"/>
              <a:t>primary</a:t>
            </a:r>
            <a:r>
              <a:rPr kumimoji="1" lang="zh-CN" altLang="en-US" dirty="0"/>
              <a:t> </a:t>
            </a:r>
            <a:r>
              <a:rPr kumimoji="1" lang="en-US" altLang="zh-CN" dirty="0"/>
              <a:t>customers</a:t>
            </a:r>
            <a:r>
              <a:rPr kumimoji="1" lang="zh-CN" altLang="en-US" dirty="0"/>
              <a:t> </a:t>
            </a:r>
            <a:r>
              <a:rPr kumimoji="1" lang="en-US" altLang="zh-CN" dirty="0"/>
              <a:t>of</a:t>
            </a:r>
            <a:r>
              <a:rPr kumimoji="1" lang="zh-CN" altLang="en-US" dirty="0"/>
              <a:t> </a:t>
            </a:r>
            <a:r>
              <a:rPr kumimoji="1" lang="en-US" altLang="zh-CN" dirty="0"/>
              <a:t>NSPs</a:t>
            </a:r>
            <a:r>
              <a:rPr kumimoji="1" lang="zh-CN" altLang="en-US" dirty="0"/>
              <a:t> </a:t>
            </a:r>
            <a:r>
              <a:rPr kumimoji="1" lang="en-US" altLang="zh-CN" dirty="0"/>
              <a:t>are</a:t>
            </a:r>
            <a:r>
              <a:rPr kumimoji="1" lang="zh-CN" altLang="en-US" dirty="0"/>
              <a:t> </a:t>
            </a:r>
            <a:r>
              <a:rPr kumimoji="1" lang="en-US" altLang="zh-CN" dirty="0"/>
              <a:t>other</a:t>
            </a:r>
            <a:r>
              <a:rPr kumimoji="1" lang="zh-CN" altLang="en-US" dirty="0"/>
              <a:t> </a:t>
            </a:r>
            <a:r>
              <a:rPr kumimoji="1" lang="en-US" altLang="zh-CN" dirty="0"/>
              <a:t>service</a:t>
            </a:r>
            <a:r>
              <a:rPr kumimoji="1" lang="zh-CN" altLang="en-US" dirty="0"/>
              <a:t> </a:t>
            </a:r>
            <a:r>
              <a:rPr kumimoji="1" lang="en-US" altLang="zh-CN" dirty="0"/>
              <a:t>providers,</a:t>
            </a:r>
            <a:r>
              <a:rPr kumimoji="1" lang="zh-CN" altLang="en-US" dirty="0"/>
              <a:t> </a:t>
            </a:r>
            <a:r>
              <a:rPr kumimoji="1" lang="en-US" altLang="zh-CN" dirty="0"/>
              <a:t>including</a:t>
            </a:r>
            <a:r>
              <a:rPr kumimoji="1" lang="zh-CN" altLang="en-US" dirty="0"/>
              <a:t> </a:t>
            </a:r>
            <a:r>
              <a:rPr kumimoji="1" lang="en-US" altLang="zh-CN" dirty="0"/>
              <a:t>ISPs,</a:t>
            </a:r>
            <a:r>
              <a:rPr kumimoji="1" lang="zh-CN" altLang="en-US" dirty="0"/>
              <a:t> </a:t>
            </a:r>
            <a:r>
              <a:rPr kumimoji="1" lang="en-US" altLang="zh-CN" dirty="0"/>
              <a:t>which,</a:t>
            </a:r>
            <a:r>
              <a:rPr kumimoji="1" lang="zh-CN" altLang="en-US" dirty="0"/>
              <a:t> </a:t>
            </a:r>
            <a:r>
              <a:rPr kumimoji="1" lang="en-US" altLang="zh-CN" dirty="0"/>
              <a:t>in</a:t>
            </a:r>
            <a:r>
              <a:rPr kumimoji="1" lang="zh-CN" altLang="en-US" dirty="0"/>
              <a:t> </a:t>
            </a:r>
            <a:r>
              <a:rPr kumimoji="1" lang="en-US" altLang="zh-CN" dirty="0"/>
              <a:t>turns,</a:t>
            </a:r>
            <a:r>
              <a:rPr kumimoji="1" lang="zh-CN" altLang="en-US" dirty="0"/>
              <a:t> </a:t>
            </a:r>
            <a:r>
              <a:rPr kumimoji="1" lang="en-US" altLang="zh-CN" dirty="0"/>
              <a:t>sell</a:t>
            </a:r>
            <a:r>
              <a:rPr kumimoji="1" lang="zh-CN" altLang="en-US" dirty="0"/>
              <a:t> </a:t>
            </a:r>
            <a:r>
              <a:rPr kumimoji="1" lang="en-US" altLang="zh-CN" dirty="0"/>
              <a:t>Internet</a:t>
            </a:r>
            <a:r>
              <a:rPr kumimoji="1" lang="zh-CN" altLang="en-US" dirty="0"/>
              <a:t> </a:t>
            </a:r>
            <a:r>
              <a:rPr kumimoji="1" lang="en-US" altLang="zh-CN" dirty="0"/>
              <a:t>access</a:t>
            </a:r>
            <a:r>
              <a:rPr kumimoji="1" lang="zh-CN" altLang="en-US" dirty="0"/>
              <a:t> </a:t>
            </a:r>
            <a:r>
              <a:rPr kumimoji="1" lang="en-US" altLang="zh-CN" dirty="0"/>
              <a:t>to</a:t>
            </a:r>
            <a:r>
              <a:rPr kumimoji="1" lang="zh-CN" altLang="en-US" dirty="0"/>
              <a:t> </a:t>
            </a:r>
            <a:r>
              <a:rPr kumimoji="1" lang="en-US" altLang="zh-CN" dirty="0"/>
              <a:t>business</a:t>
            </a:r>
            <a:r>
              <a:rPr kumimoji="1" lang="zh-CN" altLang="en-US" dirty="0"/>
              <a:t> </a:t>
            </a:r>
            <a:r>
              <a:rPr kumimoji="1" lang="en-US" altLang="zh-CN" dirty="0"/>
              <a:t>and</a:t>
            </a:r>
            <a:r>
              <a:rPr kumimoji="1" lang="zh-CN" altLang="en-US" dirty="0"/>
              <a:t> </a:t>
            </a:r>
            <a:r>
              <a:rPr kumimoji="1" lang="en-US" altLang="zh-CN" dirty="0"/>
              <a:t>consumers.</a:t>
            </a:r>
            <a:endParaRPr kumimoji="1" lang="zh-CN" altLang="en-US" dirty="0"/>
          </a:p>
        </p:txBody>
      </p:sp>
    </p:spTree>
    <p:extLst>
      <p:ext uri="{BB962C8B-B14F-4D97-AF65-F5344CB8AC3E}">
        <p14:creationId xmlns:p14="http://schemas.microsoft.com/office/powerpoint/2010/main" val="2978814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lgn="ctr" eaLnBrk="1" hangingPunct="1"/>
            <a:r>
              <a:rPr lang="en-US" altLang="zh-CN" dirty="0">
                <a:solidFill>
                  <a:srgbClr val="FF0000"/>
                </a:solidFill>
              </a:rPr>
              <a:t>Wireless Networks</a:t>
            </a:r>
          </a:p>
        </p:txBody>
      </p:sp>
      <p:sp>
        <p:nvSpPr>
          <p:cNvPr id="26627" name="Rectangle 3"/>
          <p:cNvSpPr>
            <a:spLocks noGrp="1" noChangeArrowheads="1"/>
          </p:cNvSpPr>
          <p:nvPr>
            <p:ph idx="1"/>
          </p:nvPr>
        </p:nvSpPr>
        <p:spPr>
          <a:xfrm>
            <a:off x="2507456" y="1981920"/>
            <a:ext cx="7177087" cy="4772025"/>
          </a:xfrm>
        </p:spPr>
        <p:txBody>
          <a:bodyPr>
            <a:normAutofit fontScale="92500"/>
          </a:bodyPr>
          <a:lstStyle/>
          <a:p>
            <a:pPr marL="0" indent="0" algn="l" eaLnBrk="1" hangingPunct="1">
              <a:buNone/>
              <a:defRPr/>
            </a:pPr>
            <a:r>
              <a:rPr lang="en-US" altLang="zh-CN" sz="3600" b="1" dirty="0"/>
              <a:t>Categories of wireless networks:</a:t>
            </a:r>
          </a:p>
          <a:p>
            <a:pPr algn="l" eaLnBrk="1" hangingPunct="1">
              <a:buFontTx/>
              <a:buChar char="•"/>
              <a:defRPr/>
            </a:pPr>
            <a:r>
              <a:rPr lang="en-US" altLang="zh-CN" sz="3600" dirty="0"/>
              <a:t>Cellular</a:t>
            </a:r>
            <a:r>
              <a:rPr lang="zh-CN" altLang="en-US" sz="3600" dirty="0"/>
              <a:t> </a:t>
            </a:r>
            <a:r>
              <a:rPr lang="en-US" altLang="zh-CN" sz="3600" dirty="0"/>
              <a:t>(mobile)</a:t>
            </a:r>
            <a:r>
              <a:rPr lang="zh-CN" altLang="en-US" sz="3600" dirty="0"/>
              <a:t> </a:t>
            </a:r>
            <a:r>
              <a:rPr lang="en-US" altLang="zh-CN" sz="3600" dirty="0"/>
              <a:t>Networks</a:t>
            </a:r>
            <a:r>
              <a:rPr lang="zh-CN" altLang="en-US" sz="3600" dirty="0"/>
              <a:t> </a:t>
            </a:r>
            <a:r>
              <a:rPr lang="en-US" altLang="zh-CN" sz="3600" dirty="0"/>
              <a:t>(</a:t>
            </a:r>
            <a:r>
              <a:rPr lang="zh-CN" altLang="en-US" sz="3600" dirty="0"/>
              <a:t>蜂窝网络</a:t>
            </a:r>
            <a:r>
              <a:rPr lang="en-US" altLang="zh-CN" sz="3600" dirty="0"/>
              <a:t>)</a:t>
            </a:r>
          </a:p>
          <a:p>
            <a:pPr algn="l" eaLnBrk="1" hangingPunct="1">
              <a:buFontTx/>
              <a:buChar char="•"/>
              <a:defRPr/>
            </a:pPr>
            <a:r>
              <a:rPr lang="en-US" altLang="zh-CN" sz="3600" dirty="0"/>
              <a:t>Wireless LANs (802.11)</a:t>
            </a:r>
          </a:p>
          <a:p>
            <a:pPr algn="l" eaLnBrk="1" hangingPunct="1">
              <a:buFontTx/>
              <a:buChar char="•"/>
              <a:defRPr/>
            </a:pPr>
            <a:r>
              <a:rPr lang="en-US" altLang="zh-CN" sz="3600" dirty="0"/>
              <a:t>Wireless WANs</a:t>
            </a:r>
          </a:p>
          <a:p>
            <a:pPr algn="l" eaLnBrk="1" hangingPunct="1">
              <a:buFontTx/>
              <a:buChar char="•"/>
              <a:defRPr/>
            </a:pPr>
            <a:r>
              <a:rPr lang="en-US" altLang="zh-CN" sz="3600" i="1" dirty="0" err="1"/>
              <a:t>WiMax</a:t>
            </a:r>
            <a:r>
              <a:rPr lang="en-US" altLang="zh-CN" sz="3600" i="1" dirty="0"/>
              <a:t> (802.16)</a:t>
            </a:r>
          </a:p>
          <a:p>
            <a:pPr marL="0" indent="0">
              <a:buNone/>
              <a:defRPr/>
            </a:pPr>
            <a:endParaRPr lang="en-US" altLang="zh-CN" b="1" dirty="0"/>
          </a:p>
          <a:p>
            <a:pPr marL="0" indent="0">
              <a:buNone/>
              <a:defRPr/>
            </a:pPr>
            <a:r>
              <a:rPr lang="en-US" altLang="zh-CN" b="1" dirty="0"/>
              <a:t>Wi-Fi</a:t>
            </a:r>
            <a:r>
              <a:rPr lang="en-US" altLang="zh-CN" dirty="0"/>
              <a:t>: </a:t>
            </a:r>
            <a:r>
              <a:rPr lang="en-US" altLang="zh-CN" b="1" dirty="0"/>
              <a:t>Wi</a:t>
            </a:r>
            <a:r>
              <a:rPr lang="en-US" altLang="zh-CN" dirty="0"/>
              <a:t>reless </a:t>
            </a:r>
            <a:r>
              <a:rPr lang="en-US" altLang="zh-CN" b="1" dirty="0"/>
              <a:t>Fi</a:t>
            </a:r>
            <a:r>
              <a:rPr lang="en-US" altLang="zh-CN" dirty="0"/>
              <a:t>delity</a:t>
            </a:r>
          </a:p>
          <a:p>
            <a:pPr marL="0" indent="0">
              <a:buNone/>
              <a:defRPr/>
            </a:pPr>
            <a:r>
              <a:rPr lang="en-US" altLang="zh-CN" b="1" dirty="0" err="1"/>
              <a:t>WiMaX</a:t>
            </a:r>
            <a:r>
              <a:rPr lang="en-US" altLang="zh-CN" dirty="0"/>
              <a:t>:</a:t>
            </a:r>
            <a:r>
              <a:rPr lang="zh-CN" altLang="zh-CN" b="1" dirty="0"/>
              <a:t>W</a:t>
            </a:r>
            <a:r>
              <a:rPr lang="zh-CN" altLang="zh-CN" dirty="0"/>
              <a:t>orldwide </a:t>
            </a:r>
            <a:r>
              <a:rPr lang="zh-CN" altLang="zh-CN" b="1" dirty="0"/>
              <a:t>I</a:t>
            </a:r>
            <a:r>
              <a:rPr lang="zh-CN" altLang="zh-CN" dirty="0"/>
              <a:t>nteroperability for </a:t>
            </a:r>
            <a:r>
              <a:rPr lang="zh-CN" altLang="zh-CN" b="1" dirty="0"/>
              <a:t>M</a:t>
            </a:r>
            <a:r>
              <a:rPr lang="zh-CN" altLang="zh-CN" dirty="0"/>
              <a:t>icrowave </a:t>
            </a:r>
            <a:r>
              <a:rPr lang="zh-CN" altLang="zh-CN" b="1" dirty="0"/>
              <a:t>A</a:t>
            </a:r>
            <a:r>
              <a:rPr lang="zh-CN" altLang="zh-CN" dirty="0"/>
              <a:t>ccess</a:t>
            </a:r>
            <a:endParaRPr lang="en-US" altLang="zh-CN" dirty="0"/>
          </a:p>
        </p:txBody>
      </p:sp>
      <p:pic>
        <p:nvPicPr>
          <p:cNvPr id="3994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8951" y="293688"/>
            <a:ext cx="19732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74929" y="304799"/>
            <a:ext cx="1706563"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6328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eaLnBrk="1" hangingPunct="1"/>
            <a:r>
              <a:rPr lang="en-US" altLang="zh-CN" dirty="0">
                <a:solidFill>
                  <a:srgbClr val="FF0000"/>
                </a:solidFill>
              </a:rPr>
              <a:t>Wireless Networks (2)</a:t>
            </a:r>
          </a:p>
        </p:txBody>
      </p:sp>
      <p:sp>
        <p:nvSpPr>
          <p:cNvPr id="40963" name="Rectangle 3"/>
          <p:cNvSpPr>
            <a:spLocks noGrp="1" noChangeArrowheads="1"/>
          </p:cNvSpPr>
          <p:nvPr>
            <p:ph idx="1"/>
          </p:nvPr>
        </p:nvSpPr>
        <p:spPr>
          <a:xfrm>
            <a:off x="4064000" y="5834063"/>
            <a:ext cx="6700838" cy="838200"/>
          </a:xfrm>
        </p:spPr>
        <p:txBody>
          <a:bodyPr>
            <a:normAutofit fontScale="92500" lnSpcReduction="20000"/>
          </a:bodyPr>
          <a:lstStyle/>
          <a:p>
            <a:pPr marL="0" indent="0" algn="l" eaLnBrk="1" hangingPunct="1">
              <a:lnSpc>
                <a:spcPct val="90000"/>
              </a:lnSpc>
              <a:buNone/>
            </a:pPr>
            <a:r>
              <a:rPr lang="en-US" altLang="zh-CN" dirty="0">
                <a:solidFill>
                  <a:schemeClr val="accent2"/>
                </a:solidFill>
              </a:rPr>
              <a:t>(a)</a:t>
            </a:r>
            <a:r>
              <a:rPr lang="en-US" altLang="zh-CN" dirty="0"/>
              <a:t> Bluetooth configuration</a:t>
            </a:r>
          </a:p>
          <a:p>
            <a:pPr marL="0" indent="0" algn="l" eaLnBrk="1" hangingPunct="1">
              <a:lnSpc>
                <a:spcPct val="90000"/>
              </a:lnSpc>
              <a:buNone/>
            </a:pPr>
            <a:r>
              <a:rPr lang="en-US" altLang="zh-CN" dirty="0">
                <a:solidFill>
                  <a:schemeClr val="accent2"/>
                </a:solidFill>
              </a:rPr>
              <a:t>(b)</a:t>
            </a:r>
            <a:r>
              <a:rPr lang="en-US" altLang="zh-CN" dirty="0"/>
              <a:t> Wireless LAN  IEEE 802.11</a:t>
            </a:r>
          </a:p>
        </p:txBody>
      </p:sp>
      <p:pic>
        <p:nvPicPr>
          <p:cNvPr id="40964" name="Picture 4" descr="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775" y="1797050"/>
            <a:ext cx="789940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6681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eaLnBrk="1" hangingPunct="1"/>
            <a:r>
              <a:rPr lang="en-US" altLang="zh-CN" dirty="0">
                <a:solidFill>
                  <a:srgbClr val="FF0000"/>
                </a:solidFill>
              </a:rPr>
              <a:t>Wireless Networks (3)</a:t>
            </a:r>
          </a:p>
        </p:txBody>
      </p:sp>
      <p:sp>
        <p:nvSpPr>
          <p:cNvPr id="41987" name="Rectangle 3"/>
          <p:cNvSpPr>
            <a:spLocks noGrp="1" noChangeArrowheads="1"/>
          </p:cNvSpPr>
          <p:nvPr>
            <p:ph idx="1"/>
          </p:nvPr>
        </p:nvSpPr>
        <p:spPr>
          <a:xfrm>
            <a:off x="3524250" y="5834063"/>
            <a:ext cx="7240588" cy="838200"/>
          </a:xfrm>
        </p:spPr>
        <p:txBody>
          <a:bodyPr>
            <a:normAutofit fontScale="92500" lnSpcReduction="20000"/>
          </a:bodyPr>
          <a:lstStyle/>
          <a:p>
            <a:pPr algn="l" eaLnBrk="1" hangingPunct="1">
              <a:lnSpc>
                <a:spcPct val="90000"/>
              </a:lnSpc>
            </a:pPr>
            <a:r>
              <a:rPr lang="en-US" altLang="zh-CN">
                <a:solidFill>
                  <a:schemeClr val="accent2"/>
                </a:solidFill>
              </a:rPr>
              <a:t>(a)</a:t>
            </a:r>
            <a:r>
              <a:rPr lang="en-US" altLang="zh-CN"/>
              <a:t> Individual mobile computers</a:t>
            </a:r>
          </a:p>
          <a:p>
            <a:pPr algn="l" eaLnBrk="1" hangingPunct="1">
              <a:lnSpc>
                <a:spcPct val="90000"/>
              </a:lnSpc>
            </a:pPr>
            <a:r>
              <a:rPr lang="en-US" altLang="zh-CN">
                <a:solidFill>
                  <a:schemeClr val="accent2"/>
                </a:solidFill>
              </a:rPr>
              <a:t>(b)</a:t>
            </a:r>
            <a:r>
              <a:rPr lang="en-US" altLang="zh-CN"/>
              <a:t> A flying LAN</a:t>
            </a:r>
          </a:p>
        </p:txBody>
      </p:sp>
      <p:pic>
        <p:nvPicPr>
          <p:cNvPr id="41988" name="Picture 4" descr="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2322514"/>
            <a:ext cx="8286750"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0108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55663" y="0"/>
            <a:ext cx="10515600" cy="1325563"/>
          </a:xfrm>
        </p:spPr>
        <p:txBody>
          <a:bodyPr/>
          <a:lstStyle/>
          <a:p>
            <a:pPr algn="ctr" eaLnBrk="1" hangingPunct="1"/>
            <a:r>
              <a:rPr lang="en-US" altLang="zh-CN" dirty="0">
                <a:solidFill>
                  <a:srgbClr val="FF0000"/>
                </a:solidFill>
              </a:rPr>
              <a:t>Wireless Networks (4)</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5626" y="1660526"/>
            <a:ext cx="603567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38264"/>
            <a:ext cx="314325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7050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path" presetSubtype="0" accel="50000" decel="50000" fill="hold" nodeType="clickEffect">
                                  <p:stCondLst>
                                    <p:cond delay="0"/>
                                  </p:stCondLst>
                                  <p:childTnLst>
                                    <p:animMotion origin="layout" path="M 2.77778E-7 1.48148E-6 L 0.0908 1.48148E-6 C 0.13142 1.48148E-6 0.18194 0.04236 0.18194 0.07754 L 0.18194 0.15579 " pathEditMode="relative" rAng="0" ptsTypes="FfFF">
                                      <p:cBhvr>
                                        <p:cTn id="6" dur="2000" fill="hold"/>
                                        <p:tgtEl>
                                          <p:spTgt spid="3"/>
                                        </p:tgtEl>
                                        <p:attrNameLst>
                                          <p:attrName>ppt_x</p:attrName>
                                          <p:attrName>ppt_y</p:attrName>
                                        </p:attrNameLst>
                                      </p:cBhvr>
                                      <p:rCtr x="9097" y="7778"/>
                                    </p:animMotion>
                                  </p:childTnLst>
                                </p:cTn>
                              </p:par>
                              <p:par>
                                <p:cTn id="7" presetID="31" presetClass="entr" presetSubtype="0" fill="hold" nodeType="withEffect">
                                  <p:stCondLst>
                                    <p:cond delay="0"/>
                                  </p:stCondLst>
                                  <p:childTnLst>
                                    <p:set>
                                      <p:cBhvr>
                                        <p:cTn id="8" dur="1" fill="hold">
                                          <p:stCondLst>
                                            <p:cond delay="0"/>
                                          </p:stCondLst>
                                        </p:cTn>
                                        <p:tgtEl>
                                          <p:spTgt spid="112642"/>
                                        </p:tgtEl>
                                        <p:attrNameLst>
                                          <p:attrName>style.visibility</p:attrName>
                                        </p:attrNameLst>
                                      </p:cBhvr>
                                      <p:to>
                                        <p:strVal val="visible"/>
                                      </p:to>
                                    </p:set>
                                    <p:anim calcmode="lin" valueType="num">
                                      <p:cBhvr>
                                        <p:cTn id="9" dur="2000" fill="hold"/>
                                        <p:tgtEl>
                                          <p:spTgt spid="112642"/>
                                        </p:tgtEl>
                                        <p:attrNameLst>
                                          <p:attrName>ppt_w</p:attrName>
                                        </p:attrNameLst>
                                      </p:cBhvr>
                                      <p:tavLst>
                                        <p:tav tm="0">
                                          <p:val>
                                            <p:fltVal val="0"/>
                                          </p:val>
                                        </p:tav>
                                        <p:tav tm="100000">
                                          <p:val>
                                            <p:strVal val="#ppt_w"/>
                                          </p:val>
                                        </p:tav>
                                      </p:tavLst>
                                    </p:anim>
                                    <p:anim calcmode="lin" valueType="num">
                                      <p:cBhvr>
                                        <p:cTn id="10" dur="2000" fill="hold"/>
                                        <p:tgtEl>
                                          <p:spTgt spid="112642"/>
                                        </p:tgtEl>
                                        <p:attrNameLst>
                                          <p:attrName>ppt_h</p:attrName>
                                        </p:attrNameLst>
                                      </p:cBhvr>
                                      <p:tavLst>
                                        <p:tav tm="0">
                                          <p:val>
                                            <p:fltVal val="0"/>
                                          </p:val>
                                        </p:tav>
                                        <p:tav tm="100000">
                                          <p:val>
                                            <p:strVal val="#ppt_h"/>
                                          </p:val>
                                        </p:tav>
                                      </p:tavLst>
                                    </p:anim>
                                    <p:anim calcmode="lin" valueType="num">
                                      <p:cBhvr>
                                        <p:cTn id="11" dur="2000" fill="hold"/>
                                        <p:tgtEl>
                                          <p:spTgt spid="112642"/>
                                        </p:tgtEl>
                                        <p:attrNameLst>
                                          <p:attrName>style.rotation</p:attrName>
                                        </p:attrNameLst>
                                      </p:cBhvr>
                                      <p:tavLst>
                                        <p:tav tm="0">
                                          <p:val>
                                            <p:fltVal val="90"/>
                                          </p:val>
                                        </p:tav>
                                        <p:tav tm="100000">
                                          <p:val>
                                            <p:fltVal val="0"/>
                                          </p:val>
                                        </p:tav>
                                      </p:tavLst>
                                    </p:anim>
                                    <p:animEffect transition="in" filter="fade">
                                      <p:cBhvr>
                                        <p:cTn id="12" dur="2000"/>
                                        <p:tgtEl>
                                          <p:spTgt spid="112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75856" y="381001"/>
            <a:ext cx="9434946" cy="5745163"/>
          </a:xfrm>
        </p:spPr>
        <p:txBody>
          <a:bodyPr>
            <a:normAutofit/>
          </a:bodyPr>
          <a:lstStyle/>
          <a:p>
            <a:pPr marL="0" indent="0">
              <a:buNone/>
            </a:pPr>
            <a:r>
              <a:rPr lang="en-US" altLang="zh-CN" sz="4000" dirty="0">
                <a:solidFill>
                  <a:srgbClr val="00B050"/>
                </a:solidFill>
              </a:rPr>
              <a:t>TRUE</a:t>
            </a:r>
            <a:r>
              <a:rPr lang="en-US" altLang="zh-CN" sz="4000" dirty="0"/>
              <a:t> or </a:t>
            </a:r>
            <a:r>
              <a:rPr lang="en-US" altLang="zh-CN" sz="4000" dirty="0">
                <a:solidFill>
                  <a:srgbClr val="FF0000"/>
                </a:solidFill>
              </a:rPr>
              <a:t>FALSE</a:t>
            </a:r>
            <a:endParaRPr lang="en-GB" sz="4000" dirty="0"/>
          </a:p>
          <a:p>
            <a:pPr marL="457200" lvl="1" indent="0" algn="dist">
              <a:buNone/>
            </a:pPr>
            <a:endParaRPr lang="en-GB" sz="3200" dirty="0"/>
          </a:p>
          <a:p>
            <a:pPr lvl="1">
              <a:buFont typeface="Wingdings" panose="05000000000000000000" pitchFamily="2" charset="2"/>
              <a:buChar char="p"/>
            </a:pPr>
            <a:r>
              <a:rPr lang="en-GB" altLang="zh-CN" sz="3200" b="1" dirty="0"/>
              <a:t>N</a:t>
            </a:r>
            <a:r>
              <a:rPr lang="en-US" altLang="zh-CN" sz="3200" b="1" dirty="0" err="1"/>
              <a:t>etwork</a:t>
            </a:r>
            <a:r>
              <a:rPr lang="zh-CN" altLang="en-US" sz="3200" b="1" dirty="0"/>
              <a:t> </a:t>
            </a:r>
            <a:r>
              <a:rPr lang="en-US" altLang="zh-CN" sz="3200" b="1" dirty="0"/>
              <a:t>service</a:t>
            </a:r>
            <a:r>
              <a:rPr lang="zh-CN" altLang="en-US" sz="3200" b="1" dirty="0"/>
              <a:t> </a:t>
            </a:r>
            <a:r>
              <a:rPr lang="en-US" altLang="zh-CN" sz="3200" b="1" dirty="0"/>
              <a:t>provider</a:t>
            </a:r>
            <a:r>
              <a:rPr lang="zh-CN" altLang="en-US" sz="3200" b="1" dirty="0"/>
              <a:t>运营的子网主要客户（</a:t>
            </a:r>
            <a:r>
              <a:rPr lang="en-US" altLang="zh-CN" sz="3200" b="1" dirty="0"/>
              <a:t>customer</a:t>
            </a:r>
            <a:r>
              <a:rPr lang="zh-CN" altLang="en-US" sz="3200" b="1" dirty="0"/>
              <a:t>）是分布在不同地域的同一目的</a:t>
            </a:r>
            <a:r>
              <a:rPr lang="en-US" altLang="zh-CN" sz="3200" b="1" dirty="0"/>
              <a:t>offices</a:t>
            </a:r>
            <a:r>
              <a:rPr lang="zh-CN" altLang="en-US" sz="3200" b="1" dirty="0"/>
              <a:t>，而</a:t>
            </a:r>
            <a:r>
              <a:rPr lang="en-US" altLang="zh-CN" sz="3200" b="1" dirty="0"/>
              <a:t>NSP</a:t>
            </a:r>
            <a:r>
              <a:rPr lang="zh-CN" altLang="en-US" sz="3200" b="1" dirty="0"/>
              <a:t>接入</a:t>
            </a:r>
            <a:r>
              <a:rPr lang="en-US" altLang="zh-CN" sz="3200" b="1" dirty="0"/>
              <a:t>Internet</a:t>
            </a:r>
            <a:r>
              <a:rPr lang="zh-CN" altLang="en-US" sz="3200" b="1" dirty="0"/>
              <a:t>，并为客户提供</a:t>
            </a:r>
            <a:r>
              <a:rPr lang="en-US" altLang="zh-CN" sz="3200" b="1" dirty="0"/>
              <a:t>Internet</a:t>
            </a:r>
            <a:r>
              <a:rPr lang="zh-CN" altLang="en-US" sz="3200" b="1" dirty="0"/>
              <a:t>服务，那么它就是</a:t>
            </a:r>
            <a:r>
              <a:rPr lang="en-US" altLang="zh-CN" sz="3200" b="1" dirty="0"/>
              <a:t>Internet</a:t>
            </a:r>
            <a:r>
              <a:rPr lang="zh-CN" altLang="en-US" sz="3200" b="1" dirty="0"/>
              <a:t> </a:t>
            </a:r>
            <a:r>
              <a:rPr lang="en-US" altLang="zh-CN" sz="3200" b="1" dirty="0"/>
              <a:t>service</a:t>
            </a:r>
            <a:r>
              <a:rPr lang="zh-CN" altLang="en-US" sz="3200" b="1" dirty="0"/>
              <a:t> </a:t>
            </a:r>
            <a:r>
              <a:rPr lang="en-US" altLang="zh-CN" sz="3200" b="1" dirty="0"/>
              <a:t>provider</a:t>
            </a:r>
            <a:r>
              <a:rPr lang="zh-CN" altLang="en-US" sz="3200" b="1" dirty="0"/>
              <a:t>（</a:t>
            </a:r>
            <a:r>
              <a:rPr lang="en-US" altLang="zh-CN" sz="3200" b="1" dirty="0"/>
              <a:t>ISP</a:t>
            </a:r>
            <a:r>
              <a:rPr lang="zh-CN" altLang="en-US" sz="3200" b="1" dirty="0"/>
              <a:t>）</a:t>
            </a:r>
            <a:endParaRPr lang="en-US" altLang="zh-CN" sz="3200" b="1" dirty="0"/>
          </a:p>
        </p:txBody>
      </p:sp>
    </p:spTree>
    <p:extLst>
      <p:ext uri="{BB962C8B-B14F-4D97-AF65-F5344CB8AC3E}">
        <p14:creationId xmlns:p14="http://schemas.microsoft.com/office/powerpoint/2010/main" val="2247012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48508-21DB-BF4B-8D62-907F4A53ECBE}"/>
              </a:ext>
            </a:extLst>
          </p:cNvPr>
          <p:cNvSpPr>
            <a:spLocks noGrp="1"/>
          </p:cNvSpPr>
          <p:nvPr>
            <p:ph type="title"/>
          </p:nvPr>
        </p:nvSpPr>
        <p:spPr/>
        <p:txBody>
          <a:bodyPr/>
          <a:lstStyle/>
          <a:p>
            <a:r>
              <a:rPr kumimoji="1" lang="en-US" altLang="zh-CN" dirty="0"/>
              <a:t>End</a:t>
            </a:r>
            <a:r>
              <a:rPr kumimoji="1" lang="zh-CN" altLang="en-US" dirty="0"/>
              <a:t> </a:t>
            </a:r>
            <a:r>
              <a:rPr kumimoji="1" lang="en-US" altLang="zh-CN" dirty="0"/>
              <a:t>of</a:t>
            </a:r>
            <a:r>
              <a:rPr kumimoji="1" lang="zh-CN" altLang="en-US" dirty="0"/>
              <a:t> </a:t>
            </a:r>
            <a:r>
              <a:rPr kumimoji="1" lang="en-US" altLang="zh-CN" dirty="0"/>
              <a:t>Lecture</a:t>
            </a:r>
            <a:r>
              <a:rPr kumimoji="1" lang="zh-CN" altLang="en-US" dirty="0"/>
              <a:t> </a:t>
            </a:r>
            <a:r>
              <a:rPr kumimoji="1" lang="en-US" altLang="zh-CN" dirty="0"/>
              <a:t>1-2</a:t>
            </a:r>
            <a:endParaRPr kumimoji="1" lang="zh-CN" altLang="en-US" dirty="0"/>
          </a:p>
        </p:txBody>
      </p:sp>
      <p:sp>
        <p:nvSpPr>
          <p:cNvPr id="3" name="内容占位符 2">
            <a:extLst>
              <a:ext uri="{FF2B5EF4-FFF2-40B4-BE49-F238E27FC236}">
                <a16:creationId xmlns:a16="http://schemas.microsoft.com/office/drawing/2014/main" id="{EF3665AA-5C08-AF4A-A93D-482A36BF6A78}"/>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804333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524000" y="2514600"/>
            <a:ext cx="9144000" cy="1143000"/>
          </a:xfrm>
        </p:spPr>
        <p:txBody>
          <a:bodyPr/>
          <a:lstStyle/>
          <a:p>
            <a:r>
              <a:rPr lang="en-US" altLang="zh-CN" dirty="0">
                <a:solidFill>
                  <a:srgbClr val="FF0000"/>
                </a:solidFill>
              </a:rPr>
              <a:t>Network Software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AF37F7D3-931E-EC44-A554-9B8308FAF0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9F069DCD-8AFA-4E40-B57F-B67EFFEEAD8E}" type="slidenum">
              <a:rPr lang="zh-CN" altLang="en-US" sz="1600"/>
              <a:pPr>
                <a:spcBef>
                  <a:spcPct val="0"/>
                </a:spcBef>
                <a:buClrTx/>
                <a:buFontTx/>
                <a:buNone/>
              </a:pPr>
              <a:t>58</a:t>
            </a:fld>
            <a:endParaRPr lang="en-US" altLang="zh-CN" sz="1600"/>
          </a:p>
        </p:txBody>
      </p:sp>
      <p:sp>
        <p:nvSpPr>
          <p:cNvPr id="49155" name="Rectangle 2">
            <a:extLst>
              <a:ext uri="{FF2B5EF4-FFF2-40B4-BE49-F238E27FC236}">
                <a16:creationId xmlns:a16="http://schemas.microsoft.com/office/drawing/2014/main" id="{8ECBABE6-5DD8-384E-8A61-75FE157B942E}"/>
              </a:ext>
            </a:extLst>
          </p:cNvPr>
          <p:cNvSpPr>
            <a:spLocks noGrp="1" noRot="1" noChangeArrowheads="1"/>
          </p:cNvSpPr>
          <p:nvPr>
            <p:ph type="title"/>
          </p:nvPr>
        </p:nvSpPr>
        <p:spPr>
          <a:xfrm>
            <a:off x="1822450" y="228601"/>
            <a:ext cx="8540750" cy="1039813"/>
          </a:xfrm>
        </p:spPr>
        <p:txBody>
          <a:bodyPr/>
          <a:lstStyle/>
          <a:p>
            <a:pPr eaLnBrk="1" hangingPunct="1"/>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49156" name="Rectangle 3">
            <a:extLst>
              <a:ext uri="{FF2B5EF4-FFF2-40B4-BE49-F238E27FC236}">
                <a16:creationId xmlns:a16="http://schemas.microsoft.com/office/drawing/2014/main" id="{CCBFA3E4-0463-6D45-AA80-0D9C0A444C4B}"/>
              </a:ext>
            </a:extLst>
          </p:cNvPr>
          <p:cNvSpPr>
            <a:spLocks noGrp="1" noRot="1" noChangeArrowheads="1"/>
          </p:cNvSpPr>
          <p:nvPr>
            <p:ph type="body" idx="1"/>
          </p:nvPr>
        </p:nvSpPr>
        <p:spPr>
          <a:xfrm>
            <a:off x="1981200" y="1341438"/>
            <a:ext cx="8305800" cy="971550"/>
          </a:xfrm>
        </p:spPr>
        <p:txBody>
          <a:bodyPr/>
          <a:lstStyle/>
          <a:p>
            <a:pPr marL="0" indent="0">
              <a:buNone/>
            </a:pPr>
            <a:r>
              <a:rPr lang="zh-CN" altLang="en-US"/>
              <a:t>本节从网络软件的设计与实现角度，理解几个重要的概念：</a:t>
            </a:r>
            <a:endParaRPr lang="en-US" altLang="zh-CN"/>
          </a:p>
        </p:txBody>
      </p:sp>
      <p:sp>
        <p:nvSpPr>
          <p:cNvPr id="49157" name="Text Box 4">
            <a:extLst>
              <a:ext uri="{FF2B5EF4-FFF2-40B4-BE49-F238E27FC236}">
                <a16:creationId xmlns:a16="http://schemas.microsoft.com/office/drawing/2014/main" id="{3B4A28E3-5D3D-B544-A324-75BCDE201F30}"/>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59757B86-A7D5-5E4F-85FC-93298CF53B1A}"/>
              </a:ext>
            </a:extLst>
          </p:cNvPr>
          <p:cNvSpPr txBox="1">
            <a:spLocks noRot="1" noChangeArrowheads="1"/>
          </p:cNvSpPr>
          <p:nvPr/>
        </p:nvSpPr>
        <p:spPr bwMode="auto">
          <a:xfrm>
            <a:off x="1981200" y="3494088"/>
            <a:ext cx="83058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服务 （</a:t>
            </a:r>
            <a:r>
              <a:rPr lang="en-US" altLang="zh-CN" sz="2800" dirty="0"/>
              <a:t>Service</a:t>
            </a:r>
            <a:r>
              <a:rPr lang="zh-CN" altLang="en-US" sz="2800" dirty="0"/>
              <a:t>）</a:t>
            </a:r>
            <a:endParaRPr lang="en-US" altLang="zh-CN" sz="2800" dirty="0"/>
          </a:p>
        </p:txBody>
      </p:sp>
      <p:sp>
        <p:nvSpPr>
          <p:cNvPr id="11" name="Rectangle 3">
            <a:extLst>
              <a:ext uri="{FF2B5EF4-FFF2-40B4-BE49-F238E27FC236}">
                <a16:creationId xmlns:a16="http://schemas.microsoft.com/office/drawing/2014/main" id="{D556442C-8DBE-1C4F-89DA-0FA8ED319639}"/>
              </a:ext>
            </a:extLst>
          </p:cNvPr>
          <p:cNvSpPr txBox="1">
            <a:spLocks noRot="1" noChangeArrowheads="1"/>
          </p:cNvSpPr>
          <p:nvPr/>
        </p:nvSpPr>
        <p:spPr bwMode="auto">
          <a:xfrm>
            <a:off x="1981200" y="4418014"/>
            <a:ext cx="83058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接口 （</a:t>
            </a:r>
            <a:r>
              <a:rPr lang="en-US" altLang="zh-CN" sz="2800" dirty="0"/>
              <a:t>Interface</a:t>
            </a:r>
            <a:r>
              <a:rPr lang="zh-CN" altLang="en-US" sz="2800" dirty="0"/>
              <a:t>）</a:t>
            </a:r>
            <a:endParaRPr lang="en-US" altLang="zh-CN" sz="2800" dirty="0"/>
          </a:p>
        </p:txBody>
      </p:sp>
      <p:sp>
        <p:nvSpPr>
          <p:cNvPr id="8" name="Rectangle 3">
            <a:extLst>
              <a:ext uri="{FF2B5EF4-FFF2-40B4-BE49-F238E27FC236}">
                <a16:creationId xmlns:a16="http://schemas.microsoft.com/office/drawing/2014/main" id="{B894E9B6-917B-F643-92E7-7AEAB85B7940}"/>
              </a:ext>
            </a:extLst>
          </p:cNvPr>
          <p:cNvSpPr txBox="1">
            <a:spLocks noRot="1" noChangeArrowheads="1"/>
          </p:cNvSpPr>
          <p:nvPr/>
        </p:nvSpPr>
        <p:spPr bwMode="auto">
          <a:xfrm>
            <a:off x="2001838" y="2633663"/>
            <a:ext cx="8305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a:defRPr/>
            </a:pPr>
            <a:r>
              <a:rPr lang="zh-CN" altLang="en-US" sz="2800" kern="0" dirty="0"/>
              <a:t>协议 （</a:t>
            </a:r>
            <a:r>
              <a:rPr lang="en-US" altLang="zh-CN" sz="2800" kern="0" dirty="0"/>
              <a:t>Protocol</a:t>
            </a:r>
            <a:r>
              <a:rPr lang="zh-CN" altLang="en-US" sz="2800" kern="0" dirty="0"/>
              <a:t>）</a:t>
            </a:r>
            <a:endParaRPr lang="en-US" altLang="zh-CN" sz="2800" kern="0" dirty="0"/>
          </a:p>
        </p:txBody>
      </p:sp>
      <p:sp>
        <p:nvSpPr>
          <p:cNvPr id="9" name="Rectangle 3">
            <a:extLst>
              <a:ext uri="{FF2B5EF4-FFF2-40B4-BE49-F238E27FC236}">
                <a16:creationId xmlns:a16="http://schemas.microsoft.com/office/drawing/2014/main" id="{C11B941D-16EB-8A46-82D0-D3A55EDF49E5}"/>
              </a:ext>
            </a:extLst>
          </p:cNvPr>
          <p:cNvSpPr txBox="1">
            <a:spLocks noRot="1" noChangeArrowheads="1"/>
          </p:cNvSpPr>
          <p:nvPr/>
        </p:nvSpPr>
        <p:spPr bwMode="auto">
          <a:xfrm>
            <a:off x="2001838" y="5383214"/>
            <a:ext cx="83058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虚拟通信和现实通信（</a:t>
            </a:r>
            <a:r>
              <a:rPr lang="en-US" altLang="zh-CN" sz="2800" dirty="0"/>
              <a:t>Virtual</a:t>
            </a:r>
            <a:r>
              <a:rPr lang="zh-CN" altLang="en-US" sz="2800" dirty="0"/>
              <a:t> </a:t>
            </a:r>
            <a:r>
              <a:rPr lang="en-US" altLang="zh-CN" sz="2800" dirty="0"/>
              <a:t>communication</a:t>
            </a:r>
            <a:r>
              <a:rPr lang="zh-CN" altLang="en-US" sz="2800" dirty="0"/>
              <a:t> </a:t>
            </a:r>
            <a:r>
              <a:rPr lang="en-US" altLang="zh-CN" sz="2800" dirty="0"/>
              <a:t>and</a:t>
            </a:r>
            <a:r>
              <a:rPr lang="zh-CN" altLang="en-US" sz="2800" dirty="0"/>
              <a:t> </a:t>
            </a:r>
            <a:r>
              <a:rPr lang="en-US" altLang="zh-CN" sz="2800" dirty="0"/>
              <a:t>actual</a:t>
            </a:r>
            <a:r>
              <a:rPr lang="zh-CN" altLang="en-US" sz="2800" dirty="0"/>
              <a:t> </a:t>
            </a:r>
            <a:r>
              <a:rPr lang="en-US" altLang="zh-CN" sz="2800" dirty="0"/>
              <a:t>communications</a:t>
            </a:r>
            <a:r>
              <a:rPr lang="zh-CN" altLang="en-US" sz="2800" dirty="0"/>
              <a:t>） </a:t>
            </a:r>
            <a:endParaRPr lang="en-US" altLang="zh-CN" sz="2800" dirty="0"/>
          </a:p>
        </p:txBody>
      </p:sp>
    </p:spTree>
  </p:cSld>
  <p:clrMapOvr>
    <a:masterClrMapping/>
  </p:clrMapOvr>
  <p:transition spd="med">
    <p:wheel spokes="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755D910A-BC2B-2446-9163-0FE04A6D45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980D7389-E649-EA49-9EAF-D1FCD224BFCC}" type="slidenum">
              <a:rPr lang="zh-CN" altLang="en-US" sz="1600"/>
              <a:pPr>
                <a:spcBef>
                  <a:spcPct val="0"/>
                </a:spcBef>
                <a:buClrTx/>
                <a:buFontTx/>
                <a:buNone/>
              </a:pPr>
              <a:t>59</a:t>
            </a:fld>
            <a:endParaRPr lang="en-US" altLang="zh-CN" sz="1600"/>
          </a:p>
        </p:txBody>
      </p:sp>
      <p:sp>
        <p:nvSpPr>
          <p:cNvPr id="50179" name="Rectangle 2">
            <a:extLst>
              <a:ext uri="{FF2B5EF4-FFF2-40B4-BE49-F238E27FC236}">
                <a16:creationId xmlns:a16="http://schemas.microsoft.com/office/drawing/2014/main" id="{994294BB-F52A-E243-9B4A-0423F06692ED}"/>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0180" name="Rectangle 3">
            <a:extLst>
              <a:ext uri="{FF2B5EF4-FFF2-40B4-BE49-F238E27FC236}">
                <a16:creationId xmlns:a16="http://schemas.microsoft.com/office/drawing/2014/main" id="{C1BA3096-AEA1-4445-AA35-591276376FFB}"/>
              </a:ext>
            </a:extLst>
          </p:cNvPr>
          <p:cNvSpPr>
            <a:spLocks noGrp="1" noRot="1" noChangeArrowheads="1"/>
          </p:cNvSpPr>
          <p:nvPr>
            <p:ph type="body" idx="1"/>
          </p:nvPr>
        </p:nvSpPr>
        <p:spPr>
          <a:xfrm>
            <a:off x="1981200" y="1341439"/>
            <a:ext cx="8305800" cy="555625"/>
          </a:xfrm>
        </p:spPr>
        <p:txBody>
          <a:bodyPr/>
          <a:lstStyle/>
          <a:p>
            <a:pPr marL="0" indent="0">
              <a:buNone/>
            </a:pPr>
            <a:r>
              <a:rPr lang="zh-CN" altLang="en-US"/>
              <a:t>从</a:t>
            </a:r>
            <a:r>
              <a:rPr lang="zh-CN" altLang="en-US">
                <a:solidFill>
                  <a:schemeClr val="tx2"/>
                </a:solidFill>
              </a:rPr>
              <a:t>软件工程角度</a:t>
            </a:r>
            <a:r>
              <a:rPr lang="zh-CN" altLang="en-US"/>
              <a:t>考虑网络软件的设计与实现</a:t>
            </a:r>
            <a:endParaRPr lang="en-US" altLang="zh-CN"/>
          </a:p>
        </p:txBody>
      </p:sp>
      <p:sp>
        <p:nvSpPr>
          <p:cNvPr id="50181" name="Text Box 4">
            <a:extLst>
              <a:ext uri="{FF2B5EF4-FFF2-40B4-BE49-F238E27FC236}">
                <a16:creationId xmlns:a16="http://schemas.microsoft.com/office/drawing/2014/main" id="{9492E3BA-32CB-614F-849C-F4CE14A132CF}"/>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C1DB172D-83D9-AB44-86FB-87D254F18C8F}"/>
              </a:ext>
            </a:extLst>
          </p:cNvPr>
          <p:cNvSpPr txBox="1">
            <a:spLocks noRot="1" noChangeArrowheads="1"/>
          </p:cNvSpPr>
          <p:nvPr/>
        </p:nvSpPr>
        <p:spPr bwMode="auto">
          <a:xfrm>
            <a:off x="1981200" y="3494089"/>
            <a:ext cx="8305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一般采用“</a:t>
            </a:r>
            <a:r>
              <a:rPr lang="zh-CN" altLang="en-US" sz="2800">
                <a:solidFill>
                  <a:schemeClr val="tx2"/>
                </a:solidFill>
              </a:rPr>
              <a:t>分而治之</a:t>
            </a:r>
            <a:r>
              <a:rPr lang="zh-CN" altLang="en-US" sz="2800"/>
              <a:t>”的策略，将整个网络软件功能分为多个小的功能模块分别加以解决。</a:t>
            </a:r>
            <a:endParaRPr lang="en-US" altLang="zh-CN" sz="2800"/>
          </a:p>
        </p:txBody>
      </p:sp>
      <p:sp>
        <p:nvSpPr>
          <p:cNvPr id="11" name="Rectangle 3">
            <a:extLst>
              <a:ext uri="{FF2B5EF4-FFF2-40B4-BE49-F238E27FC236}">
                <a16:creationId xmlns:a16="http://schemas.microsoft.com/office/drawing/2014/main" id="{5323E55E-BACF-344F-8233-01A242D1DBF5}"/>
              </a:ext>
            </a:extLst>
          </p:cNvPr>
          <p:cNvSpPr txBox="1">
            <a:spLocks noRot="1" noChangeArrowheads="1"/>
          </p:cNvSpPr>
          <p:nvPr/>
        </p:nvSpPr>
        <p:spPr bwMode="auto">
          <a:xfrm>
            <a:off x="1981200" y="4418014"/>
            <a:ext cx="8305800"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解决每个小的问题时工作环境、现有技术手段都可能不同，并会随着时间发生变化，为了限制变化带来的影响，采用</a:t>
            </a:r>
            <a:r>
              <a:rPr lang="zh-CN" altLang="en-US" sz="2800">
                <a:solidFill>
                  <a:schemeClr val="tx2"/>
                </a:solidFill>
              </a:rPr>
              <a:t>封装</a:t>
            </a:r>
            <a:r>
              <a:rPr lang="zh-CN" altLang="en-US" sz="2800"/>
              <a:t>技术。</a:t>
            </a:r>
            <a:endParaRPr lang="en-US" altLang="zh-CN" sz="2800"/>
          </a:p>
        </p:txBody>
      </p:sp>
      <p:sp>
        <p:nvSpPr>
          <p:cNvPr id="8" name="Rectangle 3">
            <a:extLst>
              <a:ext uri="{FF2B5EF4-FFF2-40B4-BE49-F238E27FC236}">
                <a16:creationId xmlns:a16="http://schemas.microsoft.com/office/drawing/2014/main" id="{1617ECB6-734A-B14B-B034-B41A4F80D548}"/>
              </a:ext>
            </a:extLst>
          </p:cNvPr>
          <p:cNvSpPr txBox="1">
            <a:spLocks noRot="1" noChangeArrowheads="1"/>
          </p:cNvSpPr>
          <p:nvPr/>
        </p:nvSpPr>
        <p:spPr bwMode="auto">
          <a:xfrm>
            <a:off x="1981200" y="2132014"/>
            <a:ext cx="830580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网络软件需要支持不同网络之间不同需求的数据传输服务，是一个</a:t>
            </a:r>
            <a:r>
              <a:rPr lang="zh-CN" altLang="en-US" sz="2800">
                <a:solidFill>
                  <a:schemeClr val="tx2"/>
                </a:solidFill>
              </a:rPr>
              <a:t>巨大的工程问题</a:t>
            </a:r>
            <a:r>
              <a:rPr lang="zh-CN" altLang="en-US" sz="2800"/>
              <a:t>（</a:t>
            </a:r>
            <a:r>
              <a:rPr lang="en-US" altLang="zh-CN" sz="2800"/>
              <a:t>Huge Engineering problem</a:t>
            </a:r>
            <a:r>
              <a:rPr lang="zh-CN" altLang="en-US" sz="2800"/>
              <a:t>）。</a:t>
            </a:r>
            <a:endParaRPr lang="en-US" altLang="zh-CN" sz="2800"/>
          </a:p>
        </p:txBody>
      </p:sp>
      <p:sp>
        <p:nvSpPr>
          <p:cNvPr id="9" name="Rectangle 3">
            <a:extLst>
              <a:ext uri="{FF2B5EF4-FFF2-40B4-BE49-F238E27FC236}">
                <a16:creationId xmlns:a16="http://schemas.microsoft.com/office/drawing/2014/main" id="{FE69829F-5F0E-0349-B9EF-5374ADCCDCC9}"/>
              </a:ext>
            </a:extLst>
          </p:cNvPr>
          <p:cNvSpPr txBox="1">
            <a:spLocks noRot="1" noChangeArrowheads="1"/>
          </p:cNvSpPr>
          <p:nvPr/>
        </p:nvSpPr>
        <p:spPr bwMode="auto">
          <a:xfrm>
            <a:off x="1981200" y="5729289"/>
            <a:ext cx="83058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尽量</a:t>
            </a:r>
            <a:r>
              <a:rPr lang="zh-CN" altLang="en-US" sz="2800">
                <a:solidFill>
                  <a:schemeClr val="tx2"/>
                </a:solidFill>
              </a:rPr>
              <a:t>减少</a:t>
            </a:r>
            <a:r>
              <a:rPr lang="zh-CN" altLang="en-US" sz="2800"/>
              <a:t>不同模块之间的</a:t>
            </a:r>
            <a:r>
              <a:rPr lang="zh-CN" altLang="en-US" sz="2800">
                <a:solidFill>
                  <a:schemeClr val="tx2"/>
                </a:solidFill>
              </a:rPr>
              <a:t>相互调用</a:t>
            </a:r>
            <a:r>
              <a:rPr lang="zh-CN" altLang="en-US" sz="2800"/>
              <a:t>。</a:t>
            </a:r>
            <a:endParaRPr lang="en-US" altLang="zh-CN" sz="2800"/>
          </a:p>
        </p:txBody>
      </p:sp>
    </p:spTree>
  </p:cSld>
  <p:clrMapOvr>
    <a:masterClrMapping/>
  </p:clrMapOvr>
  <p:transition spd="med">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solidFill>
                  <a:srgbClr val="FF0000"/>
                </a:solidFill>
                <a:latin typeface="Arial" panose="020B0604020202020204" pitchFamily="34" charset="0"/>
                <a:cs typeface="Arial" panose="020B0604020202020204" pitchFamily="34" charset="0"/>
              </a:rPr>
              <a:t>What is computer network?</a:t>
            </a:r>
          </a:p>
        </p:txBody>
      </p:sp>
      <p:sp>
        <p:nvSpPr>
          <p:cNvPr id="10243" name="Rectangle 3"/>
          <p:cNvSpPr>
            <a:spLocks noGrp="1" noChangeArrowheads="1"/>
          </p:cNvSpPr>
          <p:nvPr>
            <p:ph idx="1"/>
          </p:nvPr>
        </p:nvSpPr>
        <p:spPr>
          <a:xfrm>
            <a:off x="2056606" y="1690688"/>
            <a:ext cx="8078788" cy="5691187"/>
          </a:xfrm>
        </p:spPr>
        <p:txBody>
          <a:bodyPr/>
          <a:lstStyle/>
          <a:p>
            <a:pPr algn="l" eaLnBrk="1" hangingPunct="1">
              <a:buFont typeface="Wingdings" pitchFamily="2" charset="2"/>
              <a:buChar char="Ø"/>
            </a:pPr>
            <a:r>
              <a:rPr lang="en-US" altLang="zh-CN" sz="3200" dirty="0">
                <a:latin typeface="Arial" panose="020B0604020202020204" pitchFamily="34" charset="0"/>
                <a:cs typeface="Arial" panose="020B0604020202020204" pitchFamily="34" charset="0"/>
              </a:rPr>
              <a:t>Computer network : a collection of autonomous computers  interconnected by a single technology.</a:t>
            </a:r>
            <a:r>
              <a:rPr lang="zh-CN" altLang="en-US" sz="3200" dirty="0">
                <a:latin typeface="Arial" panose="020B0604020202020204" pitchFamily="34" charset="0"/>
                <a:cs typeface="Arial" panose="020B0604020202020204" pitchFamily="34" charset="0"/>
              </a:rPr>
              <a:t> （</a:t>
            </a:r>
            <a:r>
              <a:rPr lang="zh-CN" altLang="en-US" sz="3200" dirty="0">
                <a:latin typeface="FangSong" panose="02010609060101010101" pitchFamily="49" charset="-122"/>
                <a:ea typeface="FangSong" panose="02010609060101010101" pitchFamily="49" charset="-122"/>
                <a:cs typeface="Arial" panose="020B0604020202020204" pitchFamily="34" charset="0"/>
              </a:rPr>
              <a:t>一些互相连接的、自治的计算机的集合）</a:t>
            </a:r>
          </a:p>
          <a:p>
            <a:pPr algn="l" eaLnBrk="1" hangingPunct="1">
              <a:buFont typeface="Wingdings" pitchFamily="2" charset="2"/>
              <a:buChar char="Ø"/>
            </a:pPr>
            <a:r>
              <a:rPr lang="zh-CN" altLang="en-US" sz="3200" dirty="0">
                <a:latin typeface="FangSong" panose="02010609060101010101" pitchFamily="49" charset="-122"/>
                <a:ea typeface="FangSong" panose="02010609060101010101" pitchFamily="49" charset="-122"/>
                <a:cs typeface="Arial" panose="020B0604020202020204" pitchFamily="34" charset="0"/>
              </a:rPr>
              <a:t>把分布在不同地点且具有</a:t>
            </a:r>
            <a:r>
              <a:rPr lang="zh-CN" altLang="en-US" sz="3200" dirty="0">
                <a:highlight>
                  <a:srgbClr val="FFFF00"/>
                </a:highlight>
                <a:latin typeface="FangSong" panose="02010609060101010101" pitchFamily="49" charset="-122"/>
                <a:ea typeface="FangSong" panose="02010609060101010101" pitchFamily="49" charset="-122"/>
                <a:cs typeface="Arial" panose="020B0604020202020204" pitchFamily="34" charset="0"/>
              </a:rPr>
              <a:t>独立功能</a:t>
            </a:r>
            <a:r>
              <a:rPr lang="zh-CN" altLang="en-US" sz="3200" dirty="0">
                <a:latin typeface="FangSong" panose="02010609060101010101" pitchFamily="49" charset="-122"/>
                <a:ea typeface="FangSong" panose="02010609060101010101" pitchFamily="49" charset="-122"/>
                <a:cs typeface="Arial" panose="020B0604020202020204" pitchFamily="34" charset="0"/>
              </a:rPr>
              <a:t>的多个计算机系统通过</a:t>
            </a:r>
            <a:r>
              <a:rPr lang="zh-CN" altLang="en-US" sz="3200" dirty="0">
                <a:highlight>
                  <a:srgbClr val="FFFF00"/>
                </a:highlight>
                <a:latin typeface="FangSong" panose="02010609060101010101" pitchFamily="49" charset="-122"/>
                <a:ea typeface="FangSong" panose="02010609060101010101" pitchFamily="49" charset="-122"/>
                <a:cs typeface="Arial" panose="020B0604020202020204" pitchFamily="34" charset="0"/>
              </a:rPr>
              <a:t>通信设备和线路</a:t>
            </a:r>
            <a:r>
              <a:rPr lang="zh-CN" altLang="en-US" sz="3200" dirty="0">
                <a:latin typeface="FangSong" panose="02010609060101010101" pitchFamily="49" charset="-122"/>
                <a:ea typeface="FangSong" panose="02010609060101010101" pitchFamily="49" charset="-122"/>
                <a:cs typeface="Arial" panose="020B0604020202020204" pitchFamily="34" charset="0"/>
              </a:rPr>
              <a:t>连接起来，在功能完善的</a:t>
            </a:r>
            <a:r>
              <a:rPr lang="zh-CN" altLang="en-US" sz="3200" dirty="0">
                <a:highlight>
                  <a:srgbClr val="FFFF00"/>
                </a:highlight>
                <a:latin typeface="FangSong" panose="02010609060101010101" pitchFamily="49" charset="-122"/>
                <a:ea typeface="FangSong" panose="02010609060101010101" pitchFamily="49" charset="-122"/>
                <a:cs typeface="Arial" panose="020B0604020202020204" pitchFamily="34" charset="0"/>
              </a:rPr>
              <a:t>网络软件和协议</a:t>
            </a:r>
            <a:r>
              <a:rPr lang="zh-CN" altLang="en-US" sz="3200" dirty="0">
                <a:latin typeface="FangSong" panose="02010609060101010101" pitchFamily="49" charset="-122"/>
                <a:ea typeface="FangSong" panose="02010609060101010101" pitchFamily="49" charset="-122"/>
                <a:cs typeface="Arial" panose="020B0604020202020204" pitchFamily="34" charset="0"/>
              </a:rPr>
              <a:t>的管理下，以实现网络中</a:t>
            </a:r>
            <a:r>
              <a:rPr lang="zh-CN" altLang="en-US" sz="3200" dirty="0">
                <a:highlight>
                  <a:srgbClr val="FFFF00"/>
                </a:highlight>
                <a:latin typeface="FangSong" panose="02010609060101010101" pitchFamily="49" charset="-122"/>
                <a:ea typeface="FangSong" panose="02010609060101010101" pitchFamily="49" charset="-122"/>
                <a:cs typeface="Arial" panose="020B0604020202020204" pitchFamily="34" charset="0"/>
              </a:rPr>
              <a:t>资源共享为目标</a:t>
            </a:r>
            <a:r>
              <a:rPr lang="zh-CN" altLang="en-US" sz="3200" dirty="0">
                <a:latin typeface="FangSong" panose="02010609060101010101" pitchFamily="49" charset="-122"/>
                <a:ea typeface="FangSong" panose="02010609060101010101" pitchFamily="49" charset="-122"/>
                <a:cs typeface="Arial" panose="020B0604020202020204" pitchFamily="34" charset="0"/>
              </a:rPr>
              <a:t>的系统。</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907559B3-9463-F143-9B04-785AB86420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5A5EF46A-9915-034A-A896-AA32D04081BF}" type="slidenum">
              <a:rPr lang="zh-CN" altLang="en-US" sz="1600"/>
              <a:pPr>
                <a:spcBef>
                  <a:spcPct val="0"/>
                </a:spcBef>
                <a:buClrTx/>
                <a:buFontTx/>
                <a:buNone/>
              </a:pPr>
              <a:t>60</a:t>
            </a:fld>
            <a:endParaRPr lang="en-US" altLang="zh-CN" sz="1600"/>
          </a:p>
        </p:txBody>
      </p:sp>
      <p:sp>
        <p:nvSpPr>
          <p:cNvPr id="51203" name="Rectangle 2">
            <a:extLst>
              <a:ext uri="{FF2B5EF4-FFF2-40B4-BE49-F238E27FC236}">
                <a16:creationId xmlns:a16="http://schemas.microsoft.com/office/drawing/2014/main" id="{16D93D9E-7A2E-624B-B32B-8BDEF2DE76CE}"/>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1204" name="Rectangle 3">
            <a:extLst>
              <a:ext uri="{FF2B5EF4-FFF2-40B4-BE49-F238E27FC236}">
                <a16:creationId xmlns:a16="http://schemas.microsoft.com/office/drawing/2014/main" id="{811718AF-5077-1940-A1BC-DC385DD8F628}"/>
              </a:ext>
            </a:extLst>
          </p:cNvPr>
          <p:cNvSpPr>
            <a:spLocks noGrp="1" noRot="1" noChangeArrowheads="1"/>
          </p:cNvSpPr>
          <p:nvPr>
            <p:ph type="body" idx="1"/>
          </p:nvPr>
        </p:nvSpPr>
        <p:spPr>
          <a:xfrm>
            <a:off x="1981200" y="1341439"/>
            <a:ext cx="8305800" cy="555625"/>
          </a:xfrm>
        </p:spPr>
        <p:txBody>
          <a:bodyPr/>
          <a:lstStyle/>
          <a:p>
            <a:pPr marL="0" indent="0">
              <a:buNone/>
            </a:pPr>
            <a:r>
              <a:rPr lang="zh-CN" altLang="en-US"/>
              <a:t>从</a:t>
            </a:r>
            <a:r>
              <a:rPr lang="zh-CN" altLang="en-US">
                <a:solidFill>
                  <a:schemeClr val="tx2"/>
                </a:solidFill>
              </a:rPr>
              <a:t>分布式系统角度</a:t>
            </a:r>
            <a:r>
              <a:rPr lang="zh-CN" altLang="en-US"/>
              <a:t>考虑网络软件的设计与实现</a:t>
            </a:r>
            <a:endParaRPr lang="en-US" altLang="zh-CN"/>
          </a:p>
        </p:txBody>
      </p:sp>
      <p:sp>
        <p:nvSpPr>
          <p:cNvPr id="51205" name="Text Box 4">
            <a:extLst>
              <a:ext uri="{FF2B5EF4-FFF2-40B4-BE49-F238E27FC236}">
                <a16:creationId xmlns:a16="http://schemas.microsoft.com/office/drawing/2014/main" id="{509E7AFE-7D60-8C4D-A0C3-0250B4D73032}"/>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E68FB3C9-3AB7-854F-B5B7-B12CC9F8A76D}"/>
              </a:ext>
            </a:extLst>
          </p:cNvPr>
          <p:cNvSpPr txBox="1">
            <a:spLocks noRot="1" noChangeArrowheads="1"/>
          </p:cNvSpPr>
          <p:nvPr/>
        </p:nvSpPr>
        <p:spPr bwMode="auto">
          <a:xfrm>
            <a:off x="1981200" y="3494089"/>
            <a:ext cx="83058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每个小的功能模块也是一个分布式系统，需要通信双方的</a:t>
            </a:r>
            <a:r>
              <a:rPr lang="zh-CN" altLang="en-US" sz="2800">
                <a:solidFill>
                  <a:schemeClr val="tx2"/>
                </a:solidFill>
              </a:rPr>
              <a:t>对等模块</a:t>
            </a:r>
            <a:r>
              <a:rPr lang="zh-CN" altLang="en-US" sz="2800"/>
              <a:t>协作完成。</a:t>
            </a:r>
            <a:endParaRPr lang="en-US" altLang="zh-CN" sz="2800"/>
          </a:p>
        </p:txBody>
      </p:sp>
      <p:sp>
        <p:nvSpPr>
          <p:cNvPr id="11" name="Rectangle 3">
            <a:extLst>
              <a:ext uri="{FF2B5EF4-FFF2-40B4-BE49-F238E27FC236}">
                <a16:creationId xmlns:a16="http://schemas.microsoft.com/office/drawing/2014/main" id="{5E94B791-4A8D-2349-B33D-5F01E3C3FFFA}"/>
              </a:ext>
            </a:extLst>
          </p:cNvPr>
          <p:cNvSpPr txBox="1">
            <a:spLocks noRot="1" noChangeArrowheads="1"/>
          </p:cNvSpPr>
          <p:nvPr/>
        </p:nvSpPr>
        <p:spPr bwMode="auto">
          <a:xfrm>
            <a:off x="1981200" y="4565651"/>
            <a:ext cx="83058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对等模块指的是</a:t>
            </a:r>
            <a:r>
              <a:rPr lang="zh-CN" altLang="en-US" sz="2800">
                <a:solidFill>
                  <a:schemeClr val="tx2"/>
                </a:solidFill>
              </a:rPr>
              <a:t>协作完成同样功能</a:t>
            </a:r>
            <a:r>
              <a:rPr lang="zh-CN" altLang="en-US" sz="2800"/>
              <a:t>的模块，也称为</a:t>
            </a:r>
            <a:r>
              <a:rPr lang="zh-CN" altLang="en-US" sz="2800">
                <a:solidFill>
                  <a:schemeClr val="tx2"/>
                </a:solidFill>
              </a:rPr>
              <a:t>对等体（</a:t>
            </a:r>
            <a:r>
              <a:rPr lang="en-US" altLang="zh-CN" sz="2800">
                <a:solidFill>
                  <a:schemeClr val="tx2"/>
                </a:solidFill>
              </a:rPr>
              <a:t>peer</a:t>
            </a:r>
            <a:r>
              <a:rPr lang="zh-CN" altLang="en-US" sz="2800">
                <a:solidFill>
                  <a:schemeClr val="tx2"/>
                </a:solidFill>
              </a:rPr>
              <a:t>）</a:t>
            </a:r>
            <a:r>
              <a:rPr lang="zh-CN" altLang="en-US" sz="2800"/>
              <a:t>。</a:t>
            </a:r>
            <a:endParaRPr lang="en-US" altLang="zh-CN" sz="2800"/>
          </a:p>
        </p:txBody>
      </p:sp>
      <p:sp>
        <p:nvSpPr>
          <p:cNvPr id="8" name="Rectangle 3">
            <a:extLst>
              <a:ext uri="{FF2B5EF4-FFF2-40B4-BE49-F238E27FC236}">
                <a16:creationId xmlns:a16="http://schemas.microsoft.com/office/drawing/2014/main" id="{22E3A336-0C6C-9540-9E02-A95D03EDF623}"/>
              </a:ext>
            </a:extLst>
          </p:cNvPr>
          <p:cNvSpPr txBox="1">
            <a:spLocks noRot="1" noChangeArrowheads="1"/>
          </p:cNvSpPr>
          <p:nvPr/>
        </p:nvSpPr>
        <p:spPr bwMode="auto">
          <a:xfrm>
            <a:off x="1981200" y="2132014"/>
            <a:ext cx="830580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网络软件需要支持不同用户之间的通信需求，很多功能需要用户之间</a:t>
            </a:r>
            <a:r>
              <a:rPr lang="zh-CN" altLang="en-US" sz="2800">
                <a:solidFill>
                  <a:schemeClr val="tx2"/>
                </a:solidFill>
              </a:rPr>
              <a:t>协作</a:t>
            </a:r>
            <a:r>
              <a:rPr lang="zh-CN" altLang="en-US" sz="2800"/>
              <a:t>才能完成。所以，网络软件是一个分布式系统。</a:t>
            </a:r>
            <a:endParaRPr lang="en-US" altLang="zh-CN" sz="2800"/>
          </a:p>
        </p:txBody>
      </p:sp>
      <p:sp>
        <p:nvSpPr>
          <p:cNvPr id="12" name="Rectangle 3">
            <a:extLst>
              <a:ext uri="{FF2B5EF4-FFF2-40B4-BE49-F238E27FC236}">
                <a16:creationId xmlns:a16="http://schemas.microsoft.com/office/drawing/2014/main" id="{9CBDEFFC-D2CE-C945-AB5F-8170E7E12392}"/>
              </a:ext>
            </a:extLst>
          </p:cNvPr>
          <p:cNvSpPr txBox="1">
            <a:spLocks noRot="1" noChangeArrowheads="1"/>
          </p:cNvSpPr>
          <p:nvPr/>
        </p:nvSpPr>
        <p:spPr bwMode="auto">
          <a:xfrm>
            <a:off x="1966913" y="5534026"/>
            <a:ext cx="83058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在现实中，协作完成同样功能的对等体组成一个</a:t>
            </a:r>
            <a:r>
              <a:rPr lang="zh-CN" altLang="en-US" sz="2800">
                <a:solidFill>
                  <a:schemeClr val="tx2"/>
                </a:solidFill>
              </a:rPr>
              <a:t>联盟</a:t>
            </a:r>
            <a:r>
              <a:rPr lang="zh-CN" altLang="en-US" sz="2800"/>
              <a:t>。需要遵守联盟内部的</a:t>
            </a:r>
            <a:r>
              <a:rPr lang="zh-CN" altLang="en-US" sz="2800">
                <a:solidFill>
                  <a:schemeClr val="tx2"/>
                </a:solidFill>
              </a:rPr>
              <a:t>规则或约定</a:t>
            </a:r>
            <a:r>
              <a:rPr lang="zh-CN" altLang="en-US" sz="2800"/>
              <a:t>。</a:t>
            </a:r>
            <a:endParaRPr lang="en-US" altLang="zh-CN" sz="2800"/>
          </a:p>
        </p:txBody>
      </p:sp>
    </p:spTree>
  </p:cSld>
  <p:clrMapOvr>
    <a:masterClrMapping/>
  </p:clrMapOvr>
  <p:transition spd="med">
    <p:wheel spokes="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37E571FE-3FF4-C040-9548-42F9B00E41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386BEC78-0F28-8F4F-8C93-510202F0088A}" type="slidenum">
              <a:rPr lang="zh-CN" altLang="en-US" sz="1600"/>
              <a:pPr>
                <a:spcBef>
                  <a:spcPct val="0"/>
                </a:spcBef>
                <a:buClrTx/>
                <a:buFontTx/>
                <a:buNone/>
              </a:pPr>
              <a:t>61</a:t>
            </a:fld>
            <a:endParaRPr lang="en-US" altLang="zh-CN" sz="1600"/>
          </a:p>
        </p:txBody>
      </p:sp>
      <p:sp>
        <p:nvSpPr>
          <p:cNvPr id="52227" name="Rectangle 2">
            <a:extLst>
              <a:ext uri="{FF2B5EF4-FFF2-40B4-BE49-F238E27FC236}">
                <a16:creationId xmlns:a16="http://schemas.microsoft.com/office/drawing/2014/main" id="{90CB61FC-0CD8-5E42-8CB1-A3EB79F38146}"/>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2228" name="Rectangle 3">
            <a:extLst>
              <a:ext uri="{FF2B5EF4-FFF2-40B4-BE49-F238E27FC236}">
                <a16:creationId xmlns:a16="http://schemas.microsoft.com/office/drawing/2014/main" id="{90EF9D60-18F0-DC47-B1D3-6369C7B1BA76}"/>
              </a:ext>
            </a:extLst>
          </p:cNvPr>
          <p:cNvSpPr>
            <a:spLocks noGrp="1" noRot="1" noChangeArrowheads="1"/>
          </p:cNvSpPr>
          <p:nvPr>
            <p:ph type="body" idx="1"/>
          </p:nvPr>
        </p:nvSpPr>
        <p:spPr>
          <a:xfrm>
            <a:off x="1981200" y="1341439"/>
            <a:ext cx="8305800" cy="555625"/>
          </a:xfrm>
        </p:spPr>
        <p:txBody>
          <a:bodyPr/>
          <a:lstStyle/>
          <a:p>
            <a:pPr marL="0" indent="0">
              <a:buNone/>
            </a:pPr>
            <a:r>
              <a:rPr lang="zh-CN" altLang="en-US"/>
              <a:t>从</a:t>
            </a:r>
            <a:r>
              <a:rPr lang="zh-CN" altLang="en-US">
                <a:solidFill>
                  <a:schemeClr val="tx2"/>
                </a:solidFill>
              </a:rPr>
              <a:t>以上两个角度</a:t>
            </a:r>
            <a:r>
              <a:rPr lang="zh-CN" altLang="en-US"/>
              <a:t>考虑网络软件的设计与实现</a:t>
            </a:r>
            <a:endParaRPr lang="en-US" altLang="zh-CN"/>
          </a:p>
        </p:txBody>
      </p:sp>
      <p:sp>
        <p:nvSpPr>
          <p:cNvPr id="52229" name="Text Box 4">
            <a:extLst>
              <a:ext uri="{FF2B5EF4-FFF2-40B4-BE49-F238E27FC236}">
                <a16:creationId xmlns:a16="http://schemas.microsoft.com/office/drawing/2014/main" id="{64787D0C-B776-D947-A9FE-1E27AFC61191}"/>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0" name="Rectangle 3">
            <a:extLst>
              <a:ext uri="{FF2B5EF4-FFF2-40B4-BE49-F238E27FC236}">
                <a16:creationId xmlns:a16="http://schemas.microsoft.com/office/drawing/2014/main" id="{36486B67-35B8-E345-BA90-05E5C7815A28}"/>
              </a:ext>
            </a:extLst>
          </p:cNvPr>
          <p:cNvSpPr txBox="1">
            <a:spLocks noRot="1" noChangeArrowheads="1"/>
          </p:cNvSpPr>
          <p:nvPr/>
        </p:nvSpPr>
        <p:spPr bwMode="auto">
          <a:xfrm>
            <a:off x="1981200" y="3035300"/>
            <a:ext cx="8305800"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为了更简单、更可控、更合理地共同完成功能，联盟之间应该尽量少地互相调用。理想方式为每个联盟依托某个联盟的功能，完成自己的某种功能，为其它联盟使用。即采用</a:t>
            </a:r>
            <a:r>
              <a:rPr lang="zh-CN" altLang="en-US" sz="2800" dirty="0">
                <a:solidFill>
                  <a:schemeClr val="tx2"/>
                </a:solidFill>
              </a:rPr>
              <a:t>层次化</a:t>
            </a:r>
            <a:r>
              <a:rPr lang="zh-CN" altLang="en-US" sz="2800" dirty="0"/>
              <a:t>模型。</a:t>
            </a:r>
            <a:endParaRPr lang="en-US" altLang="zh-CN" sz="2800" dirty="0"/>
          </a:p>
        </p:txBody>
      </p:sp>
      <p:sp>
        <p:nvSpPr>
          <p:cNvPr id="8" name="Rectangle 3">
            <a:extLst>
              <a:ext uri="{FF2B5EF4-FFF2-40B4-BE49-F238E27FC236}">
                <a16:creationId xmlns:a16="http://schemas.microsoft.com/office/drawing/2014/main" id="{89A96ACB-0497-4F45-96FB-F5813A518252}"/>
              </a:ext>
            </a:extLst>
          </p:cNvPr>
          <p:cNvSpPr txBox="1">
            <a:spLocks noRot="1" noChangeArrowheads="1"/>
          </p:cNvSpPr>
          <p:nvPr/>
        </p:nvSpPr>
        <p:spPr bwMode="auto">
          <a:xfrm>
            <a:off x="1981200" y="2132013"/>
            <a:ext cx="83058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每个</a:t>
            </a:r>
            <a:r>
              <a:rPr lang="zh-CN" altLang="en-US" sz="2800" dirty="0">
                <a:solidFill>
                  <a:schemeClr val="tx2"/>
                </a:solidFill>
              </a:rPr>
              <a:t>联盟</a:t>
            </a:r>
            <a:r>
              <a:rPr lang="zh-CN" altLang="en-US" sz="2800" dirty="0"/>
              <a:t>实现特定的功能，为了实现某种复杂的功能，需要多个联盟共同合作完成。</a:t>
            </a:r>
            <a:endParaRPr lang="en-US" altLang="zh-CN" sz="2800" dirty="0"/>
          </a:p>
        </p:txBody>
      </p:sp>
      <p:sp>
        <p:nvSpPr>
          <p:cNvPr id="12" name="Rectangle 3">
            <a:extLst>
              <a:ext uri="{FF2B5EF4-FFF2-40B4-BE49-F238E27FC236}">
                <a16:creationId xmlns:a16="http://schemas.microsoft.com/office/drawing/2014/main" id="{CF7F6AD2-0668-BC40-8E14-D5947B57C52A}"/>
              </a:ext>
            </a:extLst>
          </p:cNvPr>
          <p:cNvSpPr txBox="1">
            <a:spLocks noRot="1" noChangeArrowheads="1"/>
          </p:cNvSpPr>
          <p:nvPr/>
        </p:nvSpPr>
        <p:spPr bwMode="auto">
          <a:xfrm>
            <a:off x="1981200" y="4908551"/>
            <a:ext cx="83058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800"/>
              <a:t>为了避免联盟进化对其它联盟的影响，联盟的规则或约定只对</a:t>
            </a:r>
            <a:r>
              <a:rPr lang="zh-CN" altLang="en-US" sz="2800">
                <a:solidFill>
                  <a:schemeClr val="tx2"/>
                </a:solidFill>
              </a:rPr>
              <a:t>联盟内部成员可见并遵守，对联盟外部成员不可见</a:t>
            </a:r>
            <a:r>
              <a:rPr lang="zh-CN" altLang="en-US" sz="2800"/>
              <a:t>。即满足</a:t>
            </a:r>
            <a:r>
              <a:rPr lang="zh-CN" altLang="en-US" sz="2800">
                <a:solidFill>
                  <a:schemeClr val="tx2"/>
                </a:solidFill>
              </a:rPr>
              <a:t>封装</a:t>
            </a:r>
            <a:r>
              <a:rPr lang="zh-CN" altLang="en-US" sz="2800"/>
              <a:t>概念。</a:t>
            </a:r>
            <a:endParaRPr lang="en-US" altLang="zh-CN" sz="2800"/>
          </a:p>
        </p:txBody>
      </p:sp>
    </p:spTree>
  </p:cSld>
  <p:clrMapOvr>
    <a:masterClrMapping/>
  </p:clrMapOvr>
  <p:transition spd="med">
    <p:wheel spokes="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98F00859-3A58-FD4E-A7E4-47BCB8D946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AF815763-3C7A-4C42-84D1-3B3586BB42DE}" type="slidenum">
              <a:rPr lang="zh-CN" altLang="en-US" sz="1600"/>
              <a:pPr>
                <a:spcBef>
                  <a:spcPct val="0"/>
                </a:spcBef>
                <a:buClrTx/>
                <a:buFontTx/>
                <a:buNone/>
              </a:pPr>
              <a:t>62</a:t>
            </a:fld>
            <a:endParaRPr lang="en-US" altLang="zh-CN" sz="1600"/>
          </a:p>
        </p:txBody>
      </p:sp>
      <p:sp>
        <p:nvSpPr>
          <p:cNvPr id="53251" name="Rectangle 2">
            <a:extLst>
              <a:ext uri="{FF2B5EF4-FFF2-40B4-BE49-F238E27FC236}">
                <a16:creationId xmlns:a16="http://schemas.microsoft.com/office/drawing/2014/main" id="{DE221EF1-4037-834F-9315-4511307CDEF9}"/>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3252" name="Rectangle 3">
            <a:extLst>
              <a:ext uri="{FF2B5EF4-FFF2-40B4-BE49-F238E27FC236}">
                <a16:creationId xmlns:a16="http://schemas.microsoft.com/office/drawing/2014/main" id="{08587F38-3306-304D-B6B5-58575F24ACE3}"/>
              </a:ext>
            </a:extLst>
          </p:cNvPr>
          <p:cNvSpPr>
            <a:spLocks noGrp="1" noRot="1" noChangeArrowheads="1"/>
          </p:cNvSpPr>
          <p:nvPr>
            <p:ph type="body" idx="1"/>
          </p:nvPr>
        </p:nvSpPr>
        <p:spPr>
          <a:xfrm>
            <a:off x="1981200" y="1341439"/>
            <a:ext cx="8305800" cy="649287"/>
          </a:xfrm>
        </p:spPr>
        <p:txBody>
          <a:bodyPr/>
          <a:lstStyle/>
          <a:p>
            <a:pPr marL="0" indent="0">
              <a:buNone/>
            </a:pPr>
            <a:r>
              <a:rPr lang="zh-CN" altLang="en-US"/>
              <a:t>一个实例：邮政系统</a:t>
            </a:r>
            <a:endParaRPr lang="en-US" altLang="zh-CN"/>
          </a:p>
        </p:txBody>
      </p:sp>
      <p:sp>
        <p:nvSpPr>
          <p:cNvPr id="53253" name="Text Box 4">
            <a:extLst>
              <a:ext uri="{FF2B5EF4-FFF2-40B4-BE49-F238E27FC236}">
                <a16:creationId xmlns:a16="http://schemas.microsoft.com/office/drawing/2014/main" id="{C543B347-8E7A-134C-AC65-183963F165FD}"/>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9" name="Rectangle 3">
            <a:extLst>
              <a:ext uri="{FF2B5EF4-FFF2-40B4-BE49-F238E27FC236}">
                <a16:creationId xmlns:a16="http://schemas.microsoft.com/office/drawing/2014/main" id="{645353CD-1254-3A4E-BC19-05B759593067}"/>
              </a:ext>
            </a:extLst>
          </p:cNvPr>
          <p:cNvSpPr txBox="1">
            <a:spLocks noRot="1" noChangeArrowheads="1"/>
          </p:cNvSpPr>
          <p:nvPr/>
        </p:nvSpPr>
        <p:spPr bwMode="auto">
          <a:xfrm>
            <a:off x="2049463" y="2063750"/>
            <a:ext cx="8305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zh-CN" altLang="en-US" sz="2400"/>
              <a:t>邮政联盟由各个国家（城市）的邮局组成。用户按照格式填写信封并付邮资，每个城市的邮局负责将发往外地的信件收集并根据目标地址分类，打成邮袋。通过运输联盟发往目标城市。到达目标城市后，由当地邮局送往目标用户。</a:t>
            </a:r>
            <a:endParaRPr lang="en-US" altLang="zh-CN" sz="2400"/>
          </a:p>
        </p:txBody>
      </p:sp>
      <p:sp>
        <p:nvSpPr>
          <p:cNvPr id="11" name="Rectangle 3">
            <a:extLst>
              <a:ext uri="{FF2B5EF4-FFF2-40B4-BE49-F238E27FC236}">
                <a16:creationId xmlns:a16="http://schemas.microsoft.com/office/drawing/2014/main" id="{11C1E927-A456-F34D-922B-1640674ACA16}"/>
              </a:ext>
            </a:extLst>
          </p:cNvPr>
          <p:cNvSpPr txBox="1">
            <a:spLocks noRot="1" noChangeArrowheads="1"/>
          </p:cNvSpPr>
          <p:nvPr/>
        </p:nvSpPr>
        <p:spPr bwMode="auto">
          <a:xfrm>
            <a:off x="2082800" y="3717925"/>
            <a:ext cx="83058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zh-CN" altLang="en-US" sz="2400">
                <a:solidFill>
                  <a:schemeClr val="tx2"/>
                </a:solidFill>
              </a:rPr>
              <a:t>两个联盟</a:t>
            </a:r>
            <a:r>
              <a:rPr lang="zh-CN" altLang="en-US" sz="2400"/>
              <a:t>：邮政联盟和运输联盟。邮政联盟为用户提供信件传递功能；运输联盟为邮政联盟提供城市之间的邮袋传递功能。</a:t>
            </a:r>
            <a:endParaRPr lang="en-US" altLang="zh-CN" sz="2400"/>
          </a:p>
          <a:p>
            <a:pPr>
              <a:buFont typeface="Wingdings" pitchFamily="2" charset="2"/>
              <a:buNone/>
            </a:pPr>
            <a:r>
              <a:rPr lang="zh-CN" altLang="en-US" sz="2400">
                <a:solidFill>
                  <a:schemeClr val="tx2"/>
                </a:solidFill>
              </a:rPr>
              <a:t>两次调用</a:t>
            </a:r>
            <a:r>
              <a:rPr lang="zh-CN" altLang="en-US" sz="2400"/>
              <a:t>：用户通过信封调用邮政联盟的功能；邮政联盟通过邮袋调用运输联盟的功能。</a:t>
            </a:r>
            <a:endParaRPr lang="en-US" altLang="zh-CN" sz="2400"/>
          </a:p>
          <a:p>
            <a:pPr>
              <a:buFont typeface="Wingdings" pitchFamily="2" charset="2"/>
              <a:buNone/>
            </a:pPr>
            <a:r>
              <a:rPr lang="zh-CN" altLang="en-US" sz="2400">
                <a:solidFill>
                  <a:schemeClr val="tx2"/>
                </a:solidFill>
              </a:rPr>
              <a:t>两种内部规则</a:t>
            </a:r>
            <a:r>
              <a:rPr lang="zh-CN" altLang="en-US" sz="2400"/>
              <a:t>：不同邮局之间的内部约定；不同运输公司之间的内部约定。</a:t>
            </a:r>
            <a:endParaRPr lang="en-US" altLang="zh-CN" sz="2400"/>
          </a:p>
        </p:txBody>
      </p:sp>
    </p:spTree>
  </p:cSld>
  <p:clrMapOvr>
    <a:masterClrMapping/>
  </p:clrMapOvr>
  <p:transition spd="med">
    <p:wheel spokes="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E6BC2B52-89A7-684D-95C0-75AD2A4681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E358B717-C37D-EA46-957B-9A34B0066D86}" type="slidenum">
              <a:rPr lang="zh-CN" altLang="en-US" sz="1600"/>
              <a:pPr>
                <a:spcBef>
                  <a:spcPct val="0"/>
                </a:spcBef>
                <a:buClrTx/>
                <a:buFontTx/>
                <a:buNone/>
              </a:pPr>
              <a:t>63</a:t>
            </a:fld>
            <a:endParaRPr lang="en-US" altLang="zh-CN" sz="1600"/>
          </a:p>
        </p:txBody>
      </p:sp>
      <p:sp>
        <p:nvSpPr>
          <p:cNvPr id="54275" name="Rectangle 2">
            <a:extLst>
              <a:ext uri="{FF2B5EF4-FFF2-40B4-BE49-F238E27FC236}">
                <a16:creationId xmlns:a16="http://schemas.microsoft.com/office/drawing/2014/main" id="{EDA0AF80-D2B7-B146-8809-3E1C0254D18F}"/>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4276" name="Rectangle 3">
            <a:extLst>
              <a:ext uri="{FF2B5EF4-FFF2-40B4-BE49-F238E27FC236}">
                <a16:creationId xmlns:a16="http://schemas.microsoft.com/office/drawing/2014/main" id="{07A41993-67D2-C540-BFDB-F0CD21A43D45}"/>
              </a:ext>
            </a:extLst>
          </p:cNvPr>
          <p:cNvSpPr>
            <a:spLocks noGrp="1" noRot="1" noChangeArrowheads="1"/>
          </p:cNvSpPr>
          <p:nvPr>
            <p:ph type="body" idx="1"/>
          </p:nvPr>
        </p:nvSpPr>
        <p:spPr>
          <a:xfrm>
            <a:off x="1981200" y="1341439"/>
            <a:ext cx="8305800" cy="649287"/>
          </a:xfrm>
        </p:spPr>
        <p:txBody>
          <a:bodyPr/>
          <a:lstStyle/>
          <a:p>
            <a:pPr marL="0" indent="0">
              <a:buNone/>
            </a:pPr>
            <a:r>
              <a:rPr lang="zh-CN" altLang="en-US"/>
              <a:t>几个概念：邮政系统引申开来，到分布式软件</a:t>
            </a:r>
            <a:endParaRPr lang="en-US" altLang="zh-CN"/>
          </a:p>
        </p:txBody>
      </p:sp>
      <p:sp>
        <p:nvSpPr>
          <p:cNvPr id="54277" name="Text Box 4">
            <a:extLst>
              <a:ext uri="{FF2B5EF4-FFF2-40B4-BE49-F238E27FC236}">
                <a16:creationId xmlns:a16="http://schemas.microsoft.com/office/drawing/2014/main" id="{E6565E8E-C124-5541-A688-B56E22CAB3BA}"/>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67607B0F-B684-BB4E-BF28-0E053D4696EB}"/>
              </a:ext>
            </a:extLst>
          </p:cNvPr>
          <p:cNvSpPr txBox="1">
            <a:spLocks noRot="1" noChangeArrowheads="1"/>
          </p:cNvSpPr>
          <p:nvPr/>
        </p:nvSpPr>
        <p:spPr bwMode="auto">
          <a:xfrm>
            <a:off x="2049463" y="2065338"/>
            <a:ext cx="83058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zh-CN" altLang="en-US" sz="2400">
                <a:solidFill>
                  <a:schemeClr val="tx2"/>
                </a:solidFill>
              </a:rPr>
              <a:t>对用户而言，只有邮政联盟可见</a:t>
            </a:r>
            <a:r>
              <a:rPr lang="zh-CN" altLang="en-US" sz="2400"/>
              <a:t>，通过使用邮政联盟的功能就可以完成信件在任意两个用户之间的递交。邮政联盟为了完成对用户承诺的功能，</a:t>
            </a:r>
            <a:r>
              <a:rPr lang="zh-CN" altLang="en-US" sz="2400">
                <a:solidFill>
                  <a:schemeClr val="tx2"/>
                </a:solidFill>
              </a:rPr>
              <a:t>除了</a:t>
            </a:r>
            <a:r>
              <a:rPr lang="zh-CN" altLang="en-US" sz="2400"/>
              <a:t>位于不同城市的邮局根据信封内容完成城市内部的信件递交功能以外，</a:t>
            </a:r>
            <a:r>
              <a:rPr lang="zh-CN" altLang="en-US" sz="2400">
                <a:solidFill>
                  <a:schemeClr val="tx2"/>
                </a:solidFill>
              </a:rPr>
              <a:t>还需要</a:t>
            </a:r>
            <a:r>
              <a:rPr lang="zh-CN" altLang="en-US" sz="2400"/>
              <a:t>针对不同目标城市对信件分拣，并封装为邮袋（每个城市一个），</a:t>
            </a:r>
            <a:r>
              <a:rPr lang="zh-CN" altLang="en-US" sz="2400">
                <a:solidFill>
                  <a:schemeClr val="tx2"/>
                </a:solidFill>
              </a:rPr>
              <a:t>然后</a:t>
            </a:r>
            <a:r>
              <a:rPr lang="zh-CN" altLang="en-US" sz="2400"/>
              <a:t>使用运输联盟的功能完成邮袋在不同城市之间的递交。</a:t>
            </a:r>
            <a:endParaRPr lang="en-US" altLang="zh-CN" sz="2400"/>
          </a:p>
          <a:p>
            <a:pPr>
              <a:buFont typeface="Wingdings" pitchFamily="2" charset="2"/>
              <a:buNone/>
            </a:pPr>
            <a:r>
              <a:rPr lang="zh-CN" altLang="en-US" sz="2400">
                <a:solidFill>
                  <a:schemeClr val="tx2"/>
                </a:solidFill>
              </a:rPr>
              <a:t>运输联盟对邮政联盟可见，对用户不可见（用户不关心）</a:t>
            </a:r>
            <a:r>
              <a:rPr lang="zh-CN" altLang="en-US" sz="2400"/>
              <a:t>。</a:t>
            </a:r>
            <a:endParaRPr lang="en-US" altLang="zh-CN" sz="2400"/>
          </a:p>
          <a:p>
            <a:pPr>
              <a:buFont typeface="Wingdings" pitchFamily="2" charset="2"/>
              <a:buNone/>
            </a:pPr>
            <a:r>
              <a:rPr lang="zh-CN" altLang="en-US" sz="2400"/>
              <a:t>每个联盟对应一个</a:t>
            </a:r>
            <a:r>
              <a:rPr lang="zh-CN" altLang="en-US" sz="2400">
                <a:solidFill>
                  <a:srgbClr val="FF0000"/>
                </a:solidFill>
              </a:rPr>
              <a:t>层</a:t>
            </a:r>
            <a:r>
              <a:rPr lang="zh-CN" altLang="en-US" sz="2400"/>
              <a:t>（</a:t>
            </a:r>
            <a:r>
              <a:rPr lang="en-US" altLang="zh-CN" sz="2400"/>
              <a:t>Layer</a:t>
            </a:r>
            <a:r>
              <a:rPr lang="zh-CN" altLang="en-US" sz="2400"/>
              <a:t>），联盟实现的功能称为层提供的</a:t>
            </a:r>
            <a:r>
              <a:rPr lang="zh-CN" altLang="en-US" sz="2400">
                <a:solidFill>
                  <a:srgbClr val="FF0000"/>
                </a:solidFill>
              </a:rPr>
              <a:t>服务</a:t>
            </a:r>
            <a:r>
              <a:rPr lang="zh-CN" altLang="en-US" sz="2400"/>
              <a:t>（</a:t>
            </a:r>
            <a:r>
              <a:rPr lang="en-US" altLang="zh-CN" sz="2400"/>
              <a:t>Service</a:t>
            </a:r>
            <a:r>
              <a:rPr lang="zh-CN" altLang="en-US" sz="2400"/>
              <a:t>），联盟内部协作完成服务的多个对等体称为本层的</a:t>
            </a:r>
            <a:r>
              <a:rPr lang="zh-CN" altLang="en-US" sz="2400">
                <a:solidFill>
                  <a:srgbClr val="FF0000"/>
                </a:solidFill>
              </a:rPr>
              <a:t>对等体</a:t>
            </a:r>
            <a:r>
              <a:rPr lang="zh-CN" altLang="en-US" sz="2400"/>
              <a:t>（</a:t>
            </a:r>
            <a:r>
              <a:rPr lang="en-US" altLang="zh-CN" sz="2400"/>
              <a:t>Peer</a:t>
            </a:r>
            <a:r>
              <a:rPr lang="zh-CN" altLang="en-US" sz="2400"/>
              <a:t>）。</a:t>
            </a:r>
            <a:endParaRPr lang="en-US" altLang="zh-CN" sz="2400"/>
          </a:p>
          <a:p>
            <a:pPr>
              <a:buFont typeface="Wingdings" pitchFamily="2" charset="2"/>
              <a:buNone/>
            </a:pPr>
            <a:r>
              <a:rPr lang="zh-CN" altLang="en-US" sz="2400"/>
              <a:t>层次模型中，每个层只对上下层可见，对其他层不可见。</a:t>
            </a:r>
            <a:endParaRPr lang="en-US" altLang="zh-CN" sz="2400"/>
          </a:p>
        </p:txBody>
      </p:sp>
    </p:spTree>
  </p:cSld>
  <p:clrMapOvr>
    <a:masterClrMapping/>
  </p:clrMapOvr>
  <p:transition spd="med">
    <p:wheel spokes="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F5AA4D35-3503-F041-9A09-B263921BFF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A7C46EAC-8647-7F49-B0F6-CC3E100871C1}" type="slidenum">
              <a:rPr lang="zh-CN" altLang="en-US" sz="1600"/>
              <a:pPr>
                <a:spcBef>
                  <a:spcPct val="0"/>
                </a:spcBef>
                <a:buClrTx/>
                <a:buFontTx/>
                <a:buNone/>
              </a:pPr>
              <a:t>64</a:t>
            </a:fld>
            <a:endParaRPr lang="en-US" altLang="zh-CN" sz="1600"/>
          </a:p>
        </p:txBody>
      </p:sp>
      <p:sp>
        <p:nvSpPr>
          <p:cNvPr id="55299" name="Rectangle 2">
            <a:extLst>
              <a:ext uri="{FF2B5EF4-FFF2-40B4-BE49-F238E27FC236}">
                <a16:creationId xmlns:a16="http://schemas.microsoft.com/office/drawing/2014/main" id="{44722EC7-444A-DA4F-BAE5-004E3A2D65FF}"/>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5300" name="Rectangle 3">
            <a:extLst>
              <a:ext uri="{FF2B5EF4-FFF2-40B4-BE49-F238E27FC236}">
                <a16:creationId xmlns:a16="http://schemas.microsoft.com/office/drawing/2014/main" id="{580A1510-53AA-1646-BB87-260EF8C1B22F}"/>
              </a:ext>
            </a:extLst>
          </p:cNvPr>
          <p:cNvSpPr>
            <a:spLocks noGrp="1" noRot="1" noChangeArrowheads="1"/>
          </p:cNvSpPr>
          <p:nvPr>
            <p:ph type="body" idx="1"/>
          </p:nvPr>
        </p:nvSpPr>
        <p:spPr>
          <a:xfrm>
            <a:off x="1981200" y="1341439"/>
            <a:ext cx="8305800" cy="649287"/>
          </a:xfrm>
        </p:spPr>
        <p:txBody>
          <a:bodyPr/>
          <a:lstStyle/>
          <a:p>
            <a:pPr marL="0" indent="0">
              <a:buNone/>
            </a:pPr>
            <a:r>
              <a:rPr lang="zh-CN" altLang="en-US"/>
              <a:t>几个概念：邮政系统引申开来，到分布式软件</a:t>
            </a:r>
            <a:endParaRPr lang="en-US" altLang="zh-CN"/>
          </a:p>
        </p:txBody>
      </p:sp>
      <p:sp>
        <p:nvSpPr>
          <p:cNvPr id="55301" name="Text Box 4">
            <a:extLst>
              <a:ext uri="{FF2B5EF4-FFF2-40B4-BE49-F238E27FC236}">
                <a16:creationId xmlns:a16="http://schemas.microsoft.com/office/drawing/2014/main" id="{6EC1EDCD-554B-8247-8247-0CAFC15E2A02}"/>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E8063974-CE62-784A-8D61-013AA386A43F}"/>
              </a:ext>
            </a:extLst>
          </p:cNvPr>
          <p:cNvSpPr txBox="1">
            <a:spLocks noRot="1" noChangeArrowheads="1"/>
          </p:cNvSpPr>
          <p:nvPr/>
        </p:nvSpPr>
        <p:spPr bwMode="auto">
          <a:xfrm>
            <a:off x="2049463" y="2065338"/>
            <a:ext cx="83058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zh-CN" altLang="en-US" sz="2400"/>
              <a:t>用户通过</a:t>
            </a:r>
            <a:r>
              <a:rPr lang="zh-CN" altLang="en-US" sz="2400">
                <a:solidFill>
                  <a:schemeClr val="tx2"/>
                </a:solidFill>
              </a:rPr>
              <a:t>信封</a:t>
            </a:r>
            <a:r>
              <a:rPr lang="zh-CN" altLang="en-US" sz="2400"/>
              <a:t>调用邮政联盟提供的服务；邮政联盟通过</a:t>
            </a:r>
            <a:r>
              <a:rPr lang="zh-CN" altLang="en-US" sz="2400">
                <a:solidFill>
                  <a:schemeClr val="tx2"/>
                </a:solidFill>
              </a:rPr>
              <a:t>邮袋</a:t>
            </a:r>
            <a:r>
              <a:rPr lang="zh-CN" altLang="en-US" sz="2400"/>
              <a:t>调用运输联盟提供的服务。信封和邮袋称为</a:t>
            </a:r>
            <a:r>
              <a:rPr lang="zh-CN" altLang="en-US" sz="2400">
                <a:solidFill>
                  <a:schemeClr val="tx2"/>
                </a:solidFill>
              </a:rPr>
              <a:t>接口</a:t>
            </a:r>
            <a:r>
              <a:rPr lang="zh-CN" altLang="en-US" sz="2400"/>
              <a:t>。</a:t>
            </a:r>
            <a:endParaRPr lang="en-US" altLang="zh-CN" sz="2400"/>
          </a:p>
          <a:p>
            <a:pPr>
              <a:buFont typeface="Wingdings" pitchFamily="2" charset="2"/>
              <a:buNone/>
            </a:pPr>
            <a:endParaRPr lang="en-US" altLang="zh-CN" sz="2400"/>
          </a:p>
          <a:p>
            <a:pPr>
              <a:buFont typeface="Wingdings" pitchFamily="2" charset="2"/>
              <a:buNone/>
            </a:pPr>
            <a:r>
              <a:rPr lang="zh-CN" altLang="en-US" sz="2400"/>
              <a:t>信封上的内容（收信人地址、发信人地址、邮资、邮戳等）确定了用户和邮政联盟之间的合同，邮袋上的内容（到达城市、出发城市、出发时间、到达时间、运输费用等）确定了邮政联盟和运输联盟之间的合同。这些内容称为</a:t>
            </a:r>
            <a:r>
              <a:rPr lang="zh-CN" altLang="en-US" sz="2400">
                <a:solidFill>
                  <a:schemeClr val="tx2"/>
                </a:solidFill>
              </a:rPr>
              <a:t>接口参数</a:t>
            </a:r>
            <a:r>
              <a:rPr lang="zh-CN" altLang="en-US" sz="2400"/>
              <a:t>。</a:t>
            </a:r>
            <a:endParaRPr lang="en-US" altLang="zh-CN" sz="2400"/>
          </a:p>
          <a:p>
            <a:pPr>
              <a:buFont typeface="Wingdings" pitchFamily="2" charset="2"/>
              <a:buNone/>
            </a:pPr>
            <a:endParaRPr lang="en-US" altLang="zh-CN" sz="2400">
              <a:solidFill>
                <a:schemeClr val="tx2"/>
              </a:solidFill>
            </a:endParaRPr>
          </a:p>
          <a:p>
            <a:pPr>
              <a:buFont typeface="Wingdings" pitchFamily="2" charset="2"/>
              <a:buNone/>
            </a:pPr>
            <a:r>
              <a:rPr lang="zh-CN" altLang="en-US" sz="2400">
                <a:solidFill>
                  <a:schemeClr val="tx2"/>
                </a:solidFill>
              </a:rPr>
              <a:t>层次模型中，上层通过接口调用下层的服务。</a:t>
            </a:r>
            <a:endParaRPr lang="en-US" altLang="zh-CN" sz="2400">
              <a:solidFill>
                <a:schemeClr val="tx2"/>
              </a:solidFill>
            </a:endParaRPr>
          </a:p>
        </p:txBody>
      </p:sp>
    </p:spTree>
  </p:cSld>
  <p:clrMapOvr>
    <a:masterClrMapping/>
  </p:clrMapOvr>
  <p:transition spd="med">
    <p:wheel spokes="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20BF0D51-7524-8A4F-8266-C7D50AC721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8A4BE9DD-3AC7-7145-9FE8-C722D2C71502}" type="slidenum">
              <a:rPr lang="zh-CN" altLang="en-US" sz="1600"/>
              <a:pPr>
                <a:spcBef>
                  <a:spcPct val="0"/>
                </a:spcBef>
                <a:buClrTx/>
                <a:buFontTx/>
                <a:buNone/>
              </a:pPr>
              <a:t>65</a:t>
            </a:fld>
            <a:endParaRPr lang="en-US" altLang="zh-CN" sz="1600"/>
          </a:p>
        </p:txBody>
      </p:sp>
      <p:sp>
        <p:nvSpPr>
          <p:cNvPr id="56323" name="Rectangle 2">
            <a:extLst>
              <a:ext uri="{FF2B5EF4-FFF2-40B4-BE49-F238E27FC236}">
                <a16:creationId xmlns:a16="http://schemas.microsoft.com/office/drawing/2014/main" id="{7600E845-9094-2343-B58B-F85A63F07B36}"/>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6324" name="Rectangle 3">
            <a:extLst>
              <a:ext uri="{FF2B5EF4-FFF2-40B4-BE49-F238E27FC236}">
                <a16:creationId xmlns:a16="http://schemas.microsoft.com/office/drawing/2014/main" id="{0D823DD6-1351-4345-BDA5-69824B18157B}"/>
              </a:ext>
            </a:extLst>
          </p:cNvPr>
          <p:cNvSpPr>
            <a:spLocks noGrp="1" noRot="1" noChangeArrowheads="1"/>
          </p:cNvSpPr>
          <p:nvPr>
            <p:ph type="body" idx="1"/>
          </p:nvPr>
        </p:nvSpPr>
        <p:spPr>
          <a:xfrm>
            <a:off x="1981200" y="1341439"/>
            <a:ext cx="8305800" cy="649287"/>
          </a:xfrm>
        </p:spPr>
        <p:txBody>
          <a:bodyPr/>
          <a:lstStyle/>
          <a:p>
            <a:pPr marL="0" indent="0">
              <a:buNone/>
            </a:pPr>
            <a:r>
              <a:rPr lang="zh-CN" altLang="en-US"/>
              <a:t>几个概念：邮政系统引申开来，到分布式软件</a:t>
            </a:r>
            <a:endParaRPr lang="en-US" altLang="zh-CN"/>
          </a:p>
        </p:txBody>
      </p:sp>
      <p:sp>
        <p:nvSpPr>
          <p:cNvPr id="56325" name="Text Box 4">
            <a:extLst>
              <a:ext uri="{FF2B5EF4-FFF2-40B4-BE49-F238E27FC236}">
                <a16:creationId xmlns:a16="http://schemas.microsoft.com/office/drawing/2014/main" id="{EE344832-0EF4-C044-9609-D14506CBC1CA}"/>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D2D7D8DC-14C5-C142-8F47-31B563F757E1}"/>
              </a:ext>
            </a:extLst>
          </p:cNvPr>
          <p:cNvSpPr txBox="1">
            <a:spLocks noRot="1" noChangeArrowheads="1"/>
          </p:cNvSpPr>
          <p:nvPr/>
        </p:nvSpPr>
        <p:spPr bwMode="auto">
          <a:xfrm>
            <a:off x="2049463" y="2065338"/>
            <a:ext cx="83058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zh-CN" altLang="en-US" sz="2400" dirty="0"/>
              <a:t>邮政联盟在运输联盟提供的服务的基础上（邮袋在不同城市之间的递交），通过联盟内部的约定完成对用户提供的服务（不同用户之间的信件递交）。这些联盟内部为了实现联盟服务所进行的约定或规则的集合称为</a:t>
            </a:r>
            <a:r>
              <a:rPr lang="zh-CN" altLang="en-US" sz="2400" dirty="0">
                <a:solidFill>
                  <a:schemeClr val="tx2"/>
                </a:solidFill>
              </a:rPr>
              <a:t>协议</a:t>
            </a:r>
            <a:r>
              <a:rPr lang="zh-CN" altLang="en-US" sz="2400" dirty="0"/>
              <a:t>。</a:t>
            </a:r>
            <a:endParaRPr lang="en-US" altLang="zh-CN" sz="2400" dirty="0"/>
          </a:p>
          <a:p>
            <a:pPr>
              <a:buFont typeface="Wingdings" pitchFamily="2" charset="2"/>
              <a:buNone/>
            </a:pPr>
            <a:r>
              <a:rPr lang="zh-CN" altLang="en-US" sz="2400" dirty="0"/>
              <a:t>协议发生在一个层的对等体之间，是一个层的对等体为了完成规定的功能所做的约定或规则的集合。</a:t>
            </a:r>
            <a:endParaRPr lang="en-US" altLang="zh-CN" sz="2400" dirty="0"/>
          </a:p>
          <a:p>
            <a:pPr>
              <a:buFont typeface="Wingdings" pitchFamily="2" charset="2"/>
              <a:buNone/>
            </a:pPr>
            <a:r>
              <a:rPr lang="zh-CN" altLang="en-US" sz="2400" dirty="0">
                <a:solidFill>
                  <a:schemeClr val="tx2"/>
                </a:solidFill>
              </a:rPr>
              <a:t>从计算机编程角度，为了完成某种功能，最基本的方式是“数据结构</a:t>
            </a:r>
            <a:r>
              <a:rPr lang="en-US" altLang="zh-CN" sz="2400" dirty="0">
                <a:solidFill>
                  <a:schemeClr val="tx2"/>
                </a:solidFill>
              </a:rPr>
              <a:t>+</a:t>
            </a:r>
            <a:r>
              <a:rPr lang="zh-CN" altLang="en-US" sz="2400" dirty="0">
                <a:solidFill>
                  <a:schemeClr val="tx2"/>
                </a:solidFill>
              </a:rPr>
              <a:t>算法”。数据结构是双方交互的内容，称为协议字段；运行在各个对等体上针对协议格式的处理操作集合称为协议算法。</a:t>
            </a:r>
            <a:endParaRPr lang="en-US" altLang="zh-CN" sz="2400" dirty="0">
              <a:solidFill>
                <a:schemeClr val="tx2"/>
              </a:solidFill>
            </a:endParaRPr>
          </a:p>
          <a:p>
            <a:pPr>
              <a:buFont typeface="Wingdings" pitchFamily="2" charset="2"/>
              <a:buNone/>
            </a:pPr>
            <a:r>
              <a:rPr lang="zh-CN" altLang="en-US" sz="2400" dirty="0">
                <a:solidFill>
                  <a:schemeClr val="tx2"/>
                </a:solidFill>
              </a:rPr>
              <a:t>协议一般包括三个要素：语义、语法、时序。</a:t>
            </a:r>
            <a:endParaRPr lang="en-US" altLang="zh-CN" sz="2400" dirty="0">
              <a:solidFill>
                <a:schemeClr val="tx2"/>
              </a:solidFill>
            </a:endParaRPr>
          </a:p>
        </p:txBody>
      </p:sp>
      <p:sp>
        <p:nvSpPr>
          <p:cNvPr id="7" name="文本框 6">
            <a:extLst>
              <a:ext uri="{FF2B5EF4-FFF2-40B4-BE49-F238E27FC236}">
                <a16:creationId xmlns:a16="http://schemas.microsoft.com/office/drawing/2014/main" id="{36B15D8A-8292-3E44-BA1F-BE250C1725AA}"/>
              </a:ext>
            </a:extLst>
          </p:cNvPr>
          <p:cNvSpPr txBox="1"/>
          <p:nvPr/>
        </p:nvSpPr>
        <p:spPr>
          <a:xfrm>
            <a:off x="1836737" y="4480560"/>
            <a:ext cx="9744075" cy="1477328"/>
          </a:xfrm>
          <a:prstGeom prst="rect">
            <a:avLst/>
          </a:prstGeom>
          <a:solidFill>
            <a:schemeClr val="bg1"/>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dirty="0">
                <a:solidFill>
                  <a:srgbClr val="FF0000"/>
                </a:solidFill>
                <a:latin typeface="SimHei" panose="02010609060101010101" pitchFamily="49" charset="-122"/>
                <a:ea typeface="SimHei" panose="02010609060101010101" pitchFamily="49" charset="-122"/>
              </a:rPr>
              <a:t>语义：语义是解释控制信息每个部分的意义。它规定了需要发出何种控制信息</a:t>
            </a:r>
            <a:r>
              <a:rPr lang="en-US" altLang="zh-CN" dirty="0">
                <a:solidFill>
                  <a:srgbClr val="FF0000"/>
                </a:solidFill>
                <a:latin typeface="SimHei" panose="02010609060101010101" pitchFamily="49" charset="-122"/>
                <a:ea typeface="SimHei" panose="02010609060101010101" pitchFamily="49" charset="-122"/>
              </a:rPr>
              <a:t>,</a:t>
            </a:r>
            <a:r>
              <a:rPr lang="zh-CN" altLang="en-US" dirty="0">
                <a:solidFill>
                  <a:srgbClr val="FF0000"/>
                </a:solidFill>
                <a:latin typeface="SimHei" panose="02010609060101010101" pitchFamily="49" charset="-122"/>
                <a:ea typeface="SimHei" panose="02010609060101010101" pitchFamily="49" charset="-122"/>
              </a:rPr>
              <a:t>以及完成的动作与做出什么样的响应。 </a:t>
            </a:r>
          </a:p>
          <a:p>
            <a:r>
              <a:rPr lang="zh-CN" altLang="en-US" dirty="0">
                <a:solidFill>
                  <a:srgbClr val="FF0000"/>
                </a:solidFill>
                <a:latin typeface="SimHei" panose="02010609060101010101" pitchFamily="49" charset="-122"/>
                <a:ea typeface="SimHei" panose="02010609060101010101" pitchFamily="49" charset="-122"/>
              </a:rPr>
              <a:t>语法：语法是用户数据与控制信息的结构与格式</a:t>
            </a:r>
            <a:r>
              <a:rPr lang="en-US" altLang="zh-CN" dirty="0">
                <a:solidFill>
                  <a:srgbClr val="FF0000"/>
                </a:solidFill>
                <a:latin typeface="SimHei" panose="02010609060101010101" pitchFamily="49" charset="-122"/>
                <a:ea typeface="SimHei" panose="02010609060101010101" pitchFamily="49" charset="-122"/>
              </a:rPr>
              <a:t>,</a:t>
            </a:r>
            <a:r>
              <a:rPr lang="zh-CN" altLang="en-US" dirty="0">
                <a:solidFill>
                  <a:srgbClr val="FF0000"/>
                </a:solidFill>
                <a:latin typeface="SimHei" panose="02010609060101010101" pitchFamily="49" charset="-122"/>
                <a:ea typeface="SimHei" panose="02010609060101010101" pitchFamily="49" charset="-122"/>
              </a:rPr>
              <a:t>以及数据出现的顺序。 </a:t>
            </a:r>
          </a:p>
          <a:p>
            <a:r>
              <a:rPr lang="zh-CN" altLang="en-US" dirty="0">
                <a:solidFill>
                  <a:srgbClr val="FF0000"/>
                </a:solidFill>
                <a:latin typeface="SimHei" panose="02010609060101010101" pitchFamily="49" charset="-122"/>
                <a:ea typeface="SimHei" panose="02010609060101010101" pitchFamily="49" charset="-122"/>
              </a:rPr>
              <a:t>时序：时序是对事件发生顺序的详细说明。</a:t>
            </a:r>
          </a:p>
          <a:p>
            <a:endParaRPr kumimoji="1" lang="zh-CN" altLang="en-US" dirty="0"/>
          </a:p>
        </p:txBody>
      </p:sp>
    </p:spTree>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DFDDF530-5475-944E-9410-933BDEB769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729497FF-2439-4B45-9DBD-B4ED3116C131}" type="slidenum">
              <a:rPr lang="zh-CN" altLang="en-US" sz="1600"/>
              <a:pPr>
                <a:spcBef>
                  <a:spcPct val="0"/>
                </a:spcBef>
                <a:buClrTx/>
                <a:buFontTx/>
                <a:buNone/>
              </a:pPr>
              <a:t>66</a:t>
            </a:fld>
            <a:endParaRPr lang="en-US" altLang="zh-CN" sz="1600"/>
          </a:p>
        </p:txBody>
      </p:sp>
      <p:sp>
        <p:nvSpPr>
          <p:cNvPr id="57347" name="Rectangle 2">
            <a:extLst>
              <a:ext uri="{FF2B5EF4-FFF2-40B4-BE49-F238E27FC236}">
                <a16:creationId xmlns:a16="http://schemas.microsoft.com/office/drawing/2014/main" id="{6F2F2931-C259-7F4F-B3F8-0C0BD462703F}"/>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7348" name="Rectangle 3">
            <a:extLst>
              <a:ext uri="{FF2B5EF4-FFF2-40B4-BE49-F238E27FC236}">
                <a16:creationId xmlns:a16="http://schemas.microsoft.com/office/drawing/2014/main" id="{1A24D214-E578-DD48-A8AE-E41B7B12D7EE}"/>
              </a:ext>
            </a:extLst>
          </p:cNvPr>
          <p:cNvSpPr>
            <a:spLocks noGrp="1" noRot="1" noChangeArrowheads="1"/>
          </p:cNvSpPr>
          <p:nvPr>
            <p:ph type="body" idx="1"/>
          </p:nvPr>
        </p:nvSpPr>
        <p:spPr>
          <a:xfrm>
            <a:off x="1981200" y="1341439"/>
            <a:ext cx="8305800" cy="649287"/>
          </a:xfrm>
        </p:spPr>
        <p:txBody>
          <a:bodyPr/>
          <a:lstStyle/>
          <a:p>
            <a:pPr marL="0" indent="0">
              <a:buNone/>
            </a:pPr>
            <a:r>
              <a:rPr lang="zh-CN" altLang="en-US"/>
              <a:t>几个概念：邮政系统引申开来，到分布式软件</a:t>
            </a:r>
            <a:endParaRPr lang="en-US" altLang="zh-CN"/>
          </a:p>
        </p:txBody>
      </p:sp>
      <p:sp>
        <p:nvSpPr>
          <p:cNvPr id="57349" name="Text Box 4">
            <a:extLst>
              <a:ext uri="{FF2B5EF4-FFF2-40B4-BE49-F238E27FC236}">
                <a16:creationId xmlns:a16="http://schemas.microsoft.com/office/drawing/2014/main" id="{6B4E1223-C3BB-BA41-A11B-1CB44AF832E7}"/>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BD01CC4C-36DE-8641-8314-01F3A2B7D47E}"/>
              </a:ext>
            </a:extLst>
          </p:cNvPr>
          <p:cNvSpPr txBox="1">
            <a:spLocks noRot="1" noChangeArrowheads="1"/>
          </p:cNvSpPr>
          <p:nvPr/>
        </p:nvSpPr>
        <p:spPr bwMode="auto">
          <a:xfrm>
            <a:off x="2049463" y="1895475"/>
            <a:ext cx="83058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zh-CN" altLang="en-US" sz="2400"/>
              <a:t>邮政联盟接收用户信件后，根据信件类型，在信件上添加</a:t>
            </a:r>
            <a:r>
              <a:rPr lang="zh-CN" altLang="en-US" sz="2400">
                <a:solidFill>
                  <a:schemeClr val="tx2"/>
                </a:solidFill>
              </a:rPr>
              <a:t>额外的标签</a:t>
            </a:r>
            <a:r>
              <a:rPr lang="zh-CN" altLang="en-US" sz="2400"/>
              <a:t>，联盟内的各个邮局根据标签执行相应的</a:t>
            </a:r>
            <a:r>
              <a:rPr lang="zh-CN" altLang="en-US" sz="2400">
                <a:solidFill>
                  <a:schemeClr val="tx2"/>
                </a:solidFill>
              </a:rPr>
              <a:t>操作</a:t>
            </a:r>
            <a:r>
              <a:rPr lang="zh-CN" altLang="en-US" sz="2400"/>
              <a:t>。如根据普通信件、快件、挂号信件等，添加不同的标签，执行不同的操作。普通信件优先级最低，可以</a:t>
            </a:r>
            <a:r>
              <a:rPr lang="en-US" altLang="zh-CN" sz="2400"/>
              <a:t>4</a:t>
            </a:r>
            <a:r>
              <a:rPr lang="zh-CN" altLang="en-US" sz="2400"/>
              <a:t>小时收集处理一次；快件实时收集处理；挂号信需要回执等。根据信件的时间需求，安排不同的运输方式等。 </a:t>
            </a:r>
            <a:endParaRPr lang="en-US" altLang="zh-CN" sz="2400"/>
          </a:p>
          <a:p>
            <a:pPr>
              <a:buFont typeface="Wingdings" pitchFamily="2" charset="2"/>
              <a:buNone/>
            </a:pPr>
            <a:r>
              <a:rPr lang="zh-CN" altLang="en-US" sz="2400"/>
              <a:t>运输联盟接收到邮袋递交任务后，根据任务需求不同，在邮袋上添加</a:t>
            </a:r>
            <a:r>
              <a:rPr lang="zh-CN" altLang="en-US" sz="2400">
                <a:solidFill>
                  <a:schemeClr val="tx2"/>
                </a:solidFill>
              </a:rPr>
              <a:t>额外的</a:t>
            </a:r>
            <a:r>
              <a:rPr lang="zh-CN" altLang="en-US" sz="2400">
                <a:solidFill>
                  <a:srgbClr val="FF0000"/>
                </a:solidFill>
              </a:rPr>
              <a:t>标签</a:t>
            </a:r>
            <a:r>
              <a:rPr lang="zh-CN" altLang="en-US" sz="2400"/>
              <a:t>，联盟内的各个运输实体根据标签执行相应的</a:t>
            </a:r>
            <a:r>
              <a:rPr lang="zh-CN" altLang="en-US" sz="2400">
                <a:solidFill>
                  <a:srgbClr val="FF0000"/>
                </a:solidFill>
              </a:rPr>
              <a:t>操作</a:t>
            </a:r>
            <a:r>
              <a:rPr lang="zh-CN" altLang="en-US" sz="2400"/>
              <a:t>。如规划不同的线路、运输方式等。</a:t>
            </a:r>
            <a:endParaRPr lang="en-US" altLang="zh-CN" sz="2400"/>
          </a:p>
          <a:p>
            <a:pPr>
              <a:buFont typeface="Wingdings" pitchFamily="2" charset="2"/>
              <a:buNone/>
            </a:pPr>
            <a:r>
              <a:rPr lang="zh-CN" altLang="en-US" sz="2400"/>
              <a:t>每个联盟内部使用的标签就是本联盟的</a:t>
            </a:r>
            <a:r>
              <a:rPr lang="zh-CN" altLang="en-US" sz="2400">
                <a:solidFill>
                  <a:srgbClr val="FF0000"/>
                </a:solidFill>
              </a:rPr>
              <a:t>协议字段</a:t>
            </a:r>
            <a:r>
              <a:rPr lang="zh-CN" altLang="en-US" sz="2400"/>
              <a:t>，联盟内部实体针对标签执行的操作就是本联盟的</a:t>
            </a:r>
            <a:r>
              <a:rPr lang="zh-CN" altLang="en-US" sz="2400">
                <a:solidFill>
                  <a:srgbClr val="FF0000"/>
                </a:solidFill>
              </a:rPr>
              <a:t>协议算法</a:t>
            </a:r>
            <a:r>
              <a:rPr lang="zh-CN" altLang="en-US" sz="2400"/>
              <a:t>。</a:t>
            </a:r>
            <a:endParaRPr lang="en-US" altLang="zh-CN" sz="2400"/>
          </a:p>
          <a:p>
            <a:pPr>
              <a:buFont typeface="Wingdings" pitchFamily="2" charset="2"/>
              <a:buNone/>
            </a:pPr>
            <a:r>
              <a:rPr lang="zh-CN" altLang="en-US" sz="2400"/>
              <a:t> </a:t>
            </a:r>
            <a:endParaRPr lang="en-US" altLang="zh-CN" sz="2400"/>
          </a:p>
          <a:p>
            <a:pPr>
              <a:buFont typeface="Wingdings" pitchFamily="2" charset="2"/>
              <a:buNone/>
            </a:pPr>
            <a:endParaRPr lang="en-US" altLang="zh-CN" sz="2400"/>
          </a:p>
        </p:txBody>
      </p:sp>
    </p:spTree>
  </p:cSld>
  <p:clrMapOvr>
    <a:masterClrMapping/>
  </p:clrMapOvr>
  <p:transition spd="med">
    <p:wheel spokes="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BF624771-7A05-984A-82D3-1A58816EF9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0AF39025-B126-AB48-AE7C-228E21EF18A2}" type="slidenum">
              <a:rPr lang="zh-CN" altLang="en-US" sz="1600"/>
              <a:pPr>
                <a:spcBef>
                  <a:spcPct val="0"/>
                </a:spcBef>
                <a:buClrTx/>
                <a:buFontTx/>
                <a:buNone/>
              </a:pPr>
              <a:t>67</a:t>
            </a:fld>
            <a:endParaRPr lang="en-US" altLang="zh-CN" sz="1600"/>
          </a:p>
        </p:txBody>
      </p:sp>
      <p:sp>
        <p:nvSpPr>
          <p:cNvPr id="58371" name="Rectangle 2">
            <a:extLst>
              <a:ext uri="{FF2B5EF4-FFF2-40B4-BE49-F238E27FC236}">
                <a16:creationId xmlns:a16="http://schemas.microsoft.com/office/drawing/2014/main" id="{5FFF800C-C370-4847-A211-FF0A4EF7C3F7}"/>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8372" name="Rectangle 3">
            <a:extLst>
              <a:ext uri="{FF2B5EF4-FFF2-40B4-BE49-F238E27FC236}">
                <a16:creationId xmlns:a16="http://schemas.microsoft.com/office/drawing/2014/main" id="{49E7CCCE-0955-D645-9AC4-60898C054FDE}"/>
              </a:ext>
            </a:extLst>
          </p:cNvPr>
          <p:cNvSpPr>
            <a:spLocks noGrp="1" noRot="1" noChangeArrowheads="1"/>
          </p:cNvSpPr>
          <p:nvPr>
            <p:ph type="body" idx="1"/>
          </p:nvPr>
        </p:nvSpPr>
        <p:spPr>
          <a:xfrm>
            <a:off x="1981200" y="1341439"/>
            <a:ext cx="8305800" cy="649287"/>
          </a:xfrm>
        </p:spPr>
        <p:txBody>
          <a:bodyPr/>
          <a:lstStyle/>
          <a:p>
            <a:pPr marL="0" indent="0">
              <a:buNone/>
            </a:pPr>
            <a:r>
              <a:rPr lang="zh-CN" altLang="en-US"/>
              <a:t>几个概念：邮政系统引申开来，到分布式软件</a:t>
            </a:r>
            <a:endParaRPr lang="en-US" altLang="zh-CN"/>
          </a:p>
        </p:txBody>
      </p:sp>
      <p:sp>
        <p:nvSpPr>
          <p:cNvPr id="58373" name="Text Box 4">
            <a:extLst>
              <a:ext uri="{FF2B5EF4-FFF2-40B4-BE49-F238E27FC236}">
                <a16:creationId xmlns:a16="http://schemas.microsoft.com/office/drawing/2014/main" id="{2BEEB2D5-C4AA-4B49-A684-C4132F82B818}"/>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BEB9F24B-C7FE-F640-AE02-8DB7B344BE18}"/>
              </a:ext>
            </a:extLst>
          </p:cNvPr>
          <p:cNvSpPr txBox="1">
            <a:spLocks noRot="1" noChangeArrowheads="1"/>
          </p:cNvSpPr>
          <p:nvPr/>
        </p:nvSpPr>
        <p:spPr bwMode="auto">
          <a:xfrm>
            <a:off x="2049463" y="1895475"/>
            <a:ext cx="83058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zh-CN" altLang="en-US" sz="2400" dirty="0">
                <a:solidFill>
                  <a:schemeClr val="tx2"/>
                </a:solidFill>
              </a:rPr>
              <a:t>封装：</a:t>
            </a:r>
            <a:r>
              <a:rPr lang="zh-CN" altLang="en-US" sz="2400" dirty="0"/>
              <a:t>每个层为了完成本层的服务（功能），发送对等体上运行的协议算法需要对上层交付的对象添加额外的协议字段（标签，协议字段赋值，交互的内容），使得本层其它对等体能够根据协议字段的取值执行相应的操作（协议算法，每个对等体上运行）。</a:t>
            </a:r>
            <a:endParaRPr lang="en-US" altLang="zh-CN" sz="2400" dirty="0"/>
          </a:p>
          <a:p>
            <a:pPr>
              <a:buFont typeface="Wingdings" pitchFamily="2" charset="2"/>
              <a:buNone/>
            </a:pPr>
            <a:r>
              <a:rPr lang="zh-CN" altLang="en-US" sz="2400" dirty="0">
                <a:solidFill>
                  <a:schemeClr val="tx2"/>
                </a:solidFill>
              </a:rPr>
              <a:t>解封装：</a:t>
            </a:r>
            <a:r>
              <a:rPr lang="zh-CN" altLang="en-US" sz="2400" dirty="0"/>
              <a:t>某层协议的目的对等体接收到带有本层协议字段（标签）封装的对象后，根据标签执行相应的操作，完成服务（功能）后，去掉标签（本层协议字段），将对象递交给上层。</a:t>
            </a:r>
            <a:endParaRPr lang="en-US" altLang="zh-CN" sz="2400" dirty="0"/>
          </a:p>
          <a:p>
            <a:pPr>
              <a:buFont typeface="Wingdings" pitchFamily="2" charset="2"/>
              <a:buNone/>
            </a:pPr>
            <a:r>
              <a:rPr lang="zh-CN" altLang="en-US" sz="2400" dirty="0">
                <a:solidFill>
                  <a:schemeClr val="tx2"/>
                </a:solidFill>
              </a:rPr>
              <a:t>通过封装与解封装，某层协议的协议字段与协议算法只对本层对等体可见。即标签和针对标签的算法只对本层有效。</a:t>
            </a:r>
            <a:endParaRPr lang="en-US" altLang="zh-CN" sz="2400" dirty="0">
              <a:solidFill>
                <a:schemeClr val="tx2"/>
              </a:solidFill>
            </a:endParaRPr>
          </a:p>
          <a:p>
            <a:pPr>
              <a:buFont typeface="Wingdings" pitchFamily="2" charset="2"/>
              <a:buNone/>
            </a:pPr>
            <a:endParaRPr lang="en-US" altLang="zh-CN" sz="2400" dirty="0"/>
          </a:p>
        </p:txBody>
      </p:sp>
    </p:spTree>
  </p:cSld>
  <p:clrMapOvr>
    <a:masterClrMapping/>
  </p:clrMapOvr>
  <p:transition spd="med">
    <p:wheel spokes="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57809FC1-3C52-B645-9F5A-10825498A7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BAC39D62-7FF2-E440-8749-7AC23A4B2D84}" type="slidenum">
              <a:rPr lang="zh-CN" altLang="en-US" sz="1600"/>
              <a:pPr>
                <a:spcBef>
                  <a:spcPct val="0"/>
                </a:spcBef>
                <a:buClrTx/>
                <a:buFontTx/>
                <a:buNone/>
              </a:pPr>
              <a:t>68</a:t>
            </a:fld>
            <a:endParaRPr lang="en-US" altLang="zh-CN" sz="1600"/>
          </a:p>
        </p:txBody>
      </p:sp>
      <p:sp>
        <p:nvSpPr>
          <p:cNvPr id="59395" name="Rectangle 2">
            <a:extLst>
              <a:ext uri="{FF2B5EF4-FFF2-40B4-BE49-F238E27FC236}">
                <a16:creationId xmlns:a16="http://schemas.microsoft.com/office/drawing/2014/main" id="{E4E48521-B8A3-A540-8267-768BC593F56D}"/>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59396" name="Rectangle 3">
            <a:extLst>
              <a:ext uri="{FF2B5EF4-FFF2-40B4-BE49-F238E27FC236}">
                <a16:creationId xmlns:a16="http://schemas.microsoft.com/office/drawing/2014/main" id="{B61EC45B-380F-1844-8A5A-FB5FB725E378}"/>
              </a:ext>
            </a:extLst>
          </p:cNvPr>
          <p:cNvSpPr>
            <a:spLocks noGrp="1" noRot="1" noChangeArrowheads="1"/>
          </p:cNvSpPr>
          <p:nvPr>
            <p:ph type="body" idx="1"/>
          </p:nvPr>
        </p:nvSpPr>
        <p:spPr>
          <a:xfrm>
            <a:off x="1981200" y="1341439"/>
            <a:ext cx="8305800" cy="649287"/>
          </a:xfrm>
        </p:spPr>
        <p:txBody>
          <a:bodyPr/>
          <a:lstStyle/>
          <a:p>
            <a:pPr marL="0" indent="0">
              <a:buNone/>
            </a:pPr>
            <a:r>
              <a:rPr lang="zh-CN" altLang="en-US"/>
              <a:t>几个概念：邮政系统引申开来，到分布式软件</a:t>
            </a:r>
            <a:endParaRPr lang="en-US" altLang="zh-CN"/>
          </a:p>
        </p:txBody>
      </p:sp>
      <p:sp>
        <p:nvSpPr>
          <p:cNvPr id="59397" name="Text Box 4">
            <a:extLst>
              <a:ext uri="{FF2B5EF4-FFF2-40B4-BE49-F238E27FC236}">
                <a16:creationId xmlns:a16="http://schemas.microsoft.com/office/drawing/2014/main" id="{86FB4AAA-EE0B-7845-923D-BE33072F8790}"/>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FF8A9D95-475C-EF40-83C1-4E2704CF3162}"/>
              </a:ext>
            </a:extLst>
          </p:cNvPr>
          <p:cNvSpPr txBox="1">
            <a:spLocks noRot="1" noChangeArrowheads="1"/>
          </p:cNvSpPr>
          <p:nvPr/>
        </p:nvSpPr>
        <p:spPr bwMode="auto">
          <a:xfrm>
            <a:off x="2049463" y="1895475"/>
            <a:ext cx="83058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zh-CN" altLang="en-US" sz="2400"/>
              <a:t>在邮政系统中，邮政联盟接收用户的邮件，并将信件按照用户与邮政联盟的约定递交给目标用户。运输联盟接收邮政联盟的邮袋，并将邮袋按照与邮政联盟的约定递交到目标城市。用户感觉不到运输联盟的存在。</a:t>
            </a:r>
            <a:endParaRPr lang="en-US" altLang="zh-CN" sz="2400"/>
          </a:p>
          <a:p>
            <a:pPr>
              <a:buFont typeface="Wingdings" pitchFamily="2" charset="2"/>
              <a:buNone/>
            </a:pPr>
            <a:r>
              <a:rPr lang="zh-CN" altLang="en-US" sz="2400"/>
              <a:t>信件的</a:t>
            </a:r>
            <a:r>
              <a:rPr lang="zh-CN" altLang="en-US" sz="2400">
                <a:solidFill>
                  <a:schemeClr val="tx2"/>
                </a:solidFill>
              </a:rPr>
              <a:t>实际</a:t>
            </a:r>
            <a:r>
              <a:rPr lang="zh-CN" altLang="en-US" sz="2400"/>
              <a:t>递交过程：寄信人将信件递交给本地邮局，本地邮局在信封上贴上标签，并根据标签将信件在本地处理；将信件打包成邮袋后递交给本地运输公司；本地运输公司为邮袋贴上标签，并根据标签安排邮袋的运输。运输联盟将邮袋递交到目的城市，去掉邮袋上的标签，将邮袋递交给当地邮局；当地邮局根据信封上的标签将信件递交给收信方。</a:t>
            </a:r>
            <a:endParaRPr lang="en-US" altLang="zh-CN" sz="2400"/>
          </a:p>
          <a:p>
            <a:pPr>
              <a:buFont typeface="Wingdings" pitchFamily="2" charset="2"/>
              <a:buNone/>
            </a:pPr>
            <a:r>
              <a:rPr lang="zh-CN" altLang="en-US" sz="2400"/>
              <a:t>去掉标签表明按照要求完成任务（实现了本层功能）。</a:t>
            </a:r>
            <a:endParaRPr lang="en-US" altLang="zh-CN" sz="2400"/>
          </a:p>
          <a:p>
            <a:pPr>
              <a:buFont typeface="Wingdings" pitchFamily="2" charset="2"/>
              <a:buNone/>
            </a:pPr>
            <a:endParaRPr lang="en-US" altLang="zh-CN" sz="2400"/>
          </a:p>
        </p:txBody>
      </p:sp>
    </p:spTree>
  </p:cSld>
  <p:clrMapOvr>
    <a:masterClrMapping/>
  </p:clrMapOvr>
  <p:transition spd="med">
    <p:wheel spokes="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C0DC5683-296B-7C40-93F8-19EE65A611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52A1B22D-555C-B241-9C6E-40F6A8D4D575}" type="slidenum">
              <a:rPr lang="zh-CN" altLang="en-US" sz="1600"/>
              <a:pPr>
                <a:spcBef>
                  <a:spcPct val="0"/>
                </a:spcBef>
                <a:buClrTx/>
                <a:buFontTx/>
                <a:buNone/>
              </a:pPr>
              <a:t>69</a:t>
            </a:fld>
            <a:endParaRPr lang="en-US" altLang="zh-CN" sz="1600"/>
          </a:p>
        </p:txBody>
      </p:sp>
      <p:sp>
        <p:nvSpPr>
          <p:cNvPr id="60419" name="Rectangle 2">
            <a:extLst>
              <a:ext uri="{FF2B5EF4-FFF2-40B4-BE49-F238E27FC236}">
                <a16:creationId xmlns:a16="http://schemas.microsoft.com/office/drawing/2014/main" id="{37AF554E-625C-4544-B96E-CFC88319994B}"/>
              </a:ext>
            </a:extLst>
          </p:cNvPr>
          <p:cNvSpPr>
            <a:spLocks noGrp="1" noRot="1" noChangeArrowheads="1"/>
          </p:cNvSpPr>
          <p:nvPr>
            <p:ph type="title"/>
          </p:nvPr>
        </p:nvSpPr>
        <p:spPr>
          <a:xfrm>
            <a:off x="1822450" y="228601"/>
            <a:ext cx="8540750" cy="1039813"/>
          </a:xfrm>
        </p:spPr>
        <p:txBody>
          <a:bodyPr/>
          <a:lstStyle/>
          <a:p>
            <a:r>
              <a:rPr lang="en-US" altLang="zh-CN" dirty="0">
                <a:solidFill>
                  <a:srgbClr val="FF0000"/>
                </a:solidFill>
              </a:rPr>
              <a:t>Network Software-</a:t>
            </a:r>
            <a:r>
              <a:rPr lang="zh-CN" altLang="en-US" dirty="0">
                <a:solidFill>
                  <a:srgbClr val="FF0000"/>
                </a:solidFill>
              </a:rPr>
              <a:t>概念</a:t>
            </a:r>
            <a:endParaRPr lang="en-US" altLang="zh-CN" dirty="0">
              <a:solidFill>
                <a:srgbClr val="FF0000"/>
              </a:solidFill>
            </a:endParaRPr>
          </a:p>
        </p:txBody>
      </p:sp>
      <p:sp>
        <p:nvSpPr>
          <p:cNvPr id="60420" name="Rectangle 3">
            <a:extLst>
              <a:ext uri="{FF2B5EF4-FFF2-40B4-BE49-F238E27FC236}">
                <a16:creationId xmlns:a16="http://schemas.microsoft.com/office/drawing/2014/main" id="{1B7C59A6-97F2-9343-B2C5-1E1E9F7AD796}"/>
              </a:ext>
            </a:extLst>
          </p:cNvPr>
          <p:cNvSpPr>
            <a:spLocks noGrp="1" noRot="1" noChangeArrowheads="1"/>
          </p:cNvSpPr>
          <p:nvPr>
            <p:ph type="body" idx="1"/>
          </p:nvPr>
        </p:nvSpPr>
        <p:spPr>
          <a:xfrm>
            <a:off x="1981200" y="1341439"/>
            <a:ext cx="8305800" cy="649287"/>
          </a:xfrm>
        </p:spPr>
        <p:txBody>
          <a:bodyPr/>
          <a:lstStyle/>
          <a:p>
            <a:pPr marL="0" indent="0">
              <a:buNone/>
            </a:pPr>
            <a:r>
              <a:rPr lang="zh-CN" altLang="en-US"/>
              <a:t>几个概念：邮政系统引申开来，到分布式软件</a:t>
            </a:r>
            <a:endParaRPr lang="en-US" altLang="zh-CN"/>
          </a:p>
        </p:txBody>
      </p:sp>
      <p:sp>
        <p:nvSpPr>
          <p:cNvPr id="60421" name="Text Box 4">
            <a:extLst>
              <a:ext uri="{FF2B5EF4-FFF2-40B4-BE49-F238E27FC236}">
                <a16:creationId xmlns:a16="http://schemas.microsoft.com/office/drawing/2014/main" id="{E10A49FF-6102-254B-ABF9-369E42993E09}"/>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9878466B-4C84-FD49-BB0E-3E2E39834CBA}"/>
              </a:ext>
            </a:extLst>
          </p:cNvPr>
          <p:cNvSpPr txBox="1">
            <a:spLocks noRot="1" noChangeArrowheads="1"/>
          </p:cNvSpPr>
          <p:nvPr/>
        </p:nvSpPr>
        <p:spPr bwMode="auto">
          <a:xfrm>
            <a:off x="2049463" y="1895475"/>
            <a:ext cx="83058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None/>
            </a:pPr>
            <a:r>
              <a:rPr lang="zh-CN" altLang="en-US" sz="2400" dirty="0"/>
              <a:t>在邮政系统中，邮政联盟中位于不同地点的邮局通过标签交换与对标签的处理协作完成信件递交的功能，但是真正的信件传递过程是借助运输联盟完成的。两个邮局之间并没有直接通信，而是通过标签交换完成的，称为</a:t>
            </a:r>
            <a:r>
              <a:rPr lang="zh-CN" altLang="en-US" sz="2400" dirty="0">
                <a:solidFill>
                  <a:schemeClr val="tx2"/>
                </a:solidFill>
              </a:rPr>
              <a:t>虚拟通信</a:t>
            </a:r>
            <a:r>
              <a:rPr lang="zh-CN" altLang="en-US" sz="2400" dirty="0"/>
              <a:t>。</a:t>
            </a:r>
            <a:endParaRPr lang="en-US" altLang="zh-CN" sz="2400" dirty="0"/>
          </a:p>
          <a:p>
            <a:pPr>
              <a:buFont typeface="Wingdings" pitchFamily="2" charset="2"/>
              <a:buNone/>
            </a:pPr>
            <a:r>
              <a:rPr lang="zh-CN" altLang="en-US" sz="2400" dirty="0"/>
              <a:t>在一个具有多个联盟的系统中，一个联盟内部的对等体之间通过虚拟通信协作完成本联盟提供的服务。</a:t>
            </a:r>
            <a:endParaRPr lang="en-US" altLang="zh-CN" sz="2400" dirty="0"/>
          </a:p>
          <a:p>
            <a:pPr>
              <a:buFont typeface="Wingdings" pitchFamily="2" charset="2"/>
              <a:buNone/>
            </a:pPr>
            <a:r>
              <a:rPr lang="zh-CN" altLang="en-US" sz="2400" dirty="0"/>
              <a:t>在一个具有多个层次的分布式的系统中，每个层的对等体通过协议完成本层的服务，对等体之间是一个借助协议完成服务的虚拟通信过程。</a:t>
            </a:r>
            <a:endParaRPr lang="en-US" altLang="zh-CN" sz="2400" dirty="0"/>
          </a:p>
          <a:p>
            <a:pPr>
              <a:buFont typeface="Wingdings" pitchFamily="2" charset="2"/>
              <a:buNone/>
            </a:pPr>
            <a:r>
              <a:rPr lang="zh-CN" altLang="en-US" sz="2400" dirty="0"/>
              <a:t>每层的协议实现可以根据场景不同而变化，也可以随着时间与技术的进步而演化，</a:t>
            </a:r>
            <a:r>
              <a:rPr lang="zh-CN" altLang="en-US" sz="2400" dirty="0">
                <a:solidFill>
                  <a:schemeClr val="tx2"/>
                </a:solidFill>
              </a:rPr>
              <a:t>只要提供的服务与接口不变</a:t>
            </a:r>
            <a:r>
              <a:rPr lang="zh-CN" altLang="en-US" sz="2400" dirty="0"/>
              <a:t>，则其它层不会受到这些内部变化的影响。</a:t>
            </a:r>
            <a:endParaRPr lang="en-US" altLang="zh-CN" sz="2400" dirty="0"/>
          </a:p>
          <a:p>
            <a:pPr>
              <a:buFont typeface="Wingdings" pitchFamily="2" charset="2"/>
              <a:buNone/>
            </a:pPr>
            <a:endParaRPr lang="en-US" altLang="zh-CN" sz="2400" dirty="0"/>
          </a:p>
        </p:txBody>
      </p:sp>
    </p:spTree>
  </p:cSld>
  <p:clrMapOvr>
    <a:masterClrMapping/>
  </p:clrMapOvr>
  <p:transition spd="med">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49426" y="295275"/>
            <a:ext cx="8918575" cy="1143000"/>
          </a:xfrm>
        </p:spPr>
        <p:txBody>
          <a:bodyPr>
            <a:normAutofit/>
          </a:bodyPr>
          <a:lstStyle/>
          <a:p>
            <a:pPr marL="571500" indent="-571500" fontAlgn="base">
              <a:spcAft>
                <a:spcPct val="0"/>
              </a:spcAft>
              <a:buFont typeface="Wingdings" pitchFamily="2" charset="2"/>
              <a:buChar char="Ø"/>
            </a:pPr>
            <a:r>
              <a:rPr lang="zh-CN" altLang="en-US" sz="3600" dirty="0">
                <a:solidFill>
                  <a:srgbClr val="FF0000"/>
                </a:solidFill>
                <a:latin typeface="FangSong" panose="02010609060101010101" pitchFamily="49" charset="-122"/>
                <a:ea typeface="FangSong" panose="02010609060101010101" pitchFamily="49" charset="-122"/>
              </a:rPr>
              <a:t>网络概念的三重含义</a:t>
            </a:r>
          </a:p>
        </p:txBody>
      </p:sp>
      <p:sp>
        <p:nvSpPr>
          <p:cNvPr id="11267" name="Rectangle 3"/>
          <p:cNvSpPr>
            <a:spLocks noGrp="1" noChangeArrowheads="1"/>
          </p:cNvSpPr>
          <p:nvPr>
            <p:ph idx="1"/>
          </p:nvPr>
        </p:nvSpPr>
        <p:spPr>
          <a:xfrm>
            <a:off x="2057401" y="1698625"/>
            <a:ext cx="7737475" cy="4579938"/>
          </a:xfrm>
        </p:spPr>
        <p:txBody>
          <a:bodyPr>
            <a:normAutofit fontScale="85000" lnSpcReduction="10000"/>
          </a:bodyPr>
          <a:lstStyle/>
          <a:p>
            <a:pPr marL="609600" indent="-609600" algn="just" fontAlgn="base">
              <a:lnSpc>
                <a:spcPct val="110000"/>
              </a:lnSpc>
              <a:spcBef>
                <a:spcPct val="20000"/>
              </a:spcBef>
              <a:spcAft>
                <a:spcPct val="0"/>
              </a:spcAft>
              <a:buClr>
                <a:schemeClr val="accent2"/>
              </a:buClr>
            </a:pPr>
            <a:r>
              <a:rPr lang="zh-CN" altLang="en-US" sz="3500" dirty="0">
                <a:latin typeface="FangSong" panose="02010609060101010101" pitchFamily="49" charset="-122"/>
                <a:ea typeface="FangSong" panose="02010609060101010101" pitchFamily="49" charset="-122"/>
              </a:rPr>
              <a:t>① 必须有两台或两台以上的具有独立功能的计算机系统相互连接起来，以达到共享资源为目的。 </a:t>
            </a:r>
          </a:p>
          <a:p>
            <a:pPr marL="609600" indent="-609600" algn="just" fontAlgn="base">
              <a:lnSpc>
                <a:spcPct val="110000"/>
              </a:lnSpc>
              <a:spcBef>
                <a:spcPct val="20000"/>
              </a:spcBef>
              <a:spcAft>
                <a:spcPct val="0"/>
              </a:spcAft>
              <a:buClr>
                <a:schemeClr val="accent2"/>
              </a:buClr>
            </a:pPr>
            <a:r>
              <a:rPr lang="zh-CN" altLang="en-US" sz="3500" dirty="0">
                <a:latin typeface="FangSong" panose="02010609060101010101" pitchFamily="49" charset="-122"/>
                <a:ea typeface="FangSong" panose="02010609060101010101" pitchFamily="49" charset="-122"/>
              </a:rPr>
              <a:t>② 两台或两台以上的计算机连接，互相通信交换信息，必须有一条通道。这条通道的连接是物理的，由物理介质来实现。 </a:t>
            </a:r>
          </a:p>
          <a:p>
            <a:pPr marL="609600" indent="-609600" algn="just" fontAlgn="base">
              <a:lnSpc>
                <a:spcPct val="110000"/>
              </a:lnSpc>
              <a:spcBef>
                <a:spcPct val="20000"/>
              </a:spcBef>
              <a:spcAft>
                <a:spcPct val="0"/>
              </a:spcAft>
              <a:buClr>
                <a:schemeClr val="accent2"/>
              </a:buClr>
            </a:pPr>
            <a:r>
              <a:rPr lang="zh-CN" altLang="en-US" sz="3500" dirty="0">
                <a:latin typeface="FangSong" panose="02010609060101010101" pitchFamily="49" charset="-122"/>
                <a:ea typeface="FangSong" panose="02010609060101010101" pitchFamily="49" charset="-122"/>
              </a:rPr>
              <a:t>③  计算机系统之间的信息交换，必须有某种约定和规则，这就是协议。这些协议可以由硬件或软件来完成。</a:t>
            </a:r>
            <a:r>
              <a:rPr lang="zh-CN" altLang="en-US" sz="3500" dirty="0"/>
              <a:t>          </a:t>
            </a:r>
          </a:p>
          <a:p>
            <a:pPr algn="l" eaLnBrk="1" hangingPunct="1">
              <a:lnSpc>
                <a:spcPct val="90000"/>
              </a:lnSpc>
              <a:buFont typeface="Wingdings" pitchFamily="2" charset="2"/>
              <a:buChar char="Ø"/>
            </a:pPr>
            <a:endParaRPr lang="zh-CN" altLang="en-US" sz="32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38200" y="87819"/>
            <a:ext cx="10515600" cy="1325563"/>
          </a:xfrm>
        </p:spPr>
        <p:txBody>
          <a:bodyPr/>
          <a:lstStyle/>
          <a:p>
            <a:pPr algn="ctr"/>
            <a:r>
              <a:rPr lang="en-US" altLang="zh-CN" dirty="0">
                <a:solidFill>
                  <a:srgbClr val="FF0000"/>
                </a:solidFill>
              </a:rPr>
              <a:t>Protocol Layers (1)</a:t>
            </a:r>
          </a:p>
        </p:txBody>
      </p:sp>
      <p:sp>
        <p:nvSpPr>
          <p:cNvPr id="48131" name="Rectangle 3"/>
          <p:cNvSpPr>
            <a:spLocks noGrp="1" noChangeArrowheads="1"/>
          </p:cNvSpPr>
          <p:nvPr>
            <p:ph idx="1"/>
          </p:nvPr>
        </p:nvSpPr>
        <p:spPr>
          <a:xfrm>
            <a:off x="1981200" y="1143000"/>
            <a:ext cx="8229600" cy="1123950"/>
          </a:xfrm>
        </p:spPr>
        <p:txBody>
          <a:bodyPr/>
          <a:lstStyle/>
          <a:p>
            <a:pPr marL="0"/>
            <a:r>
              <a:rPr lang="en-US" altLang="zh-CN" b="1" dirty="0"/>
              <a:t>Protocol layering is the main structuring method used to divide up network functionality.</a:t>
            </a:r>
          </a:p>
          <a:p>
            <a:pPr marL="0"/>
            <a:endParaRPr lang="en-US" altLang="zh-CN" dirty="0"/>
          </a:p>
        </p:txBody>
      </p:sp>
      <p:sp>
        <p:nvSpPr>
          <p:cNvPr id="48132" name="Content Placeholder 9"/>
          <p:cNvSpPr>
            <a:spLocks noGrp="1"/>
          </p:cNvSpPr>
          <p:nvPr>
            <p:ph idx="11"/>
          </p:nvPr>
        </p:nvSpPr>
        <p:spPr>
          <a:xfrm>
            <a:off x="2000250" y="2417188"/>
            <a:ext cx="3400425" cy="3743325"/>
          </a:xfrm>
        </p:spPr>
        <p:txBody>
          <a:bodyPr/>
          <a:lstStyle/>
          <a:p>
            <a:pPr marL="0" indent="-142875">
              <a:buFontTx/>
              <a:buChar char="•"/>
            </a:pPr>
            <a:r>
              <a:rPr lang="en-US" altLang="zh-CN" sz="2000" dirty="0"/>
              <a:t> Each protocol instance talks virtually to its </a:t>
            </a:r>
            <a:r>
              <a:rPr lang="en-US" altLang="zh-CN" sz="2000" u="sng" dirty="0"/>
              <a:t>peer</a:t>
            </a:r>
            <a:r>
              <a:rPr lang="en-US" altLang="zh-CN" sz="2000" dirty="0"/>
              <a:t> </a:t>
            </a:r>
          </a:p>
          <a:p>
            <a:pPr marL="0" indent="-142875">
              <a:buFontTx/>
              <a:buChar char="•"/>
            </a:pPr>
            <a:r>
              <a:rPr lang="en-US" altLang="zh-CN" sz="2000" dirty="0"/>
              <a:t> Each layer communicates only by using the one below </a:t>
            </a:r>
          </a:p>
          <a:p>
            <a:pPr marL="0" indent="-142875">
              <a:buFontTx/>
              <a:buChar char="•"/>
            </a:pPr>
            <a:r>
              <a:rPr lang="en-US" altLang="zh-CN" sz="2000" dirty="0"/>
              <a:t> Lower layer </a:t>
            </a:r>
            <a:r>
              <a:rPr lang="en-US" altLang="zh-CN" sz="2000" u="sng" dirty="0"/>
              <a:t>services</a:t>
            </a:r>
            <a:r>
              <a:rPr lang="en-US" altLang="zh-CN" sz="2000" dirty="0"/>
              <a:t> are accessed by an </a:t>
            </a:r>
            <a:r>
              <a:rPr lang="en-US" altLang="zh-CN" sz="2000" u="sng" dirty="0"/>
              <a:t>interface</a:t>
            </a:r>
          </a:p>
          <a:p>
            <a:pPr marL="0" indent="-142875">
              <a:buFontTx/>
              <a:buChar char="•"/>
            </a:pPr>
            <a:r>
              <a:rPr lang="en-US" altLang="zh-CN" sz="2000" dirty="0"/>
              <a:t> At bottom, messages are carried by the medium</a:t>
            </a:r>
          </a:p>
        </p:txBody>
      </p:sp>
      <p:sp>
        <p:nvSpPr>
          <p:cNvPr id="6" name="Footer Placeholder 5"/>
          <p:cNvSpPr>
            <a:spLocks noGrp="1"/>
          </p:cNvSpPr>
          <p:nvPr>
            <p:ph type="ftr" sz="quarter" idx="12"/>
          </p:nvPr>
        </p:nvSpPr>
        <p:spPr>
          <a:xfrm>
            <a:off x="4038600" y="6366890"/>
            <a:ext cx="4114800" cy="365125"/>
          </a:xfrm>
        </p:spPr>
        <p:txBody>
          <a:bodyPr/>
          <a:lstStyle/>
          <a:p>
            <a:pPr>
              <a:defRPr/>
            </a:pPr>
            <a:r>
              <a:rPr lang="en-US" dirty="0">
                <a:solidFill>
                  <a:schemeClr val="tx1"/>
                </a:solidFill>
              </a:rPr>
              <a:t>CN5E by Tanenbaum &amp; </a:t>
            </a:r>
            <a:r>
              <a:rPr lang="en-US" dirty="0" err="1">
                <a:solidFill>
                  <a:schemeClr val="tx1"/>
                </a:solidFill>
              </a:rPr>
              <a:t>Wetherall</a:t>
            </a:r>
            <a:r>
              <a:rPr lang="en-US" dirty="0">
                <a:solidFill>
                  <a:schemeClr val="tx1"/>
                </a:solidFill>
              </a:rPr>
              <a:t>, © Pearson Education-Prentice Hall and D. </a:t>
            </a:r>
            <a:r>
              <a:rPr lang="en-US" dirty="0" err="1">
                <a:solidFill>
                  <a:schemeClr val="tx1"/>
                </a:solidFill>
              </a:rPr>
              <a:t>Wetherall</a:t>
            </a:r>
            <a:r>
              <a:rPr lang="en-US" dirty="0">
                <a:solidFill>
                  <a:schemeClr val="tx1"/>
                </a:solidFill>
              </a:rPr>
              <a:t>, 2011</a:t>
            </a:r>
          </a:p>
        </p:txBody>
      </p:sp>
      <p:pic>
        <p:nvPicPr>
          <p:cNvPr id="481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5" y="2263777"/>
            <a:ext cx="4810125"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a:extLst>
              <a:ext uri="{FF2B5EF4-FFF2-40B4-BE49-F238E27FC236}">
                <a16:creationId xmlns:a16="http://schemas.microsoft.com/office/drawing/2014/main" id="{46D58381-DCC4-6F41-A8F8-5B7598C66C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1A2565D3-D5ED-8547-8E7A-85B2A51F9728}" type="slidenum">
              <a:rPr lang="zh-CN" altLang="en-US" sz="1600"/>
              <a:pPr>
                <a:spcBef>
                  <a:spcPct val="0"/>
                </a:spcBef>
                <a:buClrTx/>
                <a:buFontTx/>
                <a:buNone/>
              </a:pPr>
              <a:t>71</a:t>
            </a:fld>
            <a:endParaRPr lang="en-US" altLang="zh-CN" sz="1600"/>
          </a:p>
        </p:txBody>
      </p:sp>
      <p:sp>
        <p:nvSpPr>
          <p:cNvPr id="62467" name="Rectangle 2">
            <a:extLst>
              <a:ext uri="{FF2B5EF4-FFF2-40B4-BE49-F238E27FC236}">
                <a16:creationId xmlns:a16="http://schemas.microsoft.com/office/drawing/2014/main" id="{EDFCC010-A60D-204E-A6E1-B89EA4211086}"/>
              </a:ext>
            </a:extLst>
          </p:cNvPr>
          <p:cNvSpPr>
            <a:spLocks noGrp="1" noRot="1" noChangeArrowheads="1"/>
          </p:cNvSpPr>
          <p:nvPr>
            <p:ph type="title"/>
          </p:nvPr>
        </p:nvSpPr>
        <p:spPr>
          <a:xfrm>
            <a:off x="1822450" y="228601"/>
            <a:ext cx="8540750" cy="1039813"/>
          </a:xfrm>
        </p:spPr>
        <p:txBody>
          <a:bodyPr/>
          <a:lstStyle/>
          <a:p>
            <a:pPr algn="ctr" eaLnBrk="1" hangingPunct="1"/>
            <a:r>
              <a:rPr lang="en-US" altLang="zh-CN" dirty="0">
                <a:solidFill>
                  <a:srgbClr val="FF0000"/>
                </a:solidFill>
              </a:rPr>
              <a:t>Protocol Layers (2)</a:t>
            </a:r>
          </a:p>
        </p:txBody>
      </p:sp>
      <p:sp>
        <p:nvSpPr>
          <p:cNvPr id="62468" name="Text Box 4">
            <a:extLst>
              <a:ext uri="{FF2B5EF4-FFF2-40B4-BE49-F238E27FC236}">
                <a16:creationId xmlns:a16="http://schemas.microsoft.com/office/drawing/2014/main" id="{FFA2CDA2-3769-1047-985A-91F6523E47CC}"/>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7" name="Rectangle 3">
            <a:extLst>
              <a:ext uri="{FF2B5EF4-FFF2-40B4-BE49-F238E27FC236}">
                <a16:creationId xmlns:a16="http://schemas.microsoft.com/office/drawing/2014/main" id="{D7384B6D-F907-A744-896D-A589E0CB3C39}"/>
              </a:ext>
            </a:extLst>
          </p:cNvPr>
          <p:cNvSpPr>
            <a:spLocks noGrp="1" noChangeArrowheads="1"/>
          </p:cNvSpPr>
          <p:nvPr>
            <p:ph idx="1"/>
          </p:nvPr>
        </p:nvSpPr>
        <p:spPr>
          <a:xfrm>
            <a:off x="1822450" y="1143001"/>
            <a:ext cx="8540750" cy="5381625"/>
          </a:xfrm>
        </p:spPr>
        <p:txBody>
          <a:bodyPr/>
          <a:lstStyle/>
          <a:p>
            <a:pPr>
              <a:defRPr/>
            </a:pPr>
            <a:r>
              <a:rPr lang="en-US" altLang="zh-CN" sz="2400" dirty="0"/>
              <a:t>Example: the philosopher-translator-secretary architecture</a:t>
            </a:r>
          </a:p>
          <a:p>
            <a:pPr>
              <a:defRPr/>
            </a:pPr>
            <a:r>
              <a:rPr lang="en-US" altLang="zh-CN" sz="2400" dirty="0"/>
              <a:t>Each protocol at different layers serves a different purpose</a:t>
            </a:r>
          </a:p>
          <a:p>
            <a:pPr marL="0" indent="0">
              <a:buNone/>
              <a:defRPr/>
            </a:pPr>
            <a:endParaRPr lang="en-US" altLang="zh-CN" sz="2400" dirty="0"/>
          </a:p>
          <a:p>
            <a:pPr>
              <a:defRPr/>
            </a:pPr>
            <a:endParaRPr lang="en-US" altLang="zh-CN" dirty="0"/>
          </a:p>
        </p:txBody>
      </p:sp>
      <p:pic>
        <p:nvPicPr>
          <p:cNvPr id="62470" name="Picture 2">
            <a:extLst>
              <a:ext uri="{FF2B5EF4-FFF2-40B4-BE49-F238E27FC236}">
                <a16:creationId xmlns:a16="http://schemas.microsoft.com/office/drawing/2014/main" id="{D667AE0F-927D-8F4E-8F9B-8BA80A974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713" y="2190750"/>
            <a:ext cx="46609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heel spokes="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838200" y="-249381"/>
            <a:ext cx="10515600" cy="1940070"/>
          </a:xfrm>
        </p:spPr>
        <p:txBody>
          <a:bodyPr/>
          <a:lstStyle/>
          <a:p>
            <a:pPr algn="ctr"/>
            <a:r>
              <a:rPr lang="en-US" altLang="zh-CN" dirty="0">
                <a:solidFill>
                  <a:srgbClr val="FF0000"/>
                </a:solidFill>
              </a:rPr>
              <a:t>Protocol Layers (3)</a:t>
            </a:r>
          </a:p>
        </p:txBody>
      </p:sp>
      <p:sp>
        <p:nvSpPr>
          <p:cNvPr id="51203" name="Rectangle 3"/>
          <p:cNvSpPr>
            <a:spLocks noGrp="1" noChangeArrowheads="1"/>
          </p:cNvSpPr>
          <p:nvPr>
            <p:ph idx="1"/>
          </p:nvPr>
        </p:nvSpPr>
        <p:spPr>
          <a:xfrm>
            <a:off x="1524000" y="785812"/>
            <a:ext cx="9144000" cy="838200"/>
          </a:xfrm>
        </p:spPr>
        <p:txBody>
          <a:bodyPr>
            <a:normAutofit fontScale="25000" lnSpcReduction="20000"/>
          </a:bodyPr>
          <a:lstStyle/>
          <a:p>
            <a:pPr marL="0" indent="0">
              <a:buNone/>
            </a:pPr>
            <a:endParaRPr lang="en-US" altLang="zh-CN" sz="9600" dirty="0"/>
          </a:p>
          <a:p>
            <a:pPr marL="0" indent="0">
              <a:buNone/>
            </a:pPr>
            <a:r>
              <a:rPr lang="en-US" altLang="zh-CN" sz="9600" dirty="0"/>
              <a:t>Each lower layer adds its own </a:t>
            </a:r>
            <a:r>
              <a:rPr lang="en-US" altLang="zh-CN" sz="9600" u="sng" dirty="0"/>
              <a:t>header</a:t>
            </a:r>
            <a:r>
              <a:rPr lang="en-US" altLang="zh-CN" sz="9600" dirty="0"/>
              <a:t> (with control information) to the message to transmit and removes it on receive</a:t>
            </a:r>
          </a:p>
          <a:p>
            <a:pPr marL="0"/>
            <a:endParaRPr lang="en-US" altLang="zh-CN" dirty="0"/>
          </a:p>
          <a:p>
            <a:pPr marL="0"/>
            <a:endParaRPr lang="en-US" altLang="zh-CN" dirty="0"/>
          </a:p>
          <a:p>
            <a:pPr marL="0"/>
            <a:endParaRPr lang="en-US" altLang="zh-CN" dirty="0"/>
          </a:p>
          <a:p>
            <a:pPr marL="0"/>
            <a:endParaRPr lang="en-US" altLang="zh-CN" dirty="0"/>
          </a:p>
          <a:p>
            <a:pPr marL="0"/>
            <a:endParaRPr lang="en-US" altLang="zh-CN" dirty="0"/>
          </a:p>
          <a:p>
            <a:pPr marL="0"/>
            <a:endParaRPr lang="en-US" altLang="zh-CN" dirty="0"/>
          </a:p>
          <a:p>
            <a:pPr marL="0"/>
            <a:endParaRPr lang="en-US" altLang="zh-CN" sz="8000" dirty="0"/>
          </a:p>
          <a:p>
            <a:pPr marL="0"/>
            <a:endParaRPr lang="en-US" altLang="zh-CN" sz="8000" dirty="0"/>
          </a:p>
          <a:p>
            <a:pPr marL="0"/>
            <a:endParaRPr lang="en-US" altLang="zh-CN" sz="8000" dirty="0"/>
          </a:p>
          <a:p>
            <a:pPr marL="0"/>
            <a:endParaRPr lang="en-US" altLang="zh-CN" sz="8000" dirty="0"/>
          </a:p>
          <a:p>
            <a:pPr marL="0"/>
            <a:endParaRPr lang="en-US" altLang="zh-CN" sz="8000" dirty="0"/>
          </a:p>
          <a:p>
            <a:pPr marL="0"/>
            <a:endParaRPr lang="en-US" altLang="zh-CN" sz="8000" dirty="0"/>
          </a:p>
          <a:p>
            <a:pPr marL="0"/>
            <a:endParaRPr lang="en-US" altLang="zh-CN" sz="8000" dirty="0"/>
          </a:p>
          <a:p>
            <a:pPr marL="0"/>
            <a:endParaRPr lang="en-US" altLang="zh-CN" sz="8000" dirty="0"/>
          </a:p>
          <a:p>
            <a:pPr marL="0"/>
            <a:endParaRPr lang="en-US" altLang="zh-CN" sz="8000" dirty="0"/>
          </a:p>
          <a:p>
            <a:pPr marL="0" indent="0">
              <a:buNone/>
            </a:pPr>
            <a:r>
              <a:rPr lang="en-US" altLang="zh-CN" sz="8000" dirty="0"/>
              <a:t>Layers may also split and join messages, etc.</a:t>
            </a:r>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75" y="1981200"/>
            <a:ext cx="588645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a:extLst>
              <a:ext uri="{FF2B5EF4-FFF2-40B4-BE49-F238E27FC236}">
                <a16:creationId xmlns:a16="http://schemas.microsoft.com/office/drawing/2014/main" id="{A856600E-0C03-424B-8D3B-D4AD673764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E1868990-C0FE-E84B-A478-08DFB88E2974}" type="slidenum">
              <a:rPr lang="zh-CN" altLang="en-US" sz="1600"/>
              <a:pPr>
                <a:spcBef>
                  <a:spcPct val="0"/>
                </a:spcBef>
                <a:buClrTx/>
                <a:buFontTx/>
                <a:buNone/>
              </a:pPr>
              <a:t>73</a:t>
            </a:fld>
            <a:endParaRPr lang="en-US" altLang="zh-CN" sz="1600"/>
          </a:p>
        </p:txBody>
      </p:sp>
      <p:sp>
        <p:nvSpPr>
          <p:cNvPr id="64515" name="Rectangle 2">
            <a:extLst>
              <a:ext uri="{FF2B5EF4-FFF2-40B4-BE49-F238E27FC236}">
                <a16:creationId xmlns:a16="http://schemas.microsoft.com/office/drawing/2014/main" id="{E78FA918-5C41-4547-A13E-7D9D565633D0}"/>
              </a:ext>
            </a:extLst>
          </p:cNvPr>
          <p:cNvSpPr>
            <a:spLocks noGrp="1" noRot="1" noChangeArrowheads="1"/>
          </p:cNvSpPr>
          <p:nvPr>
            <p:ph type="title"/>
          </p:nvPr>
        </p:nvSpPr>
        <p:spPr>
          <a:xfrm>
            <a:off x="1822450" y="228601"/>
            <a:ext cx="8540750" cy="1039813"/>
          </a:xfrm>
        </p:spPr>
        <p:txBody>
          <a:bodyPr/>
          <a:lstStyle/>
          <a:p>
            <a:pPr algn="ctr" eaLnBrk="1" hangingPunct="1"/>
            <a:r>
              <a:rPr lang="en-US" altLang="zh-CN" dirty="0">
                <a:solidFill>
                  <a:srgbClr val="FF0000"/>
                </a:solidFill>
              </a:rPr>
              <a:t>Protocol Layers (4)</a:t>
            </a:r>
          </a:p>
        </p:txBody>
      </p:sp>
      <p:sp>
        <p:nvSpPr>
          <p:cNvPr id="64516" name="Text Box 4">
            <a:extLst>
              <a:ext uri="{FF2B5EF4-FFF2-40B4-BE49-F238E27FC236}">
                <a16:creationId xmlns:a16="http://schemas.microsoft.com/office/drawing/2014/main" id="{AE1453F0-E48C-2140-9BC9-819F850C65B9}"/>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7" name="Rectangle 3">
            <a:extLst>
              <a:ext uri="{FF2B5EF4-FFF2-40B4-BE49-F238E27FC236}">
                <a16:creationId xmlns:a16="http://schemas.microsoft.com/office/drawing/2014/main" id="{06C667A6-026F-F641-9D61-9436B2F7CCCA}"/>
              </a:ext>
            </a:extLst>
          </p:cNvPr>
          <p:cNvSpPr>
            <a:spLocks noGrp="1" noChangeArrowheads="1"/>
          </p:cNvSpPr>
          <p:nvPr>
            <p:ph idx="1"/>
          </p:nvPr>
        </p:nvSpPr>
        <p:spPr>
          <a:xfrm>
            <a:off x="1822450" y="1143001"/>
            <a:ext cx="8540750" cy="5381625"/>
          </a:xfrm>
        </p:spPr>
        <p:txBody>
          <a:bodyPr/>
          <a:lstStyle/>
          <a:p>
            <a:pPr marL="0" indent="0">
              <a:buNone/>
            </a:pPr>
            <a:r>
              <a:rPr lang="zh-CN" altLang="en-US" sz="2400"/>
              <a:t>数据流动过程：</a:t>
            </a: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endParaRPr lang="en-US" altLang="zh-CN"/>
          </a:p>
        </p:txBody>
      </p:sp>
      <p:graphicFrame>
        <p:nvGraphicFramePr>
          <p:cNvPr id="64518" name="Object 91">
            <a:extLst>
              <a:ext uri="{FF2B5EF4-FFF2-40B4-BE49-F238E27FC236}">
                <a16:creationId xmlns:a16="http://schemas.microsoft.com/office/drawing/2014/main" id="{39FC67BE-D87E-C046-9CF8-4655074D0F3B}"/>
              </a:ext>
            </a:extLst>
          </p:cNvPr>
          <p:cNvGraphicFramePr>
            <a:graphicFrameLocks noChangeAspect="1"/>
          </p:cNvGraphicFramePr>
          <p:nvPr/>
        </p:nvGraphicFramePr>
        <p:xfrm>
          <a:off x="2894013" y="1939926"/>
          <a:ext cx="6324600" cy="3914775"/>
        </p:xfrm>
        <a:graphic>
          <a:graphicData uri="http://schemas.openxmlformats.org/presentationml/2006/ole">
            <mc:AlternateContent xmlns:mc="http://schemas.openxmlformats.org/markup-compatibility/2006">
              <mc:Choice xmlns:v="urn:schemas-microsoft-com:vml" Requires="v">
                <p:oleObj name="Photo Editor Photo" r:id="rId2" imgW="9594850" imgH="5937250" progId="MSPhotoEd.3">
                  <p:embed/>
                </p:oleObj>
              </mc:Choice>
              <mc:Fallback>
                <p:oleObj name="Photo Editor Photo" r:id="rId2" imgW="9594850" imgH="5937250" progId="MSPhotoEd.3">
                  <p:embed/>
                  <p:pic>
                    <p:nvPicPr>
                      <p:cNvPr id="64518" name="Object 91">
                        <a:extLst>
                          <a:ext uri="{FF2B5EF4-FFF2-40B4-BE49-F238E27FC236}">
                            <a16:creationId xmlns:a16="http://schemas.microsoft.com/office/drawing/2014/main" id="{39FC67BE-D87E-C046-9CF8-4655074D0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013" y="1939926"/>
                        <a:ext cx="6324600"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wheel spokes="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0" y="381001"/>
            <a:ext cx="12192000" cy="6476999"/>
          </a:xfrm>
        </p:spPr>
        <p:txBody>
          <a:bodyPr>
            <a:normAutofit/>
          </a:bodyPr>
          <a:lstStyle/>
          <a:p>
            <a:pPr marL="0" indent="0">
              <a:buNone/>
            </a:pPr>
            <a:r>
              <a:rPr lang="en-US" altLang="zh-CN" sz="3600" dirty="0">
                <a:solidFill>
                  <a:srgbClr val="00B050"/>
                </a:solidFill>
              </a:rPr>
              <a:t>TRUE</a:t>
            </a:r>
            <a:r>
              <a:rPr lang="en-US" altLang="zh-CN" sz="3600" dirty="0"/>
              <a:t> or </a:t>
            </a:r>
            <a:r>
              <a:rPr lang="en-US" altLang="zh-CN" sz="3600" dirty="0">
                <a:solidFill>
                  <a:srgbClr val="FF0000"/>
                </a:solidFill>
              </a:rPr>
              <a:t>FALSE</a:t>
            </a:r>
            <a:endParaRPr lang="en-GB" sz="3600" dirty="0"/>
          </a:p>
          <a:p>
            <a:pPr marL="457200" lvl="1" indent="0" algn="dist">
              <a:buNone/>
            </a:pPr>
            <a:endParaRPr lang="en-GB" sz="2800" dirty="0"/>
          </a:p>
          <a:p>
            <a:pPr lvl="1">
              <a:lnSpc>
                <a:spcPct val="200000"/>
              </a:lnSpc>
              <a:buFont typeface="Wingdings" panose="05000000000000000000" pitchFamily="2" charset="2"/>
              <a:buChar char="p"/>
            </a:pPr>
            <a:r>
              <a:rPr lang="zh-CN" altLang="en-US" sz="2800" dirty="0"/>
              <a:t>‘层’是为了降低网络设计的复杂性</a:t>
            </a:r>
            <a:endParaRPr lang="en-US" altLang="zh-CN" sz="2800" dirty="0"/>
          </a:p>
          <a:p>
            <a:pPr lvl="1">
              <a:lnSpc>
                <a:spcPct val="200000"/>
              </a:lnSpc>
              <a:buFont typeface="Wingdings" panose="05000000000000000000" pitchFamily="2" charset="2"/>
              <a:buChar char="p"/>
            </a:pPr>
            <a:r>
              <a:rPr lang="zh-CN" altLang="en-US" sz="2800" dirty="0"/>
              <a:t>协议是通信双方关于如何进行通信的一种约定</a:t>
            </a:r>
            <a:endParaRPr lang="en-US" altLang="zh-CN" sz="2800" dirty="0"/>
          </a:p>
          <a:p>
            <a:pPr lvl="1">
              <a:lnSpc>
                <a:spcPct val="200000"/>
              </a:lnSpc>
              <a:buFont typeface="Wingdings" panose="05000000000000000000" pitchFamily="2" charset="2"/>
              <a:buChar char="p"/>
            </a:pPr>
            <a:r>
              <a:rPr lang="zh-CN" altLang="en-US" sz="2800" dirty="0"/>
              <a:t>组成</a:t>
            </a:r>
            <a:r>
              <a:rPr lang="zh-CN" altLang="en-US" sz="2800" dirty="0">
                <a:solidFill>
                  <a:srgbClr val="7030A0"/>
                </a:solidFill>
              </a:rPr>
              <a:t>网络体系结构</a:t>
            </a:r>
            <a:r>
              <a:rPr lang="zh-CN" altLang="en-US" sz="2800" dirty="0"/>
              <a:t>的要素包括：层、协议、接口（</a:t>
            </a:r>
            <a:r>
              <a:rPr lang="en-US" altLang="zh-CN" sz="2800" dirty="0"/>
              <a:t>p53</a:t>
            </a:r>
            <a:r>
              <a:rPr lang="zh-CN" altLang="en-US" sz="2800" dirty="0"/>
              <a:t>）</a:t>
            </a:r>
            <a:endParaRPr lang="en-US" altLang="zh-CN" sz="2800" dirty="0"/>
          </a:p>
        </p:txBody>
      </p:sp>
    </p:spTree>
    <p:extLst>
      <p:ext uri="{BB962C8B-B14F-4D97-AF65-F5344CB8AC3E}">
        <p14:creationId xmlns:p14="http://schemas.microsoft.com/office/powerpoint/2010/main" val="4191767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47738" y="-142803"/>
            <a:ext cx="10515600" cy="1325563"/>
          </a:xfrm>
        </p:spPr>
        <p:txBody>
          <a:bodyPr/>
          <a:lstStyle/>
          <a:p>
            <a:pPr algn="ctr" eaLnBrk="1" hangingPunct="1"/>
            <a:r>
              <a:rPr lang="en-US" altLang="zh-CN" dirty="0">
                <a:solidFill>
                  <a:srgbClr val="FF0000"/>
                </a:solidFill>
              </a:rPr>
              <a:t>Design Issues for the Layers</a:t>
            </a:r>
          </a:p>
        </p:txBody>
      </p:sp>
      <p:sp>
        <p:nvSpPr>
          <p:cNvPr id="52227" name="Rectangle 5"/>
          <p:cNvSpPr>
            <a:spLocks noChangeArrowheads="1"/>
          </p:cNvSpPr>
          <p:nvPr/>
        </p:nvSpPr>
        <p:spPr bwMode="auto">
          <a:xfrm>
            <a:off x="1909763" y="1849439"/>
            <a:ext cx="8591550" cy="30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spcBef>
                <a:spcPct val="20000"/>
              </a:spcBef>
              <a:buClr>
                <a:schemeClr val="accent2"/>
              </a:buClr>
              <a:buFontTx/>
              <a:buChar char="•"/>
            </a:pPr>
            <a:r>
              <a:rPr lang="en-US" altLang="zh-CN" sz="2800" dirty="0">
                <a:latin typeface="Times New Roman" pitchFamily="18" charset="0"/>
              </a:rPr>
              <a:t>Addressing </a:t>
            </a:r>
          </a:p>
          <a:p>
            <a:pPr marL="609600" indent="-609600">
              <a:spcBef>
                <a:spcPct val="20000"/>
              </a:spcBef>
              <a:buClr>
                <a:schemeClr val="accent2"/>
              </a:buClr>
              <a:buFontTx/>
              <a:buChar char="•"/>
            </a:pPr>
            <a:r>
              <a:rPr lang="en-US" altLang="zh-CN" sz="2800" dirty="0">
                <a:latin typeface="Times New Roman" pitchFamily="18" charset="0"/>
              </a:rPr>
              <a:t>Error Control </a:t>
            </a:r>
          </a:p>
          <a:p>
            <a:pPr marL="609600" indent="-609600">
              <a:spcBef>
                <a:spcPct val="20000"/>
              </a:spcBef>
              <a:buClr>
                <a:schemeClr val="accent2"/>
              </a:buClr>
              <a:buFontTx/>
              <a:buChar char="•"/>
            </a:pPr>
            <a:r>
              <a:rPr lang="en-US" altLang="zh-CN" sz="2800" dirty="0">
                <a:latin typeface="Times New Roman" pitchFamily="18" charset="0"/>
              </a:rPr>
              <a:t>Flow Control </a:t>
            </a:r>
          </a:p>
          <a:p>
            <a:pPr marL="609600" indent="-609600">
              <a:spcBef>
                <a:spcPct val="20000"/>
              </a:spcBef>
              <a:buClr>
                <a:schemeClr val="accent2"/>
              </a:buClr>
              <a:buFontTx/>
              <a:buChar char="•"/>
            </a:pPr>
            <a:r>
              <a:rPr lang="en-US" altLang="zh-CN" sz="2800" dirty="0">
                <a:latin typeface="Times New Roman" pitchFamily="18" charset="0"/>
              </a:rPr>
              <a:t>Multiplexing(</a:t>
            </a:r>
            <a:r>
              <a:rPr lang="zh-CN" altLang="en-US" sz="2800" dirty="0">
                <a:latin typeface="Times New Roman" pitchFamily="18" charset="0"/>
              </a:rPr>
              <a:t>多路复用</a:t>
            </a:r>
            <a:r>
              <a:rPr lang="en-US" altLang="zh-CN" sz="2800" dirty="0">
                <a:latin typeface="Times New Roman" pitchFamily="18" charset="0"/>
              </a:rPr>
              <a:t>) </a:t>
            </a:r>
          </a:p>
          <a:p>
            <a:pPr marL="609600" indent="-609600">
              <a:spcBef>
                <a:spcPct val="20000"/>
              </a:spcBef>
              <a:buClr>
                <a:schemeClr val="accent2"/>
              </a:buClr>
              <a:buFontTx/>
              <a:buChar char="•"/>
            </a:pPr>
            <a:r>
              <a:rPr lang="en-US" altLang="zh-CN" sz="2800" dirty="0">
                <a:latin typeface="Times New Roman" pitchFamily="18" charset="0"/>
              </a:rPr>
              <a:t>Routing </a:t>
            </a:r>
          </a:p>
        </p:txBody>
      </p:sp>
      <p:pic>
        <p:nvPicPr>
          <p:cNvPr id="5222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1" y="809626"/>
            <a:ext cx="4259263"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2563" y="4354514"/>
            <a:ext cx="33337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19876" y="3163888"/>
            <a:ext cx="3427413"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2C67B5C2-F430-B64D-BBD9-5356C44A4289}"/>
              </a:ext>
            </a:extLst>
          </p:cNvPr>
          <p:cNvSpPr txBox="1"/>
          <p:nvPr/>
        </p:nvSpPr>
        <p:spPr>
          <a:xfrm>
            <a:off x="7506586" y="-1318437"/>
            <a:ext cx="184731" cy="369332"/>
          </a:xfrm>
          <a:prstGeom prst="rect">
            <a:avLst/>
          </a:prstGeom>
          <a:noFill/>
        </p:spPr>
        <p:txBody>
          <a:bodyPr wrap="none" rtlCol="0">
            <a:spAutoFit/>
          </a:bodyPr>
          <a:lstStyle/>
          <a:p>
            <a:endParaRPr kumimoji="1"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algn="ctr"/>
            <a:r>
              <a:rPr lang="en-US" altLang="zh-CN" dirty="0">
                <a:solidFill>
                  <a:srgbClr val="FF0000"/>
                </a:solidFill>
              </a:rPr>
              <a:t>Design Issues for the Layers</a:t>
            </a:r>
          </a:p>
        </p:txBody>
      </p:sp>
      <p:sp>
        <p:nvSpPr>
          <p:cNvPr id="54275" name="Content Placeholder 2"/>
          <p:cNvSpPr>
            <a:spLocks noGrp="1"/>
          </p:cNvSpPr>
          <p:nvPr>
            <p:ph idx="1"/>
          </p:nvPr>
        </p:nvSpPr>
        <p:spPr>
          <a:xfrm>
            <a:off x="249382" y="1611314"/>
            <a:ext cx="11942617" cy="4598987"/>
          </a:xfrm>
        </p:spPr>
        <p:txBody>
          <a:bodyPr/>
          <a:lstStyle/>
          <a:p>
            <a:pPr>
              <a:buFontTx/>
              <a:buNone/>
            </a:pPr>
            <a:r>
              <a:rPr lang="en-US" altLang="zh-CN" dirty="0"/>
              <a:t>Each layer solves a particular problem but must include mechanisms to address a set of recurring design issues</a:t>
            </a:r>
          </a:p>
        </p:txBody>
      </p:sp>
      <p:graphicFrame>
        <p:nvGraphicFramePr>
          <p:cNvPr id="5" name="Table 4"/>
          <p:cNvGraphicFramePr>
            <a:graphicFrameLocks noGrp="1"/>
          </p:cNvGraphicFramePr>
          <p:nvPr>
            <p:extLst>
              <p:ext uri="{D42A27DB-BD31-4B8C-83A1-F6EECF244321}">
                <p14:modId xmlns:p14="http://schemas.microsoft.com/office/powerpoint/2010/main" val="577394921"/>
              </p:ext>
            </p:extLst>
          </p:nvPr>
        </p:nvGraphicFramePr>
        <p:xfrm>
          <a:off x="2438401" y="2936877"/>
          <a:ext cx="7677150" cy="2982913"/>
        </p:xfrm>
        <a:graphic>
          <a:graphicData uri="http://schemas.openxmlformats.org/drawingml/2006/table">
            <a:tbl>
              <a:tblPr/>
              <a:tblGrid>
                <a:gridCol w="2576513">
                  <a:extLst>
                    <a:ext uri="{9D8B030D-6E8A-4147-A177-3AD203B41FA5}">
                      <a16:colId xmlns:a16="http://schemas.microsoft.com/office/drawing/2014/main" val="20000"/>
                    </a:ext>
                  </a:extLst>
                </a:gridCol>
                <a:gridCol w="5100637">
                  <a:extLst>
                    <a:ext uri="{9D8B030D-6E8A-4147-A177-3AD203B41FA5}">
                      <a16:colId xmlns:a16="http://schemas.microsoft.com/office/drawing/2014/main" val="20001"/>
                    </a:ext>
                  </a:extLst>
                </a:gridCol>
              </a:tblGrid>
              <a:tr h="365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cs typeface="Arial" pitchFamily="34" charset="0"/>
                        </a:rPr>
                        <a:t>Issue</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cs typeface="Arial" pitchFamily="34" charset="0"/>
                        </a:rPr>
                        <a:t>Example mechanisms at different layers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Reliability despite failures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Codes for error detection/correction (§3.2, 3.3)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Routing around failures (§5.2)</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Network growth             and evolution</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Addressing (§5.6) and naming (§7.1)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Protocol layering (§1.3)</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69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Allocation of resources like bandwidth </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Multiple access (§4.2)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cs typeface="Arial" pitchFamily="34" charset="0"/>
                        </a:rPr>
                        <a:t>Congestion control (§5.3, 6.3)</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rPr>
                        <a:t>Security against various threats</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rPr>
                        <a:t>Confidentiality of messages (§8.2, 8.6)</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cs typeface="Arial" pitchFamily="34" charset="0"/>
                        </a:rPr>
                        <a:t>Authentication of communicating parties (§8.7)</a:t>
                      </a:r>
                    </a:p>
                  </a:txBody>
                  <a:tcPr horzOverflow="overflow">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sz="3600" dirty="0">
                <a:solidFill>
                  <a:srgbClr val="FF0000"/>
                </a:solidFill>
              </a:rPr>
              <a:t>Connection-Oriented vs. Connectionless</a:t>
            </a:r>
          </a:p>
        </p:txBody>
      </p:sp>
      <p:sp>
        <p:nvSpPr>
          <p:cNvPr id="55299" name="Rectangle 3"/>
          <p:cNvSpPr>
            <a:spLocks noGrp="1" noChangeArrowheads="1"/>
          </p:cNvSpPr>
          <p:nvPr>
            <p:ph idx="1"/>
          </p:nvPr>
        </p:nvSpPr>
        <p:spPr>
          <a:xfrm>
            <a:off x="838200" y="1690688"/>
            <a:ext cx="10855036" cy="4867275"/>
          </a:xfrm>
        </p:spPr>
        <p:txBody>
          <a:bodyPr/>
          <a:lstStyle/>
          <a:p>
            <a:pPr marL="0" indent="0" algn="l">
              <a:buNone/>
            </a:pPr>
            <a:r>
              <a:rPr lang="en-US" altLang="zh-CN" b="1" dirty="0"/>
              <a:t>Service provided by a layer may be kinds of either:</a:t>
            </a:r>
          </a:p>
          <a:p>
            <a:pPr lvl="1"/>
            <a:r>
              <a:rPr lang="en-US" altLang="zh-CN" b="1" dirty="0">
                <a:ea typeface="宋体" pitchFamily="2" charset="-122"/>
              </a:rPr>
              <a:t>Connection-oriented, must be set up for ongoing use (and torn down after use), e.g., phone call</a:t>
            </a:r>
          </a:p>
          <a:p>
            <a:pPr lvl="1"/>
            <a:r>
              <a:rPr lang="en-US" altLang="zh-CN" b="1" dirty="0">
                <a:ea typeface="宋体" pitchFamily="2" charset="-122"/>
              </a:rPr>
              <a:t>Connectionless, messages are handled separately, e.g., postal delivery</a:t>
            </a:r>
          </a:p>
        </p:txBody>
      </p:sp>
      <p:grpSp>
        <p:nvGrpSpPr>
          <p:cNvPr id="55300" name="Group 12"/>
          <p:cNvGrpSpPr>
            <a:grpSpLocks/>
          </p:cNvGrpSpPr>
          <p:nvPr/>
        </p:nvGrpSpPr>
        <p:grpSpPr bwMode="auto">
          <a:xfrm>
            <a:off x="3395662" y="3760787"/>
            <a:ext cx="5400675" cy="2732088"/>
            <a:chOff x="1762125" y="3114675"/>
            <a:chExt cx="5629275" cy="2847975"/>
          </a:xfrm>
        </p:grpSpPr>
        <p:pic>
          <p:nvPicPr>
            <p:cNvPr id="55301" name="Picture 2"/>
            <p:cNvPicPr>
              <a:picLocks noChangeAspect="1" noChangeArrowheads="1"/>
            </p:cNvPicPr>
            <p:nvPr/>
          </p:nvPicPr>
          <p:blipFill>
            <a:blip r:embed="rId3">
              <a:extLst>
                <a:ext uri="{28A0092B-C50C-407E-A947-70E740481C1C}">
                  <a14:useLocalDpi xmlns:a14="http://schemas.microsoft.com/office/drawing/2010/main" val="0"/>
                </a:ext>
              </a:extLst>
            </a:blip>
            <a:srcRect t="4855" r="3746" b="4395"/>
            <a:stretch>
              <a:fillRect/>
            </a:stretch>
          </p:blipFill>
          <p:spPr bwMode="auto">
            <a:xfrm>
              <a:off x="1762125" y="3114675"/>
              <a:ext cx="56292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Rectangle 10"/>
            <p:cNvSpPr>
              <a:spLocks noChangeArrowheads="1"/>
            </p:cNvSpPr>
            <p:nvPr/>
          </p:nvSpPr>
          <p:spPr bwMode="auto">
            <a:xfrm>
              <a:off x="2762250" y="3152775"/>
              <a:ext cx="133350" cy="15621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ltLang="zh-CN"/>
            </a:p>
          </p:txBody>
        </p:sp>
        <p:sp>
          <p:nvSpPr>
            <p:cNvPr id="55303" name="Left Brace 9"/>
            <p:cNvSpPr>
              <a:spLocks/>
            </p:cNvSpPr>
            <p:nvPr/>
          </p:nvSpPr>
          <p:spPr bwMode="auto">
            <a:xfrm>
              <a:off x="2752725" y="3590925"/>
              <a:ext cx="133350" cy="1133475"/>
            </a:xfrm>
            <a:prstGeom prst="leftBrace">
              <a:avLst>
                <a:gd name="adj1" fmla="val 834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tLang="zh-CN"/>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885826" y="0"/>
            <a:ext cx="10515600" cy="1325563"/>
          </a:xfrm>
        </p:spPr>
        <p:txBody>
          <a:bodyPr/>
          <a:lstStyle/>
          <a:p>
            <a:pPr algn="ctr"/>
            <a:r>
              <a:rPr lang="en-US" altLang="zh-CN" dirty="0">
                <a:solidFill>
                  <a:srgbClr val="FF0000"/>
                </a:solidFill>
              </a:rPr>
              <a:t>Service Primitives (1)</a:t>
            </a:r>
          </a:p>
        </p:txBody>
      </p:sp>
      <p:sp>
        <p:nvSpPr>
          <p:cNvPr id="56323" name="Content Placeholder 2"/>
          <p:cNvSpPr>
            <a:spLocks noGrp="1"/>
          </p:cNvSpPr>
          <p:nvPr>
            <p:ph idx="1"/>
          </p:nvPr>
        </p:nvSpPr>
        <p:spPr>
          <a:xfrm>
            <a:off x="0" y="1322821"/>
            <a:ext cx="10515600" cy="1962870"/>
          </a:xfrm>
        </p:spPr>
        <p:txBody>
          <a:bodyPr>
            <a:normAutofit/>
          </a:bodyPr>
          <a:lstStyle/>
          <a:p>
            <a:pPr marL="0" indent="0">
              <a:buNone/>
            </a:pPr>
            <a:r>
              <a:rPr lang="en-US" altLang="zh-CN" dirty="0">
                <a:ea typeface="Arial Unicode MS" pitchFamily="34" charset="-122"/>
                <a:cs typeface="Arial Unicode MS" pitchFamily="34" charset="-122"/>
              </a:rPr>
              <a:t>A service is provided to the layer above as primitives</a:t>
            </a:r>
            <a:r>
              <a:rPr lang="zh-CN" altLang="en-US" dirty="0">
                <a:ea typeface="Arial Unicode MS" pitchFamily="34" charset="-122"/>
                <a:cs typeface="Arial Unicode MS" pitchFamily="34" charset="-122"/>
              </a:rPr>
              <a:t> （原语）</a:t>
            </a:r>
            <a:endParaRPr lang="en-US" altLang="zh-CN" dirty="0">
              <a:ea typeface="Arial Unicode MS" pitchFamily="34" charset="-122"/>
              <a:cs typeface="Arial Unicode MS" pitchFamily="34" charset="-122"/>
            </a:endParaRPr>
          </a:p>
          <a:p>
            <a:pPr marL="0" indent="0">
              <a:buNone/>
            </a:pPr>
            <a:r>
              <a:rPr lang="en-US" altLang="zh-CN" dirty="0">
                <a:ea typeface="Arial Unicode MS" pitchFamily="34" charset="-122"/>
                <a:cs typeface="Arial Unicode MS" pitchFamily="34" charset="-122"/>
              </a:rPr>
              <a:t>Hypothetical example of service primitives that may provide a reliable byte stream (connection-oriented) service:</a:t>
            </a:r>
          </a:p>
        </p:txBody>
      </p:sp>
      <p:pic>
        <p:nvPicPr>
          <p:cNvPr id="563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285691"/>
            <a:ext cx="7549529" cy="3007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algn="ctr"/>
            <a:r>
              <a:rPr lang="en-US" altLang="zh-CN" dirty="0">
                <a:solidFill>
                  <a:srgbClr val="FF0000"/>
                </a:solidFill>
              </a:rPr>
              <a:t>Service Primitives (2)</a:t>
            </a:r>
          </a:p>
        </p:txBody>
      </p:sp>
      <p:sp>
        <p:nvSpPr>
          <p:cNvPr id="57347" name="Content Placeholder 2"/>
          <p:cNvSpPr>
            <a:spLocks noGrp="1"/>
          </p:cNvSpPr>
          <p:nvPr>
            <p:ph idx="1"/>
          </p:nvPr>
        </p:nvSpPr>
        <p:spPr>
          <a:xfrm>
            <a:off x="1524000" y="1379209"/>
            <a:ext cx="9144000" cy="838200"/>
          </a:xfrm>
        </p:spPr>
        <p:txBody>
          <a:bodyPr>
            <a:normAutofit lnSpcReduction="10000"/>
          </a:bodyPr>
          <a:lstStyle/>
          <a:p>
            <a:pPr marL="0" indent="0">
              <a:buNone/>
            </a:pPr>
            <a:r>
              <a:rPr lang="en-US" altLang="zh-CN" b="1" dirty="0"/>
              <a:t>Hypothetical example of how these primitives may be used for a client-server interaction</a:t>
            </a:r>
          </a:p>
        </p:txBody>
      </p:sp>
      <p:grpSp>
        <p:nvGrpSpPr>
          <p:cNvPr id="57348" name="Group 40"/>
          <p:cNvGrpSpPr>
            <a:grpSpLocks/>
          </p:cNvGrpSpPr>
          <p:nvPr/>
        </p:nvGrpSpPr>
        <p:grpSpPr bwMode="auto">
          <a:xfrm>
            <a:off x="2336224" y="2619375"/>
            <a:ext cx="7053263" cy="3543300"/>
            <a:chOff x="895350" y="2124075"/>
            <a:chExt cx="7053431" cy="3543300"/>
          </a:xfrm>
        </p:grpSpPr>
        <p:grpSp>
          <p:nvGrpSpPr>
            <p:cNvPr id="57349" name="Group 37"/>
            <p:cNvGrpSpPr>
              <a:grpSpLocks/>
            </p:cNvGrpSpPr>
            <p:nvPr/>
          </p:nvGrpSpPr>
          <p:grpSpPr bwMode="auto">
            <a:xfrm>
              <a:off x="895350" y="2124075"/>
              <a:ext cx="7053431" cy="3543300"/>
              <a:chOff x="657225" y="1828800"/>
              <a:chExt cx="7053431" cy="3543300"/>
            </a:xfrm>
          </p:grpSpPr>
          <p:cxnSp>
            <p:nvCxnSpPr>
              <p:cNvPr id="57352" name="Straight Connector 5"/>
              <p:cNvCxnSpPr>
                <a:cxnSpLocks noChangeShapeType="1"/>
              </p:cNvCxnSpPr>
              <p:nvPr/>
            </p:nvCxnSpPr>
            <p:spPr bwMode="auto">
              <a:xfrm rot="5400000">
                <a:off x="1138238" y="3776662"/>
                <a:ext cx="319087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53" name="Straight Connector 6"/>
              <p:cNvCxnSpPr>
                <a:cxnSpLocks noChangeShapeType="1"/>
              </p:cNvCxnSpPr>
              <p:nvPr/>
            </p:nvCxnSpPr>
            <p:spPr bwMode="auto">
              <a:xfrm rot="5400000">
                <a:off x="3890962" y="3767139"/>
                <a:ext cx="3171828"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7354" name="TextBox 7"/>
              <p:cNvSpPr txBox="1">
                <a:spLocks noChangeArrowheads="1"/>
              </p:cNvSpPr>
              <p:nvPr/>
            </p:nvSpPr>
            <p:spPr bwMode="auto">
              <a:xfrm>
                <a:off x="2352675" y="1838325"/>
                <a:ext cx="841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a:t>Client</a:t>
                </a:r>
              </a:p>
            </p:txBody>
          </p:sp>
          <p:sp>
            <p:nvSpPr>
              <p:cNvPr id="57355" name="TextBox 8"/>
              <p:cNvSpPr txBox="1">
                <a:spLocks noChangeArrowheads="1"/>
              </p:cNvSpPr>
              <p:nvPr/>
            </p:nvSpPr>
            <p:spPr bwMode="auto">
              <a:xfrm>
                <a:off x="5038725" y="1828800"/>
                <a:ext cx="9396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a:t>Server</a:t>
                </a:r>
              </a:p>
            </p:txBody>
          </p:sp>
          <p:cxnSp>
            <p:nvCxnSpPr>
              <p:cNvPr id="57356" name="Straight Arrow Connector 10"/>
              <p:cNvCxnSpPr>
                <a:cxnSpLocks noChangeShapeType="1"/>
              </p:cNvCxnSpPr>
              <p:nvPr/>
            </p:nvCxnSpPr>
            <p:spPr bwMode="auto">
              <a:xfrm>
                <a:off x="2733675" y="277177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7" name="Straight Arrow Connector 11"/>
              <p:cNvCxnSpPr>
                <a:cxnSpLocks noChangeShapeType="1"/>
              </p:cNvCxnSpPr>
              <p:nvPr/>
            </p:nvCxnSpPr>
            <p:spPr bwMode="auto">
              <a:xfrm flipH="1">
                <a:off x="2724150" y="300037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8" name="Straight Arrow Connector 12"/>
              <p:cNvCxnSpPr>
                <a:cxnSpLocks noChangeShapeType="1"/>
              </p:cNvCxnSpPr>
              <p:nvPr/>
            </p:nvCxnSpPr>
            <p:spPr bwMode="auto">
              <a:xfrm>
                <a:off x="2743200" y="370522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9" name="Straight Arrow Connector 13"/>
              <p:cNvCxnSpPr>
                <a:cxnSpLocks noChangeShapeType="1"/>
              </p:cNvCxnSpPr>
              <p:nvPr/>
            </p:nvCxnSpPr>
            <p:spPr bwMode="auto">
              <a:xfrm flipH="1">
                <a:off x="2733675" y="40386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60" name="Straight Arrow Connector 14"/>
              <p:cNvCxnSpPr>
                <a:cxnSpLocks noChangeShapeType="1"/>
              </p:cNvCxnSpPr>
              <p:nvPr/>
            </p:nvCxnSpPr>
            <p:spPr bwMode="auto">
              <a:xfrm>
                <a:off x="2771775" y="46863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61" name="Straight Arrow Connector 15"/>
              <p:cNvCxnSpPr>
                <a:cxnSpLocks noChangeShapeType="1"/>
              </p:cNvCxnSpPr>
              <p:nvPr/>
            </p:nvCxnSpPr>
            <p:spPr bwMode="auto">
              <a:xfrm flipH="1">
                <a:off x="2762250" y="49149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7362" name="TextBox 16"/>
              <p:cNvSpPr txBox="1">
                <a:spLocks noChangeArrowheads="1"/>
              </p:cNvSpPr>
              <p:nvPr/>
            </p:nvSpPr>
            <p:spPr bwMode="auto">
              <a:xfrm>
                <a:off x="5648325" y="223837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LISTEN (0)</a:t>
                </a:r>
              </a:p>
            </p:txBody>
          </p:sp>
          <p:sp>
            <p:nvSpPr>
              <p:cNvPr id="57363" name="TextBox 17"/>
              <p:cNvSpPr txBox="1">
                <a:spLocks noChangeArrowheads="1"/>
              </p:cNvSpPr>
              <p:nvPr/>
            </p:nvSpPr>
            <p:spPr bwMode="auto">
              <a:xfrm>
                <a:off x="5657850" y="2781300"/>
                <a:ext cx="11807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ACCEPT </a:t>
                </a:r>
              </a:p>
            </p:txBody>
          </p:sp>
          <p:sp>
            <p:nvSpPr>
              <p:cNvPr id="57364" name="TextBox 18"/>
              <p:cNvSpPr txBox="1">
                <a:spLocks noChangeArrowheads="1"/>
              </p:cNvSpPr>
              <p:nvPr/>
            </p:nvSpPr>
            <p:spPr bwMode="auto">
              <a:xfrm>
                <a:off x="5648325" y="2981325"/>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RECEIVE</a:t>
                </a:r>
              </a:p>
            </p:txBody>
          </p:sp>
          <p:sp>
            <p:nvSpPr>
              <p:cNvPr id="57365" name="TextBox 19"/>
              <p:cNvSpPr txBox="1">
                <a:spLocks noChangeArrowheads="1"/>
              </p:cNvSpPr>
              <p:nvPr/>
            </p:nvSpPr>
            <p:spPr bwMode="auto">
              <a:xfrm>
                <a:off x="5667375" y="3819525"/>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SEND (4)</a:t>
                </a:r>
              </a:p>
            </p:txBody>
          </p:sp>
          <p:sp>
            <p:nvSpPr>
              <p:cNvPr id="57366" name="TextBox 20"/>
              <p:cNvSpPr txBox="1">
                <a:spLocks noChangeArrowheads="1"/>
              </p:cNvSpPr>
              <p:nvPr/>
            </p:nvSpPr>
            <p:spPr bwMode="auto">
              <a:xfrm>
                <a:off x="5657850" y="4733925"/>
                <a:ext cx="2052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 (6)</a:t>
                </a:r>
              </a:p>
            </p:txBody>
          </p:sp>
          <p:sp>
            <p:nvSpPr>
              <p:cNvPr id="57367" name="TextBox 22"/>
              <p:cNvSpPr txBox="1">
                <a:spLocks noChangeArrowheads="1"/>
              </p:cNvSpPr>
              <p:nvPr/>
            </p:nvSpPr>
            <p:spPr bwMode="auto">
              <a:xfrm>
                <a:off x="1038225" y="2581275"/>
                <a:ext cx="1668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dirty="0"/>
                  <a:t>CONNECT (1)</a:t>
                </a:r>
              </a:p>
            </p:txBody>
          </p:sp>
          <p:sp>
            <p:nvSpPr>
              <p:cNvPr id="57368" name="TextBox 23"/>
              <p:cNvSpPr txBox="1">
                <a:spLocks noChangeArrowheads="1"/>
              </p:cNvSpPr>
              <p:nvPr/>
            </p:nvSpPr>
            <p:spPr bwMode="auto">
              <a:xfrm>
                <a:off x="1543050" y="3491984"/>
                <a:ext cx="825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SEND</a:t>
                </a:r>
              </a:p>
            </p:txBody>
          </p:sp>
          <p:sp>
            <p:nvSpPr>
              <p:cNvPr id="57369" name="TextBox 24"/>
              <p:cNvSpPr txBox="1">
                <a:spLocks noChangeArrowheads="1"/>
              </p:cNvSpPr>
              <p:nvPr/>
            </p:nvSpPr>
            <p:spPr bwMode="auto">
              <a:xfrm>
                <a:off x="1162050" y="3724275"/>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RECEIVE</a:t>
                </a:r>
              </a:p>
            </p:txBody>
          </p:sp>
          <p:sp>
            <p:nvSpPr>
              <p:cNvPr id="57370" name="TextBox 26"/>
              <p:cNvSpPr txBox="1">
                <a:spLocks noChangeArrowheads="1"/>
              </p:cNvSpPr>
              <p:nvPr/>
            </p:nvSpPr>
            <p:spPr bwMode="auto">
              <a:xfrm>
                <a:off x="657225" y="4476750"/>
                <a:ext cx="2052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 (5)</a:t>
                </a:r>
              </a:p>
            </p:txBody>
          </p:sp>
          <p:sp>
            <p:nvSpPr>
              <p:cNvPr id="57371" name="TextBox 27"/>
              <p:cNvSpPr txBox="1">
                <a:spLocks noChangeArrowheads="1"/>
              </p:cNvSpPr>
              <p:nvPr/>
            </p:nvSpPr>
            <p:spPr bwMode="auto">
              <a:xfrm>
                <a:off x="3143250" y="2495550"/>
                <a:ext cx="1877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Connect request</a:t>
                </a:r>
              </a:p>
            </p:txBody>
          </p:sp>
          <p:sp>
            <p:nvSpPr>
              <p:cNvPr id="57372" name="TextBox 28"/>
              <p:cNvSpPr txBox="1">
                <a:spLocks noChangeArrowheads="1"/>
              </p:cNvSpPr>
              <p:nvPr/>
            </p:nvSpPr>
            <p:spPr bwMode="auto">
              <a:xfrm>
                <a:off x="3181350" y="3048000"/>
                <a:ext cx="1903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dirty="0"/>
                  <a:t>Accept response</a:t>
                </a:r>
              </a:p>
            </p:txBody>
          </p:sp>
          <p:sp>
            <p:nvSpPr>
              <p:cNvPr id="57373" name="TextBox 29"/>
              <p:cNvSpPr txBox="1">
                <a:spLocks noChangeArrowheads="1"/>
              </p:cNvSpPr>
              <p:nvPr/>
            </p:nvSpPr>
            <p:spPr bwMode="auto">
              <a:xfrm>
                <a:off x="3162300" y="3409950"/>
                <a:ext cx="1890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Request for data</a:t>
                </a:r>
              </a:p>
            </p:txBody>
          </p:sp>
          <p:sp>
            <p:nvSpPr>
              <p:cNvPr id="57374" name="TextBox 30"/>
              <p:cNvSpPr txBox="1">
                <a:spLocks noChangeArrowheads="1"/>
              </p:cNvSpPr>
              <p:nvPr/>
            </p:nvSpPr>
            <p:spPr bwMode="auto">
              <a:xfrm>
                <a:off x="3619500" y="4067175"/>
                <a:ext cx="774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Reply</a:t>
                </a:r>
              </a:p>
            </p:txBody>
          </p:sp>
          <p:sp>
            <p:nvSpPr>
              <p:cNvPr id="57375" name="TextBox 31"/>
              <p:cNvSpPr txBox="1">
                <a:spLocks noChangeArrowheads="1"/>
              </p:cNvSpPr>
              <p:nvPr/>
            </p:nvSpPr>
            <p:spPr bwMode="auto">
              <a:xfrm>
                <a:off x="3390900" y="44196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a:t>
                </a:r>
              </a:p>
            </p:txBody>
          </p:sp>
          <p:sp>
            <p:nvSpPr>
              <p:cNvPr id="57376" name="TextBox 32"/>
              <p:cNvSpPr txBox="1">
                <a:spLocks noChangeArrowheads="1"/>
              </p:cNvSpPr>
              <p:nvPr/>
            </p:nvSpPr>
            <p:spPr bwMode="auto">
              <a:xfrm>
                <a:off x="3390900" y="49530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a:t>
                </a:r>
              </a:p>
            </p:txBody>
          </p:sp>
        </p:grpSp>
        <p:sp>
          <p:nvSpPr>
            <p:cNvPr id="57350" name="TextBox 38"/>
            <p:cNvSpPr txBox="1">
              <a:spLocks noChangeArrowheads="1"/>
            </p:cNvSpPr>
            <p:nvPr/>
          </p:nvSpPr>
          <p:spPr bwMode="auto">
            <a:xfrm>
              <a:off x="6953250" y="3164443"/>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(2)</a:t>
              </a:r>
            </a:p>
          </p:txBody>
        </p:sp>
        <p:sp>
          <p:nvSpPr>
            <p:cNvPr id="57351" name="TextBox 39"/>
            <p:cNvSpPr txBox="1">
              <a:spLocks noChangeArrowheads="1"/>
            </p:cNvSpPr>
            <p:nvPr/>
          </p:nvSpPr>
          <p:spPr bwMode="auto">
            <a:xfrm>
              <a:off x="2466975" y="3878818"/>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(3)</a:t>
              </a:r>
            </a:p>
          </p:txBody>
        </p:sp>
      </p:grpSp>
    </p:spTree>
    <p:extLst>
      <p:ext uri="{BB962C8B-B14F-4D97-AF65-F5344CB8AC3E}">
        <p14:creationId xmlns:p14="http://schemas.microsoft.com/office/powerpoint/2010/main" val="327324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2016126" y="1163639"/>
            <a:ext cx="7878763" cy="5311775"/>
          </a:xfrm>
        </p:spPr>
        <p:txBody>
          <a:bodyPr/>
          <a:lstStyle/>
          <a:p>
            <a:pPr fontAlgn="base">
              <a:spcBef>
                <a:spcPct val="20000"/>
              </a:spcBef>
              <a:spcAft>
                <a:spcPct val="0"/>
              </a:spcAft>
              <a:buClr>
                <a:schemeClr val="accent2"/>
              </a:buClr>
              <a:buFont typeface="Wingdings" pitchFamily="2" charset="2"/>
              <a:buChar char="Ø"/>
            </a:pPr>
            <a:r>
              <a:rPr lang="en-US" altLang="zh-CN" dirty="0"/>
              <a:t>Confusion concepts about Computer network</a:t>
            </a:r>
          </a:p>
          <a:p>
            <a:pPr lvl="1" fontAlgn="base">
              <a:spcBef>
                <a:spcPct val="20000"/>
              </a:spcBef>
              <a:spcAft>
                <a:spcPct val="0"/>
              </a:spcAft>
              <a:buClr>
                <a:schemeClr val="accent2"/>
              </a:buClr>
              <a:buFont typeface="Wingdings" pitchFamily="2" charset="2"/>
              <a:buChar char="Ø"/>
            </a:pPr>
            <a:r>
              <a:rPr lang="en-US" altLang="zh-CN" sz="2800" dirty="0"/>
              <a:t>Distributed system: single coherent system, single model, </a:t>
            </a:r>
          </a:p>
          <a:p>
            <a:pPr lvl="2" fontAlgn="base">
              <a:spcBef>
                <a:spcPct val="20000"/>
              </a:spcBef>
              <a:spcAft>
                <a:spcPct val="0"/>
              </a:spcAft>
              <a:buClr>
                <a:schemeClr val="accent2"/>
              </a:buClr>
              <a:buFont typeface="Wingdings" pitchFamily="2" charset="2"/>
              <a:buChar char="Ø"/>
            </a:pPr>
            <a:r>
              <a:rPr lang="en-US" altLang="zh-CN" sz="2800" dirty="0"/>
              <a:t>middleware.</a:t>
            </a:r>
          </a:p>
          <a:p>
            <a:pPr lvl="2" fontAlgn="base">
              <a:spcBef>
                <a:spcPct val="20000"/>
              </a:spcBef>
              <a:spcAft>
                <a:spcPct val="0"/>
              </a:spcAft>
              <a:buClr>
                <a:schemeClr val="accent2"/>
              </a:buClr>
              <a:buFont typeface="Wingdings" pitchFamily="2" charset="2"/>
              <a:buChar char="Ø"/>
            </a:pPr>
            <a:r>
              <a:rPr lang="en-US" altLang="zh-CN" sz="2800" dirty="0"/>
              <a:t> www(Optimus prime says: world wide web) </a:t>
            </a:r>
          </a:p>
          <a:p>
            <a:pPr lvl="1" fontAlgn="base">
              <a:spcBef>
                <a:spcPct val="20000"/>
              </a:spcBef>
              <a:spcAft>
                <a:spcPct val="0"/>
              </a:spcAft>
              <a:buClr>
                <a:schemeClr val="accent2"/>
              </a:buClr>
              <a:buFont typeface="Wingdings" pitchFamily="2" charset="2"/>
              <a:buChar char="Ø"/>
            </a:pPr>
            <a:r>
              <a:rPr lang="en-US" altLang="zh-CN" sz="2800" dirty="0"/>
              <a:t>Computer network: user face to actual machines</a:t>
            </a:r>
          </a:p>
          <a:p>
            <a:pPr lvl="2" fontAlgn="base">
              <a:spcBef>
                <a:spcPct val="20000"/>
              </a:spcBef>
              <a:spcAft>
                <a:spcPct val="0"/>
              </a:spcAft>
              <a:buClr>
                <a:schemeClr val="accent2"/>
              </a:buClr>
              <a:buFont typeface="Wingdings" pitchFamily="2" charset="2"/>
              <a:buChar char="Ø"/>
            </a:pPr>
            <a:r>
              <a:rPr lang="en-US" altLang="zh-CN" sz="2800" dirty="0"/>
              <a:t>different hardware and operation system</a:t>
            </a:r>
          </a:p>
          <a:p>
            <a:pPr lvl="2" fontAlgn="base">
              <a:spcBef>
                <a:spcPct val="20000"/>
              </a:spcBef>
              <a:spcAft>
                <a:spcPct val="0"/>
              </a:spcAft>
              <a:buClr>
                <a:schemeClr val="accent2"/>
              </a:buClr>
              <a:buFont typeface="Wingdings" pitchFamily="2" charset="2"/>
              <a:buChar char="Ø"/>
            </a:pPr>
            <a:r>
              <a:rPr lang="en-US" altLang="zh-CN" sz="2800" dirty="0"/>
              <a:t>and logon to use the network.</a:t>
            </a:r>
          </a:p>
          <a:p>
            <a:pPr algn="l" eaLnBrk="1" hangingPunct="1">
              <a:lnSpc>
                <a:spcPct val="90000"/>
              </a:lnSpc>
              <a:buFont typeface="Wingdings" pitchFamily="2" charset="2"/>
              <a:buChar char="Ø"/>
            </a:pPr>
            <a:endParaRPr lang="en-US" altLang="zh-CN" dirty="0"/>
          </a:p>
        </p:txBody>
      </p:sp>
      <p:sp>
        <p:nvSpPr>
          <p:cNvPr id="3" name="文本框 2">
            <a:extLst>
              <a:ext uri="{FF2B5EF4-FFF2-40B4-BE49-F238E27FC236}">
                <a16:creationId xmlns:a16="http://schemas.microsoft.com/office/drawing/2014/main" id="{A92DE2B2-2B4C-CC48-89CD-11F1EDFAF7D3}"/>
              </a:ext>
            </a:extLst>
          </p:cNvPr>
          <p:cNvSpPr txBox="1"/>
          <p:nvPr/>
        </p:nvSpPr>
        <p:spPr>
          <a:xfrm>
            <a:off x="8044984" y="2227592"/>
            <a:ext cx="3231975" cy="523220"/>
          </a:xfrm>
          <a:prstGeom prst="rect">
            <a:avLst/>
          </a:prstGeom>
          <a:noFill/>
        </p:spPr>
        <p:txBody>
          <a:bodyPr wrap="none" rtlCol="0">
            <a:spAutoFit/>
          </a:bodyPr>
          <a:lstStyle/>
          <a:p>
            <a:r>
              <a:rPr kumimoji="1" lang="en-US" altLang="zh-CN" sz="2800" b="1" dirty="0">
                <a:solidFill>
                  <a:srgbClr val="FF0000"/>
                </a:solidFill>
              </a:rPr>
              <a:t>WWW</a:t>
            </a:r>
            <a:r>
              <a:rPr kumimoji="1" lang="zh-CN" altLang="en-US" sz="2800" b="1" dirty="0">
                <a:solidFill>
                  <a:srgbClr val="FF0000"/>
                </a:solidFill>
              </a:rPr>
              <a:t> </a:t>
            </a:r>
            <a:r>
              <a:rPr kumimoji="1" lang="en-US" altLang="zh-CN" sz="2800" b="1" dirty="0" err="1">
                <a:solidFill>
                  <a:srgbClr val="FF0000"/>
                </a:solidFill>
              </a:rPr>
              <a:t>v.s</a:t>
            </a:r>
            <a:r>
              <a:rPr kumimoji="1" lang="en-US" altLang="zh-CN" sz="2800" b="1" dirty="0">
                <a:solidFill>
                  <a:srgbClr val="FF0000"/>
                </a:solidFill>
              </a:rPr>
              <a:t>.</a:t>
            </a:r>
            <a:r>
              <a:rPr kumimoji="1" lang="zh-CN" altLang="en-US" sz="2800" b="1" dirty="0">
                <a:solidFill>
                  <a:srgbClr val="FF0000"/>
                </a:solidFill>
              </a:rPr>
              <a:t> </a:t>
            </a:r>
            <a:r>
              <a:rPr kumimoji="1" lang="en-US" altLang="zh-CN" sz="2800" b="1" dirty="0">
                <a:solidFill>
                  <a:srgbClr val="FF0000"/>
                </a:solidFill>
              </a:rPr>
              <a:t>Internet</a:t>
            </a:r>
            <a:endParaRPr kumimoji="1" lang="zh-CN" altLang="en-US" sz="2800" b="1" dirty="0">
              <a:solidFill>
                <a:srgbClr val="FF0000"/>
              </a:solidFill>
            </a:endParaRPr>
          </a:p>
        </p:txBody>
      </p:sp>
      <p:sp>
        <p:nvSpPr>
          <p:cNvPr id="5" name="Title 1">
            <a:extLst>
              <a:ext uri="{FF2B5EF4-FFF2-40B4-BE49-F238E27FC236}">
                <a16:creationId xmlns:a16="http://schemas.microsoft.com/office/drawing/2014/main" id="{8A188AF8-CF4D-484E-9050-3617EAEE56AA}"/>
              </a:ext>
            </a:extLst>
          </p:cNvPr>
          <p:cNvSpPr>
            <a:spLocks noGrp="1"/>
          </p:cNvSpPr>
          <p:nvPr>
            <p:ph type="title"/>
          </p:nvPr>
        </p:nvSpPr>
        <p:spPr>
          <a:xfrm>
            <a:off x="697707" y="0"/>
            <a:ext cx="10515600" cy="1325563"/>
          </a:xfrm>
        </p:spPr>
        <p:txBody>
          <a:bodyPr/>
          <a:lstStyle/>
          <a:p>
            <a:pPr algn="ctr" eaLnBrk="1" hangingPunct="1"/>
            <a:r>
              <a:rPr lang="en-US" altLang="zh-CN" dirty="0">
                <a:solidFill>
                  <a:srgbClr val="FF0000"/>
                </a:solidFill>
                <a:latin typeface="Calibri" panose="020F0502020204030204" pitchFamily="34" charset="0"/>
                <a:cs typeface="Calibri" panose="020F0502020204030204" pitchFamily="34" charset="0"/>
              </a:rPr>
              <a:t>Computer</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Networks</a:t>
            </a:r>
            <a:r>
              <a:rPr lang="zh-CN" altLang="en-US" dirty="0">
                <a:solidFill>
                  <a:srgbClr val="FF0000"/>
                </a:solidFill>
                <a:latin typeface="Calibri" panose="020F0502020204030204" pitchFamily="34" charset="0"/>
                <a:cs typeface="Calibri" panose="020F0502020204030204" pitchFamily="34" charset="0"/>
              </a:rPr>
              <a:t> </a:t>
            </a:r>
            <a:r>
              <a:rPr lang="en-US" altLang="zh-CN" dirty="0" err="1">
                <a:solidFill>
                  <a:srgbClr val="FF0000"/>
                </a:solidFill>
                <a:latin typeface="Calibri" panose="020F0502020204030204" pitchFamily="34" charset="0"/>
                <a:cs typeface="Calibri" panose="020F0502020204030204" pitchFamily="34" charset="0"/>
              </a:rPr>
              <a:t>v.s</a:t>
            </a:r>
            <a:r>
              <a:rPr lang="en-US" altLang="zh-CN" dirty="0">
                <a:solidFill>
                  <a:srgbClr val="FF0000"/>
                </a:solidFill>
                <a:latin typeface="Calibri" panose="020F0502020204030204" pitchFamily="34" charset="0"/>
                <a:cs typeface="Calibri" panose="020F0502020204030204" pitchFamily="34" charset="0"/>
              </a:rPr>
              <a:t>.</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Distributed</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Systems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algn="ctr"/>
            <a:r>
              <a:rPr lang="en-US" altLang="zh-CN" dirty="0">
                <a:solidFill>
                  <a:srgbClr val="FF0000"/>
                </a:solidFill>
              </a:rPr>
              <a:t>Service Primitives (2)</a:t>
            </a:r>
          </a:p>
        </p:txBody>
      </p:sp>
      <p:sp>
        <p:nvSpPr>
          <p:cNvPr id="57347" name="Content Placeholder 2"/>
          <p:cNvSpPr>
            <a:spLocks noGrp="1"/>
          </p:cNvSpPr>
          <p:nvPr>
            <p:ph idx="1"/>
          </p:nvPr>
        </p:nvSpPr>
        <p:spPr>
          <a:xfrm>
            <a:off x="1524000" y="1379209"/>
            <a:ext cx="9144000" cy="838200"/>
          </a:xfrm>
        </p:spPr>
        <p:txBody>
          <a:bodyPr>
            <a:normAutofit lnSpcReduction="10000"/>
          </a:bodyPr>
          <a:lstStyle/>
          <a:p>
            <a:pPr marL="0" indent="0">
              <a:buNone/>
            </a:pPr>
            <a:r>
              <a:rPr lang="en-US" altLang="zh-CN" b="1" dirty="0"/>
              <a:t>Hypothetical example of how these primitives may be used for a client-server interaction</a:t>
            </a:r>
          </a:p>
        </p:txBody>
      </p:sp>
      <p:grpSp>
        <p:nvGrpSpPr>
          <p:cNvPr id="57348" name="Group 40"/>
          <p:cNvGrpSpPr>
            <a:grpSpLocks/>
          </p:cNvGrpSpPr>
          <p:nvPr/>
        </p:nvGrpSpPr>
        <p:grpSpPr bwMode="auto">
          <a:xfrm>
            <a:off x="2336224" y="2619375"/>
            <a:ext cx="7053263" cy="3543300"/>
            <a:chOff x="895350" y="2124075"/>
            <a:chExt cx="7053431" cy="3543300"/>
          </a:xfrm>
        </p:grpSpPr>
        <p:grpSp>
          <p:nvGrpSpPr>
            <p:cNvPr id="57349" name="Group 37"/>
            <p:cNvGrpSpPr>
              <a:grpSpLocks/>
            </p:cNvGrpSpPr>
            <p:nvPr/>
          </p:nvGrpSpPr>
          <p:grpSpPr bwMode="auto">
            <a:xfrm>
              <a:off x="895350" y="2124075"/>
              <a:ext cx="7053431" cy="3543300"/>
              <a:chOff x="657225" y="1828800"/>
              <a:chExt cx="7053431" cy="3543300"/>
            </a:xfrm>
          </p:grpSpPr>
          <p:cxnSp>
            <p:nvCxnSpPr>
              <p:cNvPr id="57352" name="Straight Connector 5"/>
              <p:cNvCxnSpPr>
                <a:cxnSpLocks noChangeShapeType="1"/>
              </p:cNvCxnSpPr>
              <p:nvPr/>
            </p:nvCxnSpPr>
            <p:spPr bwMode="auto">
              <a:xfrm rot="5400000">
                <a:off x="1138238" y="3776662"/>
                <a:ext cx="319087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53" name="Straight Connector 6"/>
              <p:cNvCxnSpPr>
                <a:cxnSpLocks noChangeShapeType="1"/>
              </p:cNvCxnSpPr>
              <p:nvPr/>
            </p:nvCxnSpPr>
            <p:spPr bwMode="auto">
              <a:xfrm rot="5400000">
                <a:off x="3890962" y="3767139"/>
                <a:ext cx="3171828"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7354" name="TextBox 7"/>
              <p:cNvSpPr txBox="1">
                <a:spLocks noChangeArrowheads="1"/>
              </p:cNvSpPr>
              <p:nvPr/>
            </p:nvSpPr>
            <p:spPr bwMode="auto">
              <a:xfrm>
                <a:off x="2352675" y="1838325"/>
                <a:ext cx="841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a:t>Client</a:t>
                </a:r>
              </a:p>
            </p:txBody>
          </p:sp>
          <p:sp>
            <p:nvSpPr>
              <p:cNvPr id="57355" name="TextBox 8"/>
              <p:cNvSpPr txBox="1">
                <a:spLocks noChangeArrowheads="1"/>
              </p:cNvSpPr>
              <p:nvPr/>
            </p:nvSpPr>
            <p:spPr bwMode="auto">
              <a:xfrm>
                <a:off x="5038725" y="1828800"/>
                <a:ext cx="9396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a:t>Server</a:t>
                </a:r>
              </a:p>
            </p:txBody>
          </p:sp>
          <p:cxnSp>
            <p:nvCxnSpPr>
              <p:cNvPr id="57356" name="Straight Arrow Connector 10"/>
              <p:cNvCxnSpPr>
                <a:cxnSpLocks noChangeShapeType="1"/>
              </p:cNvCxnSpPr>
              <p:nvPr/>
            </p:nvCxnSpPr>
            <p:spPr bwMode="auto">
              <a:xfrm>
                <a:off x="2733675" y="277177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7" name="Straight Arrow Connector 11"/>
              <p:cNvCxnSpPr>
                <a:cxnSpLocks noChangeShapeType="1"/>
              </p:cNvCxnSpPr>
              <p:nvPr/>
            </p:nvCxnSpPr>
            <p:spPr bwMode="auto">
              <a:xfrm flipH="1">
                <a:off x="2724150" y="300037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8" name="Straight Arrow Connector 12"/>
              <p:cNvCxnSpPr>
                <a:cxnSpLocks noChangeShapeType="1"/>
              </p:cNvCxnSpPr>
              <p:nvPr/>
            </p:nvCxnSpPr>
            <p:spPr bwMode="auto">
              <a:xfrm>
                <a:off x="2743200" y="370522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9" name="Straight Arrow Connector 13"/>
              <p:cNvCxnSpPr>
                <a:cxnSpLocks noChangeShapeType="1"/>
              </p:cNvCxnSpPr>
              <p:nvPr/>
            </p:nvCxnSpPr>
            <p:spPr bwMode="auto">
              <a:xfrm flipH="1">
                <a:off x="2733675" y="40386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60" name="Straight Arrow Connector 14"/>
              <p:cNvCxnSpPr>
                <a:cxnSpLocks noChangeShapeType="1"/>
              </p:cNvCxnSpPr>
              <p:nvPr/>
            </p:nvCxnSpPr>
            <p:spPr bwMode="auto">
              <a:xfrm>
                <a:off x="2771775" y="46863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61" name="Straight Arrow Connector 15"/>
              <p:cNvCxnSpPr>
                <a:cxnSpLocks noChangeShapeType="1"/>
              </p:cNvCxnSpPr>
              <p:nvPr/>
            </p:nvCxnSpPr>
            <p:spPr bwMode="auto">
              <a:xfrm flipH="1">
                <a:off x="2762250" y="49149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7362" name="TextBox 16"/>
              <p:cNvSpPr txBox="1">
                <a:spLocks noChangeArrowheads="1"/>
              </p:cNvSpPr>
              <p:nvPr/>
            </p:nvSpPr>
            <p:spPr bwMode="auto">
              <a:xfrm>
                <a:off x="5648325" y="223837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LISTEN (0)</a:t>
                </a:r>
              </a:p>
            </p:txBody>
          </p:sp>
          <p:sp>
            <p:nvSpPr>
              <p:cNvPr id="57363" name="TextBox 17"/>
              <p:cNvSpPr txBox="1">
                <a:spLocks noChangeArrowheads="1"/>
              </p:cNvSpPr>
              <p:nvPr/>
            </p:nvSpPr>
            <p:spPr bwMode="auto">
              <a:xfrm>
                <a:off x="5657850" y="2781300"/>
                <a:ext cx="11807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ACCEPT </a:t>
                </a:r>
              </a:p>
            </p:txBody>
          </p:sp>
          <p:sp>
            <p:nvSpPr>
              <p:cNvPr id="57364" name="TextBox 18"/>
              <p:cNvSpPr txBox="1">
                <a:spLocks noChangeArrowheads="1"/>
              </p:cNvSpPr>
              <p:nvPr/>
            </p:nvSpPr>
            <p:spPr bwMode="auto">
              <a:xfrm>
                <a:off x="5648325" y="2981325"/>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RECEIVE</a:t>
                </a:r>
              </a:p>
            </p:txBody>
          </p:sp>
          <p:sp>
            <p:nvSpPr>
              <p:cNvPr id="57365" name="TextBox 19"/>
              <p:cNvSpPr txBox="1">
                <a:spLocks noChangeArrowheads="1"/>
              </p:cNvSpPr>
              <p:nvPr/>
            </p:nvSpPr>
            <p:spPr bwMode="auto">
              <a:xfrm>
                <a:off x="5667375" y="3819525"/>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SEND (4)</a:t>
                </a:r>
              </a:p>
            </p:txBody>
          </p:sp>
          <p:sp>
            <p:nvSpPr>
              <p:cNvPr id="57366" name="TextBox 20"/>
              <p:cNvSpPr txBox="1">
                <a:spLocks noChangeArrowheads="1"/>
              </p:cNvSpPr>
              <p:nvPr/>
            </p:nvSpPr>
            <p:spPr bwMode="auto">
              <a:xfrm>
                <a:off x="5657850" y="4733925"/>
                <a:ext cx="2052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 (6)</a:t>
                </a:r>
              </a:p>
            </p:txBody>
          </p:sp>
          <p:sp>
            <p:nvSpPr>
              <p:cNvPr id="57367" name="TextBox 22"/>
              <p:cNvSpPr txBox="1">
                <a:spLocks noChangeArrowheads="1"/>
              </p:cNvSpPr>
              <p:nvPr/>
            </p:nvSpPr>
            <p:spPr bwMode="auto">
              <a:xfrm>
                <a:off x="1038225" y="2581275"/>
                <a:ext cx="1668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dirty="0"/>
                  <a:t>CONNECT (1)</a:t>
                </a:r>
              </a:p>
            </p:txBody>
          </p:sp>
          <p:sp>
            <p:nvSpPr>
              <p:cNvPr id="57368" name="TextBox 23"/>
              <p:cNvSpPr txBox="1">
                <a:spLocks noChangeArrowheads="1"/>
              </p:cNvSpPr>
              <p:nvPr/>
            </p:nvSpPr>
            <p:spPr bwMode="auto">
              <a:xfrm>
                <a:off x="1543050" y="3491984"/>
                <a:ext cx="825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SEND</a:t>
                </a:r>
              </a:p>
            </p:txBody>
          </p:sp>
          <p:sp>
            <p:nvSpPr>
              <p:cNvPr id="57369" name="TextBox 24"/>
              <p:cNvSpPr txBox="1">
                <a:spLocks noChangeArrowheads="1"/>
              </p:cNvSpPr>
              <p:nvPr/>
            </p:nvSpPr>
            <p:spPr bwMode="auto">
              <a:xfrm>
                <a:off x="1162050" y="3724275"/>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RECEIVE</a:t>
                </a:r>
              </a:p>
            </p:txBody>
          </p:sp>
          <p:sp>
            <p:nvSpPr>
              <p:cNvPr id="57370" name="TextBox 26"/>
              <p:cNvSpPr txBox="1">
                <a:spLocks noChangeArrowheads="1"/>
              </p:cNvSpPr>
              <p:nvPr/>
            </p:nvSpPr>
            <p:spPr bwMode="auto">
              <a:xfrm>
                <a:off x="657225" y="4476750"/>
                <a:ext cx="2052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 (5)</a:t>
                </a:r>
              </a:p>
            </p:txBody>
          </p:sp>
          <p:sp>
            <p:nvSpPr>
              <p:cNvPr id="57371" name="TextBox 27"/>
              <p:cNvSpPr txBox="1">
                <a:spLocks noChangeArrowheads="1"/>
              </p:cNvSpPr>
              <p:nvPr/>
            </p:nvSpPr>
            <p:spPr bwMode="auto">
              <a:xfrm>
                <a:off x="3143250" y="2495550"/>
                <a:ext cx="1877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Connect request</a:t>
                </a:r>
              </a:p>
            </p:txBody>
          </p:sp>
          <p:sp>
            <p:nvSpPr>
              <p:cNvPr id="57372" name="TextBox 28"/>
              <p:cNvSpPr txBox="1">
                <a:spLocks noChangeArrowheads="1"/>
              </p:cNvSpPr>
              <p:nvPr/>
            </p:nvSpPr>
            <p:spPr bwMode="auto">
              <a:xfrm>
                <a:off x="3181350" y="3048000"/>
                <a:ext cx="1903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dirty="0"/>
                  <a:t>Accept response</a:t>
                </a:r>
              </a:p>
            </p:txBody>
          </p:sp>
          <p:sp>
            <p:nvSpPr>
              <p:cNvPr id="57373" name="TextBox 29"/>
              <p:cNvSpPr txBox="1">
                <a:spLocks noChangeArrowheads="1"/>
              </p:cNvSpPr>
              <p:nvPr/>
            </p:nvSpPr>
            <p:spPr bwMode="auto">
              <a:xfrm>
                <a:off x="3162300" y="3409950"/>
                <a:ext cx="1890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Request for data</a:t>
                </a:r>
              </a:p>
            </p:txBody>
          </p:sp>
          <p:sp>
            <p:nvSpPr>
              <p:cNvPr id="57374" name="TextBox 30"/>
              <p:cNvSpPr txBox="1">
                <a:spLocks noChangeArrowheads="1"/>
              </p:cNvSpPr>
              <p:nvPr/>
            </p:nvSpPr>
            <p:spPr bwMode="auto">
              <a:xfrm>
                <a:off x="3619500" y="4067175"/>
                <a:ext cx="774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Reply</a:t>
                </a:r>
              </a:p>
            </p:txBody>
          </p:sp>
          <p:sp>
            <p:nvSpPr>
              <p:cNvPr id="57375" name="TextBox 31"/>
              <p:cNvSpPr txBox="1">
                <a:spLocks noChangeArrowheads="1"/>
              </p:cNvSpPr>
              <p:nvPr/>
            </p:nvSpPr>
            <p:spPr bwMode="auto">
              <a:xfrm>
                <a:off x="3390900" y="44196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a:t>
                </a:r>
              </a:p>
            </p:txBody>
          </p:sp>
          <p:sp>
            <p:nvSpPr>
              <p:cNvPr id="57376" name="TextBox 32"/>
              <p:cNvSpPr txBox="1">
                <a:spLocks noChangeArrowheads="1"/>
              </p:cNvSpPr>
              <p:nvPr/>
            </p:nvSpPr>
            <p:spPr bwMode="auto">
              <a:xfrm>
                <a:off x="3390900" y="49530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a:t>
                </a:r>
              </a:p>
            </p:txBody>
          </p:sp>
        </p:grpSp>
        <p:sp>
          <p:nvSpPr>
            <p:cNvPr id="57350" name="TextBox 38"/>
            <p:cNvSpPr txBox="1">
              <a:spLocks noChangeArrowheads="1"/>
            </p:cNvSpPr>
            <p:nvPr/>
          </p:nvSpPr>
          <p:spPr bwMode="auto">
            <a:xfrm>
              <a:off x="6953250" y="3164443"/>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(2)</a:t>
              </a:r>
            </a:p>
          </p:txBody>
        </p:sp>
        <p:sp>
          <p:nvSpPr>
            <p:cNvPr id="57351" name="TextBox 39"/>
            <p:cNvSpPr txBox="1">
              <a:spLocks noChangeArrowheads="1"/>
            </p:cNvSpPr>
            <p:nvPr/>
          </p:nvSpPr>
          <p:spPr bwMode="auto">
            <a:xfrm>
              <a:off x="2466975" y="3878818"/>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(3)</a:t>
              </a:r>
            </a:p>
          </p:txBody>
        </p:sp>
      </p:grpSp>
      <p:sp>
        <p:nvSpPr>
          <p:cNvPr id="2" name="文本框 1">
            <a:extLst>
              <a:ext uri="{FF2B5EF4-FFF2-40B4-BE49-F238E27FC236}">
                <a16:creationId xmlns:a16="http://schemas.microsoft.com/office/drawing/2014/main" id="{73DCB54B-39F9-1F4D-938E-008030120EC6}"/>
              </a:ext>
            </a:extLst>
          </p:cNvPr>
          <p:cNvSpPr txBox="1"/>
          <p:nvPr/>
        </p:nvSpPr>
        <p:spPr>
          <a:xfrm>
            <a:off x="8740058" y="2635322"/>
            <a:ext cx="2730761" cy="400110"/>
          </a:xfrm>
          <a:prstGeom prst="rect">
            <a:avLst/>
          </a:prstGeom>
          <a:noFill/>
        </p:spPr>
        <p:txBody>
          <a:bodyPr wrap="square" rtlCol="0">
            <a:spAutoFit/>
          </a:bodyPr>
          <a:lstStyle/>
          <a:p>
            <a:r>
              <a:rPr kumimoji="1" lang="en-US" altLang="zh-CN" sz="2000" b="1" dirty="0">
                <a:solidFill>
                  <a:srgbClr val="FF0000"/>
                </a:solidFill>
              </a:rPr>
              <a:t>Connection-oriented</a:t>
            </a:r>
            <a:endParaRPr kumimoji="1" lang="zh-CN" altLang="en-US" sz="2000" b="1" dirty="0">
              <a:solidFill>
                <a:srgbClr val="FF0000"/>
              </a:solidFill>
            </a:endParaRPr>
          </a:p>
        </p:txBody>
      </p:sp>
      <p:sp>
        <p:nvSpPr>
          <p:cNvPr id="3" name="框架 2">
            <a:extLst>
              <a:ext uri="{FF2B5EF4-FFF2-40B4-BE49-F238E27FC236}">
                <a16:creationId xmlns:a16="http://schemas.microsoft.com/office/drawing/2014/main" id="{582A4427-4E2F-3845-9C09-F5EF11A8D619}"/>
              </a:ext>
            </a:extLst>
          </p:cNvPr>
          <p:cNvSpPr/>
          <p:nvPr/>
        </p:nvSpPr>
        <p:spPr>
          <a:xfrm>
            <a:off x="1365582" y="2219067"/>
            <a:ext cx="10668000" cy="4332247"/>
          </a:xfrm>
          <a:prstGeom prst="frame">
            <a:avLst>
              <a:gd name="adj1" fmla="val 317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algn="ctr"/>
            <a:r>
              <a:rPr lang="en-US" altLang="zh-CN" dirty="0">
                <a:solidFill>
                  <a:srgbClr val="FF0000"/>
                </a:solidFill>
              </a:rPr>
              <a:t>Service Primitives (2)</a:t>
            </a:r>
          </a:p>
        </p:txBody>
      </p:sp>
      <p:sp>
        <p:nvSpPr>
          <p:cNvPr id="57347" name="Content Placeholder 2"/>
          <p:cNvSpPr>
            <a:spLocks noGrp="1"/>
          </p:cNvSpPr>
          <p:nvPr>
            <p:ph idx="1"/>
          </p:nvPr>
        </p:nvSpPr>
        <p:spPr>
          <a:xfrm>
            <a:off x="1524000" y="1379209"/>
            <a:ext cx="9144000" cy="838200"/>
          </a:xfrm>
        </p:spPr>
        <p:txBody>
          <a:bodyPr>
            <a:normAutofit lnSpcReduction="10000"/>
          </a:bodyPr>
          <a:lstStyle/>
          <a:p>
            <a:pPr marL="0" indent="0">
              <a:buNone/>
            </a:pPr>
            <a:r>
              <a:rPr lang="en-US" altLang="zh-CN" b="1" dirty="0"/>
              <a:t>Hypothetical example of how these primitives may be used for a client-server interaction</a:t>
            </a:r>
          </a:p>
        </p:txBody>
      </p:sp>
      <p:grpSp>
        <p:nvGrpSpPr>
          <p:cNvPr id="57348" name="Group 40"/>
          <p:cNvGrpSpPr>
            <a:grpSpLocks/>
          </p:cNvGrpSpPr>
          <p:nvPr/>
        </p:nvGrpSpPr>
        <p:grpSpPr bwMode="auto">
          <a:xfrm>
            <a:off x="2336224" y="2619375"/>
            <a:ext cx="7053263" cy="3543300"/>
            <a:chOff x="895350" y="2124075"/>
            <a:chExt cx="7053431" cy="3543300"/>
          </a:xfrm>
        </p:grpSpPr>
        <p:grpSp>
          <p:nvGrpSpPr>
            <p:cNvPr id="57349" name="Group 37"/>
            <p:cNvGrpSpPr>
              <a:grpSpLocks/>
            </p:cNvGrpSpPr>
            <p:nvPr/>
          </p:nvGrpSpPr>
          <p:grpSpPr bwMode="auto">
            <a:xfrm>
              <a:off x="895350" y="2124075"/>
              <a:ext cx="7053431" cy="3543300"/>
              <a:chOff x="657225" y="1828800"/>
              <a:chExt cx="7053431" cy="3543300"/>
            </a:xfrm>
          </p:grpSpPr>
          <p:cxnSp>
            <p:nvCxnSpPr>
              <p:cNvPr id="57352" name="Straight Connector 5"/>
              <p:cNvCxnSpPr>
                <a:cxnSpLocks noChangeShapeType="1"/>
              </p:cNvCxnSpPr>
              <p:nvPr/>
            </p:nvCxnSpPr>
            <p:spPr bwMode="auto">
              <a:xfrm rot="5400000">
                <a:off x="1138238" y="3776662"/>
                <a:ext cx="319087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53" name="Straight Connector 6"/>
              <p:cNvCxnSpPr>
                <a:cxnSpLocks noChangeShapeType="1"/>
              </p:cNvCxnSpPr>
              <p:nvPr/>
            </p:nvCxnSpPr>
            <p:spPr bwMode="auto">
              <a:xfrm rot="5400000">
                <a:off x="3890962" y="3767139"/>
                <a:ext cx="3171828"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7354" name="TextBox 7"/>
              <p:cNvSpPr txBox="1">
                <a:spLocks noChangeArrowheads="1"/>
              </p:cNvSpPr>
              <p:nvPr/>
            </p:nvSpPr>
            <p:spPr bwMode="auto">
              <a:xfrm>
                <a:off x="2352675" y="1838325"/>
                <a:ext cx="841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a:t>Client</a:t>
                </a:r>
              </a:p>
            </p:txBody>
          </p:sp>
          <p:sp>
            <p:nvSpPr>
              <p:cNvPr id="57355" name="TextBox 8"/>
              <p:cNvSpPr txBox="1">
                <a:spLocks noChangeArrowheads="1"/>
              </p:cNvSpPr>
              <p:nvPr/>
            </p:nvSpPr>
            <p:spPr bwMode="auto">
              <a:xfrm>
                <a:off x="5038725" y="1828800"/>
                <a:ext cx="9396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sz="2000"/>
                  <a:t>Server</a:t>
                </a:r>
              </a:p>
            </p:txBody>
          </p:sp>
          <p:cxnSp>
            <p:nvCxnSpPr>
              <p:cNvPr id="57356" name="Straight Arrow Connector 10"/>
              <p:cNvCxnSpPr>
                <a:cxnSpLocks noChangeShapeType="1"/>
              </p:cNvCxnSpPr>
              <p:nvPr/>
            </p:nvCxnSpPr>
            <p:spPr bwMode="auto">
              <a:xfrm>
                <a:off x="2733675" y="277177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7" name="Straight Arrow Connector 11"/>
              <p:cNvCxnSpPr>
                <a:cxnSpLocks noChangeShapeType="1"/>
              </p:cNvCxnSpPr>
              <p:nvPr/>
            </p:nvCxnSpPr>
            <p:spPr bwMode="auto">
              <a:xfrm flipH="1">
                <a:off x="2724150" y="300037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8" name="Straight Arrow Connector 12"/>
              <p:cNvCxnSpPr>
                <a:cxnSpLocks noChangeShapeType="1"/>
              </p:cNvCxnSpPr>
              <p:nvPr/>
            </p:nvCxnSpPr>
            <p:spPr bwMode="auto">
              <a:xfrm>
                <a:off x="2743200" y="3705225"/>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9" name="Straight Arrow Connector 13"/>
              <p:cNvCxnSpPr>
                <a:cxnSpLocks noChangeShapeType="1"/>
              </p:cNvCxnSpPr>
              <p:nvPr/>
            </p:nvCxnSpPr>
            <p:spPr bwMode="auto">
              <a:xfrm flipH="1">
                <a:off x="2733675" y="40386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60" name="Straight Arrow Connector 14"/>
              <p:cNvCxnSpPr>
                <a:cxnSpLocks noChangeShapeType="1"/>
              </p:cNvCxnSpPr>
              <p:nvPr/>
            </p:nvCxnSpPr>
            <p:spPr bwMode="auto">
              <a:xfrm>
                <a:off x="2771775" y="46863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61" name="Straight Arrow Connector 15"/>
              <p:cNvCxnSpPr>
                <a:cxnSpLocks noChangeShapeType="1"/>
              </p:cNvCxnSpPr>
              <p:nvPr/>
            </p:nvCxnSpPr>
            <p:spPr bwMode="auto">
              <a:xfrm flipH="1">
                <a:off x="2762250" y="4914900"/>
                <a:ext cx="2743200"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7362" name="TextBox 16"/>
              <p:cNvSpPr txBox="1">
                <a:spLocks noChangeArrowheads="1"/>
              </p:cNvSpPr>
              <p:nvPr/>
            </p:nvSpPr>
            <p:spPr bwMode="auto">
              <a:xfrm>
                <a:off x="5648325" y="223837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LISTEN (0)</a:t>
                </a:r>
              </a:p>
            </p:txBody>
          </p:sp>
          <p:sp>
            <p:nvSpPr>
              <p:cNvPr id="57363" name="TextBox 17"/>
              <p:cNvSpPr txBox="1">
                <a:spLocks noChangeArrowheads="1"/>
              </p:cNvSpPr>
              <p:nvPr/>
            </p:nvSpPr>
            <p:spPr bwMode="auto">
              <a:xfrm>
                <a:off x="5657850" y="2781300"/>
                <a:ext cx="11807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ACCEPT </a:t>
                </a:r>
              </a:p>
            </p:txBody>
          </p:sp>
          <p:sp>
            <p:nvSpPr>
              <p:cNvPr id="57364" name="TextBox 18"/>
              <p:cNvSpPr txBox="1">
                <a:spLocks noChangeArrowheads="1"/>
              </p:cNvSpPr>
              <p:nvPr/>
            </p:nvSpPr>
            <p:spPr bwMode="auto">
              <a:xfrm>
                <a:off x="5648325" y="2981325"/>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RECEIVE</a:t>
                </a:r>
              </a:p>
            </p:txBody>
          </p:sp>
          <p:sp>
            <p:nvSpPr>
              <p:cNvPr id="57365" name="TextBox 19"/>
              <p:cNvSpPr txBox="1">
                <a:spLocks noChangeArrowheads="1"/>
              </p:cNvSpPr>
              <p:nvPr/>
            </p:nvSpPr>
            <p:spPr bwMode="auto">
              <a:xfrm>
                <a:off x="5667375" y="3819525"/>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SEND (4)</a:t>
                </a:r>
              </a:p>
            </p:txBody>
          </p:sp>
          <p:sp>
            <p:nvSpPr>
              <p:cNvPr id="57366" name="TextBox 20"/>
              <p:cNvSpPr txBox="1">
                <a:spLocks noChangeArrowheads="1"/>
              </p:cNvSpPr>
              <p:nvPr/>
            </p:nvSpPr>
            <p:spPr bwMode="auto">
              <a:xfrm>
                <a:off x="5657850" y="4733925"/>
                <a:ext cx="2052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 (6)</a:t>
                </a:r>
              </a:p>
            </p:txBody>
          </p:sp>
          <p:sp>
            <p:nvSpPr>
              <p:cNvPr id="57367" name="TextBox 22"/>
              <p:cNvSpPr txBox="1">
                <a:spLocks noChangeArrowheads="1"/>
              </p:cNvSpPr>
              <p:nvPr/>
            </p:nvSpPr>
            <p:spPr bwMode="auto">
              <a:xfrm>
                <a:off x="1038225" y="2581275"/>
                <a:ext cx="1668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dirty="0"/>
                  <a:t>CONNECT (1)</a:t>
                </a:r>
              </a:p>
            </p:txBody>
          </p:sp>
          <p:sp>
            <p:nvSpPr>
              <p:cNvPr id="57368" name="TextBox 23"/>
              <p:cNvSpPr txBox="1">
                <a:spLocks noChangeArrowheads="1"/>
              </p:cNvSpPr>
              <p:nvPr/>
            </p:nvSpPr>
            <p:spPr bwMode="auto">
              <a:xfrm>
                <a:off x="1543050" y="3491984"/>
                <a:ext cx="825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SEND</a:t>
                </a:r>
              </a:p>
            </p:txBody>
          </p:sp>
          <p:sp>
            <p:nvSpPr>
              <p:cNvPr id="57369" name="TextBox 24"/>
              <p:cNvSpPr txBox="1">
                <a:spLocks noChangeArrowheads="1"/>
              </p:cNvSpPr>
              <p:nvPr/>
            </p:nvSpPr>
            <p:spPr bwMode="auto">
              <a:xfrm>
                <a:off x="1162050" y="3724275"/>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RECEIVE</a:t>
                </a:r>
              </a:p>
            </p:txBody>
          </p:sp>
          <p:sp>
            <p:nvSpPr>
              <p:cNvPr id="57370" name="TextBox 26"/>
              <p:cNvSpPr txBox="1">
                <a:spLocks noChangeArrowheads="1"/>
              </p:cNvSpPr>
              <p:nvPr/>
            </p:nvSpPr>
            <p:spPr bwMode="auto">
              <a:xfrm>
                <a:off x="657225" y="4476750"/>
                <a:ext cx="2052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 (5)</a:t>
                </a:r>
              </a:p>
            </p:txBody>
          </p:sp>
          <p:sp>
            <p:nvSpPr>
              <p:cNvPr id="57371" name="TextBox 27"/>
              <p:cNvSpPr txBox="1">
                <a:spLocks noChangeArrowheads="1"/>
              </p:cNvSpPr>
              <p:nvPr/>
            </p:nvSpPr>
            <p:spPr bwMode="auto">
              <a:xfrm>
                <a:off x="3143250" y="2495550"/>
                <a:ext cx="1877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Connect request</a:t>
                </a:r>
              </a:p>
            </p:txBody>
          </p:sp>
          <p:sp>
            <p:nvSpPr>
              <p:cNvPr id="57372" name="TextBox 28"/>
              <p:cNvSpPr txBox="1">
                <a:spLocks noChangeArrowheads="1"/>
              </p:cNvSpPr>
              <p:nvPr/>
            </p:nvSpPr>
            <p:spPr bwMode="auto">
              <a:xfrm>
                <a:off x="3181350" y="3048000"/>
                <a:ext cx="1903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dirty="0"/>
                  <a:t>Accept response</a:t>
                </a:r>
              </a:p>
            </p:txBody>
          </p:sp>
          <p:sp>
            <p:nvSpPr>
              <p:cNvPr id="57373" name="TextBox 29"/>
              <p:cNvSpPr txBox="1">
                <a:spLocks noChangeArrowheads="1"/>
              </p:cNvSpPr>
              <p:nvPr/>
            </p:nvSpPr>
            <p:spPr bwMode="auto">
              <a:xfrm>
                <a:off x="3162300" y="3409950"/>
                <a:ext cx="1890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Request for data</a:t>
                </a:r>
              </a:p>
            </p:txBody>
          </p:sp>
          <p:sp>
            <p:nvSpPr>
              <p:cNvPr id="57374" name="TextBox 30"/>
              <p:cNvSpPr txBox="1">
                <a:spLocks noChangeArrowheads="1"/>
              </p:cNvSpPr>
              <p:nvPr/>
            </p:nvSpPr>
            <p:spPr bwMode="auto">
              <a:xfrm>
                <a:off x="3619500" y="4067175"/>
                <a:ext cx="774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Reply</a:t>
                </a:r>
              </a:p>
            </p:txBody>
          </p:sp>
          <p:sp>
            <p:nvSpPr>
              <p:cNvPr id="57375" name="TextBox 31"/>
              <p:cNvSpPr txBox="1">
                <a:spLocks noChangeArrowheads="1"/>
              </p:cNvSpPr>
              <p:nvPr/>
            </p:nvSpPr>
            <p:spPr bwMode="auto">
              <a:xfrm>
                <a:off x="3390900" y="44196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a:t>
                </a:r>
              </a:p>
            </p:txBody>
          </p:sp>
          <p:sp>
            <p:nvSpPr>
              <p:cNvPr id="57376" name="TextBox 32"/>
              <p:cNvSpPr txBox="1">
                <a:spLocks noChangeArrowheads="1"/>
              </p:cNvSpPr>
              <p:nvPr/>
            </p:nvSpPr>
            <p:spPr bwMode="auto">
              <a:xfrm>
                <a:off x="3390900" y="49530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Disconnect</a:t>
                </a:r>
              </a:p>
            </p:txBody>
          </p:sp>
        </p:grpSp>
        <p:sp>
          <p:nvSpPr>
            <p:cNvPr id="57350" name="TextBox 38"/>
            <p:cNvSpPr txBox="1">
              <a:spLocks noChangeArrowheads="1"/>
            </p:cNvSpPr>
            <p:nvPr/>
          </p:nvSpPr>
          <p:spPr bwMode="auto">
            <a:xfrm>
              <a:off x="6953250" y="3164443"/>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(2)</a:t>
              </a:r>
            </a:p>
          </p:txBody>
        </p:sp>
        <p:sp>
          <p:nvSpPr>
            <p:cNvPr id="57351" name="TextBox 39"/>
            <p:cNvSpPr txBox="1">
              <a:spLocks noChangeArrowheads="1"/>
            </p:cNvSpPr>
            <p:nvPr/>
          </p:nvSpPr>
          <p:spPr bwMode="auto">
            <a:xfrm>
              <a:off x="2466975" y="3878818"/>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r>
                <a:rPr lang="en-US" altLang="zh-CN"/>
                <a:t>(3)</a:t>
              </a:r>
            </a:p>
          </p:txBody>
        </p:sp>
      </p:grpSp>
      <p:sp>
        <p:nvSpPr>
          <p:cNvPr id="2" name="文本框 1">
            <a:extLst>
              <a:ext uri="{FF2B5EF4-FFF2-40B4-BE49-F238E27FC236}">
                <a16:creationId xmlns:a16="http://schemas.microsoft.com/office/drawing/2014/main" id="{73DCB54B-39F9-1F4D-938E-008030120EC6}"/>
              </a:ext>
            </a:extLst>
          </p:cNvPr>
          <p:cNvSpPr txBox="1"/>
          <p:nvPr/>
        </p:nvSpPr>
        <p:spPr>
          <a:xfrm>
            <a:off x="8623039" y="4440506"/>
            <a:ext cx="2730761" cy="400110"/>
          </a:xfrm>
          <a:prstGeom prst="rect">
            <a:avLst/>
          </a:prstGeom>
          <a:noFill/>
        </p:spPr>
        <p:txBody>
          <a:bodyPr wrap="square" rtlCol="0">
            <a:spAutoFit/>
          </a:bodyPr>
          <a:lstStyle/>
          <a:p>
            <a:r>
              <a:rPr kumimoji="1" lang="en-US" altLang="zh-CN" sz="2000" b="1" dirty="0">
                <a:solidFill>
                  <a:srgbClr val="FF0000"/>
                </a:solidFill>
              </a:rPr>
              <a:t>Connectionless</a:t>
            </a:r>
            <a:endParaRPr kumimoji="1" lang="zh-CN" altLang="en-US" sz="2000" b="1" dirty="0">
              <a:solidFill>
                <a:srgbClr val="FF0000"/>
              </a:solidFill>
            </a:endParaRPr>
          </a:p>
        </p:txBody>
      </p:sp>
      <p:sp>
        <p:nvSpPr>
          <p:cNvPr id="3" name="框架 2">
            <a:extLst>
              <a:ext uri="{FF2B5EF4-FFF2-40B4-BE49-F238E27FC236}">
                <a16:creationId xmlns:a16="http://schemas.microsoft.com/office/drawing/2014/main" id="{582A4427-4E2F-3845-9C09-F5EF11A8D619}"/>
              </a:ext>
            </a:extLst>
          </p:cNvPr>
          <p:cNvSpPr/>
          <p:nvPr/>
        </p:nvSpPr>
        <p:spPr>
          <a:xfrm>
            <a:off x="1365582" y="4105275"/>
            <a:ext cx="10668000" cy="1134601"/>
          </a:xfrm>
          <a:prstGeom prst="frame">
            <a:avLst>
              <a:gd name="adj1" fmla="val 94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Tree>
    <p:extLst>
      <p:ext uri="{BB962C8B-B14F-4D97-AF65-F5344CB8AC3E}">
        <p14:creationId xmlns:p14="http://schemas.microsoft.com/office/powerpoint/2010/main" val="361502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38199" y="186530"/>
            <a:ext cx="10515600" cy="1325563"/>
          </a:xfrm>
        </p:spPr>
        <p:txBody>
          <a:bodyPr/>
          <a:lstStyle/>
          <a:p>
            <a:pPr algn="ctr"/>
            <a:r>
              <a:rPr lang="en-US" altLang="zh-CN" dirty="0">
                <a:solidFill>
                  <a:srgbClr val="FF0000"/>
                </a:solidFill>
              </a:rPr>
              <a:t>Relationship of Services to Protocols</a:t>
            </a:r>
          </a:p>
        </p:txBody>
      </p:sp>
      <p:sp>
        <p:nvSpPr>
          <p:cNvPr id="58371" name="Rectangle 3"/>
          <p:cNvSpPr>
            <a:spLocks noGrp="1" noChangeArrowheads="1"/>
          </p:cNvSpPr>
          <p:nvPr>
            <p:ph idx="1"/>
          </p:nvPr>
        </p:nvSpPr>
        <p:spPr>
          <a:xfrm>
            <a:off x="2200274" y="1512093"/>
            <a:ext cx="7791450" cy="4600575"/>
          </a:xfrm>
        </p:spPr>
        <p:txBody>
          <a:bodyPr/>
          <a:lstStyle/>
          <a:p>
            <a:pPr algn="l">
              <a:buFontTx/>
              <a:buNone/>
            </a:pPr>
            <a:r>
              <a:rPr lang="en-US" altLang="zh-CN" dirty="0"/>
              <a:t>Recap:</a:t>
            </a:r>
          </a:p>
          <a:p>
            <a:pPr lvl="1"/>
            <a:r>
              <a:rPr lang="en-US" altLang="zh-CN" dirty="0">
                <a:ea typeface="宋体" pitchFamily="2" charset="-122"/>
              </a:rPr>
              <a:t>A layer provides a </a:t>
            </a:r>
            <a:r>
              <a:rPr lang="en-US" altLang="zh-CN" u="sng" dirty="0">
                <a:ea typeface="宋体" pitchFamily="2" charset="-122"/>
              </a:rPr>
              <a:t>service</a:t>
            </a:r>
            <a:r>
              <a:rPr lang="en-US" altLang="zh-CN" dirty="0">
                <a:ea typeface="宋体" pitchFamily="2" charset="-122"/>
              </a:rPr>
              <a:t> to the one above	[vertical]</a:t>
            </a:r>
          </a:p>
          <a:p>
            <a:pPr lvl="1"/>
            <a:r>
              <a:rPr lang="en-US" altLang="zh-CN" dirty="0">
                <a:ea typeface="宋体" pitchFamily="2" charset="-122"/>
              </a:rPr>
              <a:t>A layer talks to its peer using a </a:t>
            </a:r>
            <a:r>
              <a:rPr lang="en-US" altLang="zh-CN" u="sng" dirty="0">
                <a:ea typeface="宋体" pitchFamily="2" charset="-122"/>
              </a:rPr>
              <a:t>protocol</a:t>
            </a:r>
            <a:r>
              <a:rPr lang="en-US" altLang="zh-CN" dirty="0">
                <a:ea typeface="宋体" pitchFamily="2" charset="-122"/>
              </a:rPr>
              <a:t>   	[horizontal</a:t>
            </a:r>
            <a:r>
              <a:rPr lang="zh-CN" altLang="en-US" dirty="0">
                <a:ea typeface="宋体" pitchFamily="2" charset="-122"/>
              </a:rPr>
              <a:t>，</a:t>
            </a:r>
            <a:r>
              <a:rPr lang="en-US" altLang="zh-CN" dirty="0">
                <a:solidFill>
                  <a:srgbClr val="7030A0"/>
                </a:solidFill>
                <a:ea typeface="宋体" pitchFamily="2" charset="-122"/>
              </a:rPr>
              <a:t>horizon</a:t>
            </a:r>
            <a:r>
              <a:rPr lang="en-US" altLang="zh-CN" dirty="0">
                <a:ea typeface="宋体" pitchFamily="2" charset="-122"/>
              </a:rPr>
              <a:t>]</a:t>
            </a:r>
            <a:endParaRPr lang="en-US" altLang="zh-CN" u="sng" dirty="0">
              <a:ea typeface="宋体" pitchFamily="2" charset="-122"/>
            </a:endParaRPr>
          </a:p>
        </p:txBody>
      </p:sp>
      <p:sp>
        <p:nvSpPr>
          <p:cNvPr id="6" name="Footer Placeholder 5"/>
          <p:cNvSpPr>
            <a:spLocks noGrp="1"/>
          </p:cNvSpPr>
          <p:nvPr>
            <p:ph type="ftr" sz="quarter" idx="10"/>
          </p:nvPr>
        </p:nvSpPr>
        <p:spPr/>
        <p:txBody>
          <a:bodyPr/>
          <a:lstStyle/>
          <a:p>
            <a:pPr>
              <a:defRPr/>
            </a:pPr>
            <a:r>
              <a:rPr lang="en-US" b="1" dirty="0">
                <a:solidFill>
                  <a:schemeClr val="tx1"/>
                </a:solidFill>
              </a:rPr>
              <a:t>CN5E by Tanenbaum &amp; </a:t>
            </a:r>
            <a:r>
              <a:rPr lang="en-US" b="1" dirty="0" err="1">
                <a:solidFill>
                  <a:schemeClr val="tx1"/>
                </a:solidFill>
              </a:rPr>
              <a:t>Wetherall</a:t>
            </a:r>
            <a:r>
              <a:rPr lang="en-US" b="1" dirty="0">
                <a:solidFill>
                  <a:schemeClr val="tx1"/>
                </a:solidFill>
              </a:rPr>
              <a:t>, © Pearson Education-Prentice Hall and D. </a:t>
            </a:r>
            <a:r>
              <a:rPr lang="en-US" b="1" dirty="0" err="1">
                <a:solidFill>
                  <a:schemeClr val="tx1"/>
                </a:solidFill>
              </a:rPr>
              <a:t>Wetherall</a:t>
            </a:r>
            <a:r>
              <a:rPr lang="en-US" b="1" dirty="0">
                <a:solidFill>
                  <a:schemeClr val="tx1"/>
                </a:solidFill>
              </a:rPr>
              <a:t>, 2011</a:t>
            </a:r>
          </a:p>
        </p:txBody>
      </p:sp>
      <p:pic>
        <p:nvPicPr>
          <p:cNvPr id="583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287" y="3429000"/>
            <a:ext cx="5813425"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41109-E858-6E42-B5C3-4C13F3BDB8EB}"/>
              </a:ext>
            </a:extLst>
          </p:cNvPr>
          <p:cNvSpPr>
            <a:spLocks noGrp="1"/>
          </p:cNvSpPr>
          <p:nvPr>
            <p:ph type="title"/>
          </p:nvPr>
        </p:nvSpPr>
        <p:spPr/>
        <p:txBody>
          <a:bodyPr/>
          <a:lstStyle/>
          <a:p>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history</a:t>
            </a:r>
            <a:r>
              <a:rPr kumimoji="1" lang="zh-CN" altLang="en-US" b="1" dirty="0">
                <a:solidFill>
                  <a:srgbClr val="FF0000"/>
                </a:solidFill>
              </a:rPr>
              <a:t> </a:t>
            </a:r>
            <a:r>
              <a:rPr kumimoji="1" lang="en-US" altLang="zh-CN" b="1" dirty="0">
                <a:solidFill>
                  <a:srgbClr val="FF0000"/>
                </a:solidFill>
              </a:rPr>
              <a:t>of</a:t>
            </a:r>
            <a:r>
              <a:rPr kumimoji="1" lang="zh-CN" altLang="en-US" b="1" dirty="0">
                <a:solidFill>
                  <a:srgbClr val="FF0000"/>
                </a:solidFill>
              </a:rPr>
              <a:t> </a:t>
            </a:r>
            <a:r>
              <a:rPr kumimoji="1" lang="en-US" altLang="zh-CN" b="1" dirty="0">
                <a:solidFill>
                  <a:srgbClr val="FF0000"/>
                </a:solidFill>
              </a:rPr>
              <a:t>Internet</a:t>
            </a:r>
            <a:r>
              <a:rPr kumimoji="1" lang="zh-CN" altLang="en-US" b="1" dirty="0">
                <a:solidFill>
                  <a:srgbClr val="FF0000"/>
                </a:solidFill>
              </a:rPr>
              <a:t> </a:t>
            </a:r>
            <a:r>
              <a:rPr kumimoji="1" lang="en-US" altLang="zh-CN" b="1" dirty="0">
                <a:solidFill>
                  <a:srgbClr val="FF0000"/>
                </a:solidFill>
              </a:rPr>
              <a:t>(Video)</a:t>
            </a:r>
            <a:endParaRPr kumimoji="1" lang="zh-CN" altLang="en-US" b="1" dirty="0">
              <a:solidFill>
                <a:srgbClr val="FF0000"/>
              </a:solidFill>
            </a:endParaRPr>
          </a:p>
        </p:txBody>
      </p:sp>
      <p:pic>
        <p:nvPicPr>
          <p:cNvPr id="4" name="History of the Internet" descr="History of the Internet">
            <a:hlinkClick r:id="" action="ppaction://media"/>
            <a:extLst>
              <a:ext uri="{FF2B5EF4-FFF2-40B4-BE49-F238E27FC236}">
                <a16:creationId xmlns:a16="http://schemas.microsoft.com/office/drawing/2014/main" id="{B4966EC1-30F6-6842-A52D-55A9B78C08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24100" y="1611313"/>
            <a:ext cx="8175625" cy="4598987"/>
          </a:xfrm>
        </p:spPr>
      </p:pic>
    </p:spTree>
    <p:extLst>
      <p:ext uri="{BB962C8B-B14F-4D97-AF65-F5344CB8AC3E}">
        <p14:creationId xmlns:p14="http://schemas.microsoft.com/office/powerpoint/2010/main" val="262399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6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D7861-E106-3F48-97B7-53C19DA95F78}"/>
              </a:ext>
            </a:extLst>
          </p:cNvPr>
          <p:cNvSpPr>
            <a:spLocks noGrp="1"/>
          </p:cNvSpPr>
          <p:nvPr>
            <p:ph type="title"/>
          </p:nvPr>
        </p:nvSpPr>
        <p:spPr/>
        <p:txBody>
          <a:bodyPr/>
          <a:lstStyle/>
          <a:p>
            <a:r>
              <a:rPr kumimoji="1" lang="en-US" altLang="zh-CN" dirty="0"/>
              <a:t>End</a:t>
            </a:r>
            <a:r>
              <a:rPr kumimoji="1" lang="zh-CN" altLang="en-US" dirty="0"/>
              <a:t> </a:t>
            </a:r>
            <a:r>
              <a:rPr kumimoji="1" lang="en-US" altLang="zh-CN" dirty="0"/>
              <a:t>of</a:t>
            </a:r>
            <a:r>
              <a:rPr kumimoji="1" lang="zh-CN" altLang="en-US" dirty="0"/>
              <a:t> </a:t>
            </a:r>
            <a:r>
              <a:rPr kumimoji="1" lang="en-US" altLang="zh-CN" dirty="0"/>
              <a:t>Lecture</a:t>
            </a:r>
            <a:r>
              <a:rPr kumimoji="1" lang="zh-CN" altLang="en-US" dirty="0"/>
              <a:t> </a:t>
            </a:r>
            <a:r>
              <a:rPr kumimoji="1" lang="en-US" altLang="zh-CN" dirty="0"/>
              <a:t>3-4</a:t>
            </a:r>
            <a:endParaRPr kumimoji="1" lang="zh-CN" altLang="en-US" dirty="0"/>
          </a:p>
        </p:txBody>
      </p:sp>
      <p:sp>
        <p:nvSpPr>
          <p:cNvPr id="3" name="内容占位符 2">
            <a:extLst>
              <a:ext uri="{FF2B5EF4-FFF2-40B4-BE49-F238E27FC236}">
                <a16:creationId xmlns:a16="http://schemas.microsoft.com/office/drawing/2014/main" id="{93D53CF1-E73B-0C43-8567-62011D9EC84A}"/>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120254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24000" y="2782957"/>
            <a:ext cx="9144000" cy="1143000"/>
          </a:xfrm>
        </p:spPr>
        <p:txBody>
          <a:bodyPr/>
          <a:lstStyle/>
          <a:p>
            <a:pPr eaLnBrk="1" hangingPunct="1"/>
            <a:r>
              <a:rPr lang="en-US" altLang="zh-CN" dirty="0">
                <a:solidFill>
                  <a:srgbClr val="FF0000"/>
                </a:solidFill>
              </a:rPr>
              <a:t>Reference Models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a:extLst>
              <a:ext uri="{FF2B5EF4-FFF2-40B4-BE49-F238E27FC236}">
                <a16:creationId xmlns:a16="http://schemas.microsoft.com/office/drawing/2014/main" id="{C4F08466-558C-AF42-8880-24C186D1D4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BE5EB9AE-7F02-984D-BEC9-3E477634968D}" type="slidenum">
              <a:rPr lang="zh-CN" altLang="en-US" sz="1600"/>
              <a:pPr>
                <a:spcBef>
                  <a:spcPct val="0"/>
                </a:spcBef>
                <a:buClrTx/>
                <a:buFontTx/>
                <a:buNone/>
              </a:pPr>
              <a:t>86</a:t>
            </a:fld>
            <a:endParaRPr lang="en-US" altLang="zh-CN" sz="1600"/>
          </a:p>
        </p:txBody>
      </p:sp>
      <p:sp>
        <p:nvSpPr>
          <p:cNvPr id="71683" name="Rectangle 2">
            <a:extLst>
              <a:ext uri="{FF2B5EF4-FFF2-40B4-BE49-F238E27FC236}">
                <a16:creationId xmlns:a16="http://schemas.microsoft.com/office/drawing/2014/main" id="{D205A4F5-5E92-EE48-B4B1-641600CADDE1}"/>
              </a:ext>
            </a:extLst>
          </p:cNvPr>
          <p:cNvSpPr>
            <a:spLocks noGrp="1" noRot="1" noChangeArrowheads="1"/>
          </p:cNvSpPr>
          <p:nvPr>
            <p:ph type="title"/>
          </p:nvPr>
        </p:nvSpPr>
        <p:spPr>
          <a:xfrm>
            <a:off x="1822450" y="228601"/>
            <a:ext cx="8540750" cy="1039813"/>
          </a:xfrm>
        </p:spPr>
        <p:txBody>
          <a:bodyPr/>
          <a:lstStyle/>
          <a:p>
            <a:pPr algn="ctr" eaLnBrk="1" hangingPunct="1"/>
            <a:r>
              <a:rPr lang="en-US" altLang="zh-CN" dirty="0">
                <a:solidFill>
                  <a:srgbClr val="FF0000"/>
                </a:solidFill>
              </a:rPr>
              <a:t>Reference Model</a:t>
            </a:r>
          </a:p>
        </p:txBody>
      </p:sp>
      <p:sp>
        <p:nvSpPr>
          <p:cNvPr id="71684" name="Rectangle 3">
            <a:extLst>
              <a:ext uri="{FF2B5EF4-FFF2-40B4-BE49-F238E27FC236}">
                <a16:creationId xmlns:a16="http://schemas.microsoft.com/office/drawing/2014/main" id="{A721D394-6E1E-3747-A856-6D0048A0E3DD}"/>
              </a:ext>
            </a:extLst>
          </p:cNvPr>
          <p:cNvSpPr>
            <a:spLocks noGrp="1" noRot="1" noChangeArrowheads="1"/>
          </p:cNvSpPr>
          <p:nvPr>
            <p:ph type="body" idx="1"/>
          </p:nvPr>
        </p:nvSpPr>
        <p:spPr>
          <a:xfrm>
            <a:off x="1981200" y="1341439"/>
            <a:ext cx="8305800" cy="935037"/>
          </a:xfrm>
        </p:spPr>
        <p:txBody>
          <a:bodyPr/>
          <a:lstStyle/>
          <a:p>
            <a:pPr marL="0" indent="0">
              <a:buNone/>
            </a:pPr>
            <a:r>
              <a:rPr lang="zh-CN" altLang="en-US"/>
              <a:t>这一节是上节内容的具体实现。上节是一些抽象的网络层次，本节是两个具体的网络实例。</a:t>
            </a:r>
            <a:endParaRPr lang="en-US" altLang="zh-CN"/>
          </a:p>
        </p:txBody>
      </p:sp>
      <p:sp>
        <p:nvSpPr>
          <p:cNvPr id="71685" name="Text Box 4">
            <a:extLst>
              <a:ext uri="{FF2B5EF4-FFF2-40B4-BE49-F238E27FC236}">
                <a16:creationId xmlns:a16="http://schemas.microsoft.com/office/drawing/2014/main" id="{93CDD401-AC91-8C4C-A8B1-06B9AF020C43}"/>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28DDB5AB-E450-D243-ACED-6073AB4B0034}"/>
              </a:ext>
            </a:extLst>
          </p:cNvPr>
          <p:cNvSpPr txBox="1">
            <a:spLocks noRot="1" noChangeArrowheads="1"/>
          </p:cNvSpPr>
          <p:nvPr/>
        </p:nvSpPr>
        <p:spPr bwMode="auto">
          <a:xfrm>
            <a:off x="2049463" y="2419350"/>
            <a:ext cx="8305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zh-CN" altLang="en-US" sz="2400"/>
              <a:t>提出的时机：</a:t>
            </a:r>
            <a:r>
              <a:rPr lang="en-US" altLang="zh-CN" sz="2400"/>
              <a:t>20</a:t>
            </a:r>
            <a:r>
              <a:rPr lang="zh-CN" altLang="en-US" sz="2400"/>
              <a:t>世纪</a:t>
            </a:r>
            <a:r>
              <a:rPr lang="en-US" altLang="zh-CN" sz="2400"/>
              <a:t>70</a:t>
            </a:r>
            <a:r>
              <a:rPr lang="zh-CN" altLang="en-US" sz="2400"/>
              <a:t>年代末到</a:t>
            </a:r>
            <a:r>
              <a:rPr lang="en-US" altLang="zh-CN" sz="2400"/>
              <a:t>80</a:t>
            </a:r>
            <a:r>
              <a:rPr lang="zh-CN" altLang="en-US" sz="2400"/>
              <a:t>年代初，世界上已经存在多个不同类型、不同种类的网络，如以太网（局域网）、令牌环网（局域网）、令牌总线网（局域网）、</a:t>
            </a:r>
            <a:r>
              <a:rPr lang="en-US" altLang="zh-CN" sz="2400"/>
              <a:t>ARPANET</a:t>
            </a:r>
            <a:r>
              <a:rPr lang="zh-CN" altLang="en-US" sz="2400"/>
              <a:t>（广域网）等。</a:t>
            </a:r>
            <a:endParaRPr lang="en-US" altLang="zh-CN" sz="2400"/>
          </a:p>
          <a:p>
            <a:pPr>
              <a:buFont typeface="Wingdings" pitchFamily="2" charset="2"/>
              <a:buChar char="Ø"/>
            </a:pPr>
            <a:r>
              <a:rPr lang="zh-CN" altLang="en-US" sz="2400"/>
              <a:t>提出的问题：如何将这些不同规模、不同种类的网络连接起来，消除“信息孤岛”现象，达到位于不同网络中的主机之间的资源共享。</a:t>
            </a:r>
            <a:endParaRPr lang="en-US" altLang="zh-CN" sz="2400"/>
          </a:p>
          <a:p>
            <a:pPr>
              <a:buFont typeface="Wingdings" pitchFamily="2" charset="2"/>
              <a:buChar char="Ø"/>
            </a:pPr>
            <a:r>
              <a:rPr lang="zh-CN" altLang="en-US" sz="2400"/>
              <a:t>挑战：不同网络实现的技术差别很大。（</a:t>
            </a:r>
            <a:r>
              <a:rPr lang="zh-CN" altLang="en-US" sz="2400" b="1">
                <a:solidFill>
                  <a:srgbClr val="00B050"/>
                </a:solidFill>
              </a:rPr>
              <a:t>构建网络团队的基础不同，面对的环境不同，目标不同，导致网络实现差别巨大：科学认知之一</a:t>
            </a:r>
            <a:r>
              <a:rPr lang="zh-CN" altLang="en-US" sz="2400"/>
              <a:t>）</a:t>
            </a:r>
            <a:endParaRPr lang="en-US" altLang="zh-CN" sz="2400"/>
          </a:p>
        </p:txBody>
      </p:sp>
    </p:spTree>
  </p:cSld>
  <p:clrMapOvr>
    <a:masterClrMapping/>
  </p:clrMapOvr>
  <p:transition spd="med">
    <p:wheel spokes="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lgn="ctr" eaLnBrk="1" hangingPunct="1"/>
            <a:r>
              <a:rPr lang="en-US" altLang="zh-CN" dirty="0">
                <a:solidFill>
                  <a:srgbClr val="FF0000"/>
                </a:solidFill>
              </a:rPr>
              <a:t>Reference Models</a:t>
            </a:r>
          </a:p>
        </p:txBody>
      </p:sp>
      <p:sp>
        <p:nvSpPr>
          <p:cNvPr id="59395" name="Rectangle 3"/>
          <p:cNvSpPr>
            <a:spLocks noGrp="1" noChangeArrowheads="1"/>
          </p:cNvSpPr>
          <p:nvPr>
            <p:ph idx="1"/>
          </p:nvPr>
        </p:nvSpPr>
        <p:spPr>
          <a:xfrm>
            <a:off x="2187576" y="1619250"/>
            <a:ext cx="8480425" cy="4933950"/>
          </a:xfrm>
        </p:spPr>
        <p:txBody>
          <a:bodyPr/>
          <a:lstStyle/>
          <a:p>
            <a:pPr algn="l" eaLnBrk="1" hangingPunct="1">
              <a:buFontTx/>
              <a:buChar char="•"/>
            </a:pPr>
            <a:r>
              <a:rPr lang="en-US" altLang="zh-CN" sz="3200"/>
              <a:t>The OSI Reference Model</a:t>
            </a:r>
          </a:p>
          <a:p>
            <a:pPr algn="l" eaLnBrk="1" hangingPunct="1">
              <a:buFontTx/>
              <a:buChar char="•"/>
            </a:pPr>
            <a:r>
              <a:rPr lang="en-US" altLang="zh-CN" sz="3200"/>
              <a:t>The TCP/IP Reference Model</a:t>
            </a:r>
          </a:p>
          <a:p>
            <a:pPr algn="l" eaLnBrk="1" hangingPunct="1">
              <a:buFontTx/>
              <a:buChar char="•"/>
            </a:pPr>
            <a:r>
              <a:rPr lang="en-US" altLang="zh-CN" sz="3200"/>
              <a:t>A Comparison of OSI and TCP/IP </a:t>
            </a:r>
          </a:p>
          <a:p>
            <a:pPr algn="l" eaLnBrk="1" hangingPunct="1">
              <a:buFontTx/>
              <a:buChar char="•"/>
            </a:pPr>
            <a:r>
              <a:rPr lang="en-US" altLang="zh-CN" sz="3200"/>
              <a:t>A Critique of the OSI Model and Protocols</a:t>
            </a:r>
          </a:p>
          <a:p>
            <a:pPr algn="l" eaLnBrk="1" hangingPunct="1">
              <a:buFontTx/>
              <a:buChar char="•"/>
            </a:pPr>
            <a:r>
              <a:rPr lang="en-US" altLang="zh-CN" sz="3200"/>
              <a:t>A Critique of the TCP/IP Reference Model</a:t>
            </a:r>
          </a:p>
          <a:p>
            <a:pPr algn="l" eaLnBrk="1" hangingPunct="1">
              <a:buFontTx/>
              <a:buChar char="•"/>
            </a:pPr>
            <a:endParaRPr lang="zh-CN" altLang="en-US" sz="3200"/>
          </a:p>
        </p:txBody>
      </p:sp>
    </p:spTree>
    <p:extLst>
      <p:ext uri="{BB962C8B-B14F-4D97-AF65-F5344CB8AC3E}">
        <p14:creationId xmlns:p14="http://schemas.microsoft.com/office/powerpoint/2010/main" val="10373180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a:extLst>
              <a:ext uri="{FF2B5EF4-FFF2-40B4-BE49-F238E27FC236}">
                <a16:creationId xmlns:a16="http://schemas.microsoft.com/office/drawing/2014/main" id="{84C7868D-70C6-FE42-A948-25141640E0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BB241F0F-40B4-A64A-A157-0E93228F7046}" type="slidenum">
              <a:rPr lang="zh-CN" altLang="en-US" sz="1600"/>
              <a:pPr>
                <a:spcBef>
                  <a:spcPct val="0"/>
                </a:spcBef>
                <a:buClrTx/>
                <a:buFontTx/>
                <a:buNone/>
              </a:pPr>
              <a:t>88</a:t>
            </a:fld>
            <a:endParaRPr lang="en-US" altLang="zh-CN" sz="1600"/>
          </a:p>
        </p:txBody>
      </p:sp>
      <p:sp>
        <p:nvSpPr>
          <p:cNvPr id="72707" name="Rectangle 2">
            <a:extLst>
              <a:ext uri="{FF2B5EF4-FFF2-40B4-BE49-F238E27FC236}">
                <a16:creationId xmlns:a16="http://schemas.microsoft.com/office/drawing/2014/main" id="{DC4D2C38-B2A2-7847-926F-FADB86B0BEE9}"/>
              </a:ext>
            </a:extLst>
          </p:cNvPr>
          <p:cNvSpPr>
            <a:spLocks noGrp="1" noRot="1" noChangeArrowheads="1"/>
          </p:cNvSpPr>
          <p:nvPr>
            <p:ph type="title"/>
          </p:nvPr>
        </p:nvSpPr>
        <p:spPr>
          <a:xfrm>
            <a:off x="1822450" y="228601"/>
            <a:ext cx="8540750" cy="1039813"/>
          </a:xfrm>
        </p:spPr>
        <p:txBody>
          <a:bodyPr/>
          <a:lstStyle/>
          <a:p>
            <a:pPr eaLnBrk="1" hangingPunct="1"/>
            <a:r>
              <a:rPr lang="zh-CN" altLang="en-US" dirty="0">
                <a:solidFill>
                  <a:srgbClr val="FF0000"/>
                </a:solidFill>
              </a:rPr>
              <a:t>从“零”开始：</a:t>
            </a:r>
            <a:r>
              <a:rPr lang="en-US" altLang="zh-CN" dirty="0">
                <a:solidFill>
                  <a:srgbClr val="FF0000"/>
                </a:solidFill>
              </a:rPr>
              <a:t>OSI</a:t>
            </a:r>
            <a:r>
              <a:rPr lang="zh-CN" altLang="en-US" dirty="0">
                <a:solidFill>
                  <a:srgbClr val="FF0000"/>
                </a:solidFill>
              </a:rPr>
              <a:t>参考模型</a:t>
            </a:r>
            <a:endParaRPr lang="en-US" altLang="zh-CN" dirty="0">
              <a:solidFill>
                <a:srgbClr val="FF0000"/>
              </a:solidFill>
            </a:endParaRPr>
          </a:p>
        </p:txBody>
      </p:sp>
      <p:sp>
        <p:nvSpPr>
          <p:cNvPr id="55300" name="Rectangle 3">
            <a:extLst>
              <a:ext uri="{FF2B5EF4-FFF2-40B4-BE49-F238E27FC236}">
                <a16:creationId xmlns:a16="http://schemas.microsoft.com/office/drawing/2014/main" id="{DF825400-25B6-DB43-AEAA-0E312718E0DB}"/>
              </a:ext>
            </a:extLst>
          </p:cNvPr>
          <p:cNvSpPr>
            <a:spLocks noGrp="1" noRot="1" noChangeArrowheads="1"/>
          </p:cNvSpPr>
          <p:nvPr>
            <p:ph type="body" idx="1"/>
          </p:nvPr>
        </p:nvSpPr>
        <p:spPr>
          <a:xfrm>
            <a:off x="1981200" y="1341439"/>
            <a:ext cx="8305800" cy="1404937"/>
          </a:xfrm>
        </p:spPr>
        <p:txBody>
          <a:bodyPr/>
          <a:lstStyle/>
          <a:p>
            <a:pPr marL="0" indent="0">
              <a:buNone/>
            </a:pPr>
            <a:r>
              <a:rPr lang="en-US" altLang="zh-CN" dirty="0"/>
              <a:t>OSI</a:t>
            </a:r>
            <a:r>
              <a:rPr lang="zh-CN" altLang="en-US" dirty="0"/>
              <a:t>参考模型由</a:t>
            </a:r>
            <a:r>
              <a:rPr lang="en-US" altLang="zh-CN" dirty="0"/>
              <a:t>ISO</a:t>
            </a:r>
            <a:r>
              <a:rPr lang="zh-CN" altLang="en-US" dirty="0"/>
              <a:t>提出，重在探讨网络体系结构的标准化问题。如果每个网络构建时都遵从</a:t>
            </a:r>
            <a:r>
              <a:rPr lang="en-US" altLang="zh-CN" dirty="0"/>
              <a:t>OSI</a:t>
            </a:r>
            <a:r>
              <a:rPr lang="zh-CN" altLang="en-US" dirty="0"/>
              <a:t>模型，那么，网络互联不成问题，但是，</a:t>
            </a:r>
            <a:r>
              <a:rPr lang="en-US" altLang="zh-CN" dirty="0"/>
              <a:t>……</a:t>
            </a:r>
          </a:p>
        </p:txBody>
      </p:sp>
      <p:sp>
        <p:nvSpPr>
          <p:cNvPr id="72709" name="Text Box 4">
            <a:extLst>
              <a:ext uri="{FF2B5EF4-FFF2-40B4-BE49-F238E27FC236}">
                <a16:creationId xmlns:a16="http://schemas.microsoft.com/office/drawing/2014/main" id="{5AD85C2C-989E-954D-A08A-C57F8D5D04D1}"/>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A67A6B01-7613-E24F-A0F3-413B2AFA3614}"/>
              </a:ext>
            </a:extLst>
          </p:cNvPr>
          <p:cNvSpPr txBox="1">
            <a:spLocks noRot="1" noChangeArrowheads="1"/>
          </p:cNvSpPr>
          <p:nvPr/>
        </p:nvSpPr>
        <p:spPr bwMode="auto">
          <a:xfrm>
            <a:off x="1998663" y="2787650"/>
            <a:ext cx="8305800"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en-US" altLang="zh-CN" sz="2400"/>
              <a:t>ISO: International Standard Organization</a:t>
            </a:r>
          </a:p>
          <a:p>
            <a:pPr>
              <a:buFont typeface="Wingdings" pitchFamily="2" charset="2"/>
              <a:buChar char="Ø"/>
            </a:pPr>
            <a:r>
              <a:rPr lang="en-US" altLang="zh-CN" sz="2400"/>
              <a:t>OSI: Open System Interconnection</a:t>
            </a:r>
          </a:p>
          <a:p>
            <a:pPr>
              <a:buFont typeface="Wingdings" pitchFamily="2" charset="2"/>
              <a:buChar char="Ø"/>
            </a:pPr>
            <a:r>
              <a:rPr lang="zh-CN" altLang="en-US" sz="2400"/>
              <a:t>网络体系结构：层和协议的集合。</a:t>
            </a:r>
            <a:endParaRPr lang="en-US" altLang="zh-CN" sz="2400"/>
          </a:p>
          <a:p>
            <a:pPr>
              <a:buFont typeface="Wingdings" pitchFamily="2" charset="2"/>
              <a:buChar char="Ø"/>
            </a:pPr>
            <a:r>
              <a:rPr lang="zh-CN" altLang="en-US" sz="2400"/>
              <a:t>网络体系结构主要探讨网络应该分为几层，每层提供的服务以及实现服务所用的协议。</a:t>
            </a:r>
            <a:endParaRPr lang="en-US" altLang="zh-CN" sz="2400"/>
          </a:p>
          <a:p>
            <a:pPr>
              <a:buFont typeface="Wingdings" pitchFamily="2" charset="2"/>
              <a:buChar char="Ø"/>
            </a:pPr>
            <a:r>
              <a:rPr lang="en-US" altLang="zh-CN" sz="2400"/>
              <a:t>OSI</a:t>
            </a:r>
            <a:r>
              <a:rPr lang="zh-CN" altLang="en-US" sz="2400"/>
              <a:t>参考模型本身不是一个网络体系结构，只是指明了网络分为几层和每层应该做些什么，没有定义详细的服务和实现服务所用的协议（没来得及）。</a:t>
            </a:r>
            <a:endParaRPr lang="en-US" altLang="zh-CN" sz="2400"/>
          </a:p>
          <a:p>
            <a:pPr>
              <a:buFont typeface="Wingdings" pitchFamily="2" charset="2"/>
              <a:buChar char="Ø"/>
            </a:pPr>
            <a:r>
              <a:rPr lang="en-US" altLang="zh-CN" sz="2400"/>
              <a:t>OSI</a:t>
            </a:r>
            <a:r>
              <a:rPr lang="zh-CN" altLang="en-US" sz="2400"/>
              <a:t>是一个理论模型，是网络标准化的第一步。</a:t>
            </a:r>
            <a:endParaRPr lang="en-US" altLang="zh-CN" sz="2400"/>
          </a:p>
          <a:p>
            <a:pPr>
              <a:buFont typeface="Wingdings" pitchFamily="2" charset="2"/>
              <a:buChar char="Ø"/>
            </a:pPr>
            <a:endParaRPr lang="en-US" altLang="zh-CN" sz="2400"/>
          </a:p>
          <a:p>
            <a:pPr>
              <a:buFont typeface="Wingdings" pitchFamily="2" charset="2"/>
              <a:buChar char="Ø"/>
            </a:pPr>
            <a:endParaRPr lang="en-US" altLang="zh-CN" sz="2400"/>
          </a:p>
          <a:p>
            <a:pPr>
              <a:buFont typeface="Wingdings" pitchFamily="2" charset="2"/>
              <a:buNone/>
            </a:pPr>
            <a:endParaRPr lang="en-US" altLang="zh-CN" sz="2400"/>
          </a:p>
        </p:txBody>
      </p:sp>
    </p:spTree>
  </p:cSld>
  <p:clrMapOvr>
    <a:masterClrMapping/>
  </p:clrMapOvr>
  <p:transition spd="med">
    <p:wheel spokes="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838200" y="-86788"/>
            <a:ext cx="10515600" cy="1325563"/>
          </a:xfrm>
        </p:spPr>
        <p:txBody>
          <a:bodyPr/>
          <a:lstStyle/>
          <a:p>
            <a:pPr algn="ctr"/>
            <a:r>
              <a:rPr lang="zh-CN" altLang="en-US" dirty="0">
                <a:solidFill>
                  <a:srgbClr val="FF0000"/>
                </a:solidFill>
              </a:rPr>
              <a:t>从“零”开始：</a:t>
            </a:r>
            <a:r>
              <a:rPr lang="en-US" altLang="zh-CN" dirty="0">
                <a:solidFill>
                  <a:srgbClr val="FF0000"/>
                </a:solidFill>
              </a:rPr>
              <a:t>OSI</a:t>
            </a:r>
            <a:r>
              <a:rPr lang="zh-CN" altLang="en-US" dirty="0">
                <a:solidFill>
                  <a:srgbClr val="FF0000"/>
                </a:solidFill>
              </a:rPr>
              <a:t>参考模型</a:t>
            </a:r>
            <a:endParaRPr lang="en-US" altLang="zh-CN" dirty="0">
              <a:solidFill>
                <a:srgbClr val="FF0000"/>
              </a:solidFill>
            </a:endParaRPr>
          </a:p>
        </p:txBody>
      </p:sp>
      <p:sp>
        <p:nvSpPr>
          <p:cNvPr id="5" name="Rectangle 3">
            <a:extLst>
              <a:ext uri="{FF2B5EF4-FFF2-40B4-BE49-F238E27FC236}">
                <a16:creationId xmlns:a16="http://schemas.microsoft.com/office/drawing/2014/main" id="{A50E93F7-03D9-D94D-9E9C-AEF9521259C6}"/>
              </a:ext>
            </a:extLst>
          </p:cNvPr>
          <p:cNvSpPr>
            <a:spLocks noGrp="1" noChangeArrowheads="1"/>
          </p:cNvSpPr>
          <p:nvPr>
            <p:ph idx="1"/>
          </p:nvPr>
        </p:nvSpPr>
        <p:spPr>
          <a:xfrm>
            <a:off x="838200" y="1690688"/>
            <a:ext cx="10938164" cy="5012459"/>
          </a:xfrm>
        </p:spPr>
        <p:txBody>
          <a:bodyPr>
            <a:normAutofit/>
          </a:bodyPr>
          <a:lstStyle/>
          <a:p>
            <a:pPr marL="0" indent="0" algn="just" eaLnBrk="1" hangingPunct="1">
              <a:lnSpc>
                <a:spcPct val="90000"/>
              </a:lnSpc>
              <a:buNone/>
            </a:pPr>
            <a:r>
              <a:rPr lang="en-US" altLang="zh-CN" u="sng" dirty="0">
                <a:ea typeface="楷体_GB2312" pitchFamily="49" charset="-122"/>
              </a:rPr>
              <a:t>ISO</a:t>
            </a:r>
            <a:r>
              <a:rPr lang="zh-CN" altLang="en-US" u="sng" dirty="0">
                <a:ea typeface="楷体_GB2312" pitchFamily="49" charset="-122"/>
              </a:rPr>
              <a:t>划分七层结构的基本原则</a:t>
            </a:r>
            <a:r>
              <a:rPr lang="zh-CN" altLang="en-US" dirty="0">
                <a:ea typeface="楷体_GB2312" pitchFamily="49" charset="-122"/>
              </a:rPr>
              <a:t>：</a:t>
            </a:r>
            <a:endParaRPr lang="en-US" altLang="zh-CN" dirty="0">
              <a:ea typeface="楷体_GB2312" pitchFamily="49" charset="-122"/>
            </a:endParaRPr>
          </a:p>
          <a:p>
            <a:pPr marL="0" indent="0" algn="just" eaLnBrk="1" hangingPunct="1">
              <a:lnSpc>
                <a:spcPct val="90000"/>
              </a:lnSpc>
              <a:buNone/>
            </a:pPr>
            <a:endParaRPr lang="zh-CN" altLang="en-US" dirty="0">
              <a:ea typeface="楷体_GB2312" pitchFamily="49" charset="-122"/>
            </a:endParaRPr>
          </a:p>
          <a:p>
            <a:pPr algn="just" eaLnBrk="1" hangingPunct="1">
              <a:lnSpc>
                <a:spcPct val="90000"/>
              </a:lnSpc>
              <a:buFont typeface="Wingdings" pitchFamily="2" charset="2"/>
              <a:buChar char="q"/>
            </a:pPr>
            <a:r>
              <a:rPr lang="zh-CN" altLang="en-US" dirty="0">
                <a:ea typeface="楷体_GB2312" pitchFamily="49" charset="-122"/>
              </a:rPr>
              <a:t>网中各结点都具有相同的层次；</a:t>
            </a:r>
          </a:p>
          <a:p>
            <a:pPr algn="just" eaLnBrk="1" hangingPunct="1">
              <a:lnSpc>
                <a:spcPct val="90000"/>
              </a:lnSpc>
              <a:buFont typeface="Wingdings" pitchFamily="2" charset="2"/>
              <a:buChar char="q"/>
            </a:pPr>
            <a:r>
              <a:rPr lang="zh-CN" altLang="en-US" dirty="0">
                <a:ea typeface="楷体_GB2312" pitchFamily="49" charset="-122"/>
              </a:rPr>
              <a:t>不同结点的同等层具有相同的功能；</a:t>
            </a:r>
          </a:p>
          <a:p>
            <a:pPr algn="just" eaLnBrk="1" hangingPunct="1">
              <a:lnSpc>
                <a:spcPct val="90000"/>
              </a:lnSpc>
              <a:buFont typeface="Wingdings" pitchFamily="2" charset="2"/>
              <a:buChar char="q"/>
            </a:pPr>
            <a:r>
              <a:rPr lang="zh-CN" altLang="en-US" dirty="0">
                <a:ea typeface="楷体_GB2312" pitchFamily="49" charset="-122"/>
              </a:rPr>
              <a:t>同一结点内相邻层之间通过接口通信；</a:t>
            </a:r>
          </a:p>
          <a:p>
            <a:pPr algn="just" eaLnBrk="1" hangingPunct="1">
              <a:lnSpc>
                <a:spcPct val="90000"/>
              </a:lnSpc>
              <a:buFont typeface="Wingdings" pitchFamily="2" charset="2"/>
              <a:buChar char="q"/>
            </a:pPr>
            <a:r>
              <a:rPr lang="zh-CN" altLang="en-US" dirty="0">
                <a:ea typeface="楷体_GB2312" pitchFamily="49" charset="-122"/>
              </a:rPr>
              <a:t>每层可以使用下层提供的服务，并向其上层提供服务；</a:t>
            </a:r>
          </a:p>
          <a:p>
            <a:pPr algn="just" eaLnBrk="1" hangingPunct="1">
              <a:lnSpc>
                <a:spcPct val="90000"/>
              </a:lnSpc>
              <a:buFont typeface="Wingdings" pitchFamily="2" charset="2"/>
              <a:buChar char="q"/>
            </a:pPr>
            <a:r>
              <a:rPr lang="zh-CN" altLang="en-US" dirty="0">
                <a:ea typeface="楷体_GB2312" pitchFamily="49" charset="-122"/>
              </a:rPr>
              <a:t>不同结点的同等层通过协议来实现对等层之间的通信。</a:t>
            </a:r>
          </a:p>
          <a:p>
            <a:pPr eaLnBrk="1" hangingPunct="1">
              <a:lnSpc>
                <a:spcPct val="90000"/>
              </a:lnSpc>
            </a:pPr>
            <a:endParaRPr lang="zh-CN" altLang="en-US" dirty="0">
              <a:ea typeface="楷体_GB2312" pitchFamily="49" charset="-122"/>
            </a:endParaRPr>
          </a:p>
        </p:txBody>
      </p:sp>
    </p:spTree>
    <p:extLst>
      <p:ext uri="{BB962C8B-B14F-4D97-AF65-F5344CB8AC3E}">
        <p14:creationId xmlns:p14="http://schemas.microsoft.com/office/powerpoint/2010/main" val="1142047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33"/>
          <p:cNvGrpSpPr>
            <a:grpSpLocks/>
          </p:cNvGrpSpPr>
          <p:nvPr/>
        </p:nvGrpSpPr>
        <p:grpSpPr bwMode="auto">
          <a:xfrm>
            <a:off x="2651413" y="2063751"/>
            <a:ext cx="6057900" cy="3339522"/>
            <a:chOff x="1543050" y="2083159"/>
            <a:chExt cx="6057900" cy="3147646"/>
          </a:xfrm>
        </p:grpSpPr>
        <p:pic>
          <p:nvPicPr>
            <p:cNvPr id="133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2083159"/>
              <a:ext cx="6057900" cy="31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35"/>
            <p:cNvSpPr/>
            <p:nvPr/>
          </p:nvSpPr>
          <p:spPr bwMode="auto">
            <a:xfrm>
              <a:off x="3162300" y="2791101"/>
              <a:ext cx="3619500" cy="685720"/>
            </a:xfrm>
            <a:custGeom>
              <a:avLst/>
              <a:gdLst>
                <a:gd name="connsiteX0" fmla="*/ 0 w 3619500"/>
                <a:gd name="connsiteY0" fmla="*/ 0 h 685800"/>
                <a:gd name="connsiteX1" fmla="*/ 1514475 w 3619500"/>
                <a:gd name="connsiteY1" fmla="*/ 571500 h 685800"/>
                <a:gd name="connsiteX2" fmla="*/ 3619500 w 3619500"/>
                <a:gd name="connsiteY2" fmla="*/ 685800 h 685800"/>
              </a:gdLst>
              <a:ahLst/>
              <a:cxnLst>
                <a:cxn ang="0">
                  <a:pos x="connsiteX0" y="connsiteY0"/>
                </a:cxn>
                <a:cxn ang="0">
                  <a:pos x="connsiteX1" y="connsiteY1"/>
                </a:cxn>
                <a:cxn ang="0">
                  <a:pos x="connsiteX2" y="connsiteY2"/>
                </a:cxn>
              </a:cxnLst>
              <a:rect l="l" t="t" r="r" b="b"/>
              <a:pathLst>
                <a:path w="3619500" h="685800">
                  <a:moveTo>
                    <a:pt x="0" y="0"/>
                  </a:moveTo>
                  <a:cubicBezTo>
                    <a:pt x="455612" y="228600"/>
                    <a:pt x="911225" y="457200"/>
                    <a:pt x="1514475" y="571500"/>
                  </a:cubicBezTo>
                  <a:cubicBezTo>
                    <a:pt x="2117725" y="685800"/>
                    <a:pt x="2868612" y="685800"/>
                    <a:pt x="3619500" y="685800"/>
                  </a:cubicBezTo>
                </a:path>
              </a:pathLst>
            </a:custGeom>
            <a:noFill/>
            <a:ln w="28575" cap="flat" cmpd="sng" algn="ctr">
              <a:solidFill>
                <a:srgbClr val="9C007F">
                  <a:lumMod val="60000"/>
                  <a:lumOff val="40000"/>
                </a:srgbClr>
              </a:solidFill>
              <a:prstDash val="solid"/>
              <a:round/>
              <a:headEnd type="none" w="med" len="med"/>
              <a:tailEnd type="triangle" w="lg" len="lg"/>
            </a:ln>
            <a:effectLst/>
          </p:spPr>
          <p:txBody>
            <a:bodyPr/>
            <a:lstStyle/>
            <a:p>
              <a:pPr>
                <a:defRPr/>
              </a:pPr>
              <a:endParaRPr lang="en-US" kern="0">
                <a:solidFill>
                  <a:sysClr val="windowText" lastClr="000000"/>
                </a:solidFill>
                <a:latin typeface="Arial" charset="0"/>
              </a:endParaRPr>
            </a:p>
          </p:txBody>
        </p:sp>
        <p:sp>
          <p:nvSpPr>
            <p:cNvPr id="37" name="Freeform 36"/>
            <p:cNvSpPr/>
            <p:nvPr/>
          </p:nvSpPr>
          <p:spPr bwMode="auto">
            <a:xfrm>
              <a:off x="2981325" y="3267296"/>
              <a:ext cx="3810000" cy="685720"/>
            </a:xfrm>
            <a:custGeom>
              <a:avLst/>
              <a:gdLst>
                <a:gd name="connsiteX0" fmla="*/ 0 w 3619500"/>
                <a:gd name="connsiteY0" fmla="*/ 0 h 685800"/>
                <a:gd name="connsiteX1" fmla="*/ 1514475 w 3619500"/>
                <a:gd name="connsiteY1" fmla="*/ 571500 h 685800"/>
                <a:gd name="connsiteX2" fmla="*/ 3619500 w 3619500"/>
                <a:gd name="connsiteY2" fmla="*/ 685800 h 685800"/>
              </a:gdLst>
              <a:ahLst/>
              <a:cxnLst>
                <a:cxn ang="0">
                  <a:pos x="connsiteX0" y="connsiteY0"/>
                </a:cxn>
                <a:cxn ang="0">
                  <a:pos x="connsiteX1" y="connsiteY1"/>
                </a:cxn>
                <a:cxn ang="0">
                  <a:pos x="connsiteX2" y="connsiteY2"/>
                </a:cxn>
              </a:cxnLst>
              <a:rect l="l" t="t" r="r" b="b"/>
              <a:pathLst>
                <a:path w="3619500" h="685800">
                  <a:moveTo>
                    <a:pt x="0" y="0"/>
                  </a:moveTo>
                  <a:cubicBezTo>
                    <a:pt x="455612" y="228600"/>
                    <a:pt x="911225" y="457200"/>
                    <a:pt x="1514475" y="571500"/>
                  </a:cubicBezTo>
                  <a:cubicBezTo>
                    <a:pt x="2117725" y="685800"/>
                    <a:pt x="2868612" y="685800"/>
                    <a:pt x="3619500" y="685800"/>
                  </a:cubicBezTo>
                </a:path>
              </a:pathLst>
            </a:custGeom>
            <a:noFill/>
            <a:ln w="28575" cap="flat" cmpd="sng" algn="ctr">
              <a:solidFill>
                <a:srgbClr val="9C007F">
                  <a:lumMod val="60000"/>
                  <a:lumOff val="40000"/>
                </a:srgbClr>
              </a:solidFill>
              <a:prstDash val="solid"/>
              <a:round/>
              <a:headEnd type="triangle" w="lg" len="lg"/>
              <a:tailEnd type="none" w="med" len="med"/>
            </a:ln>
            <a:effectLst/>
          </p:spPr>
          <p:txBody>
            <a:bodyPr/>
            <a:lstStyle/>
            <a:p>
              <a:pPr>
                <a:defRPr/>
              </a:pPr>
              <a:endParaRPr lang="en-US" kern="0">
                <a:solidFill>
                  <a:sysClr val="windowText" lastClr="000000"/>
                </a:solidFill>
                <a:latin typeface="Arial" charset="0"/>
              </a:endParaRPr>
            </a:p>
          </p:txBody>
        </p:sp>
        <p:sp>
          <p:nvSpPr>
            <p:cNvPr id="38" name="TextBox 37"/>
            <p:cNvSpPr txBox="1"/>
            <p:nvPr/>
          </p:nvSpPr>
          <p:spPr>
            <a:xfrm>
              <a:off x="5903913" y="3068882"/>
              <a:ext cx="955675" cy="369844"/>
            </a:xfrm>
            <a:prstGeom prst="rect">
              <a:avLst/>
            </a:prstGeom>
            <a:noFill/>
          </p:spPr>
          <p:txBody>
            <a:bodyPr wrap="none">
              <a:spAutoFit/>
            </a:bodyPr>
            <a:lstStyle/>
            <a:p>
              <a:pPr>
                <a:defRPr/>
              </a:pPr>
              <a:r>
                <a:rPr lang="en-US" kern="0" dirty="0">
                  <a:solidFill>
                    <a:sysClr val="windowText" lastClr="000000"/>
                  </a:solidFill>
                </a:rPr>
                <a:t>request</a:t>
              </a:r>
            </a:p>
          </p:txBody>
        </p:sp>
        <p:sp>
          <p:nvSpPr>
            <p:cNvPr id="39" name="TextBox 38"/>
            <p:cNvSpPr txBox="1"/>
            <p:nvPr/>
          </p:nvSpPr>
          <p:spPr>
            <a:xfrm>
              <a:off x="2741613" y="3533965"/>
              <a:ext cx="1082348" cy="369289"/>
            </a:xfrm>
            <a:prstGeom prst="rect">
              <a:avLst/>
            </a:prstGeom>
            <a:noFill/>
          </p:spPr>
          <p:txBody>
            <a:bodyPr wrap="none">
              <a:spAutoFit/>
            </a:bodyPr>
            <a:lstStyle/>
            <a:p>
              <a:pPr>
                <a:defRPr/>
              </a:pPr>
              <a:r>
                <a:rPr lang="en-US" kern="0" dirty="0">
                  <a:solidFill>
                    <a:sysClr val="windowText" lastClr="000000"/>
                  </a:solidFill>
                </a:rPr>
                <a:t>response</a:t>
              </a:r>
            </a:p>
          </p:txBody>
        </p:sp>
      </p:grpSp>
      <p:sp>
        <p:nvSpPr>
          <p:cNvPr id="13315" name="Title 1"/>
          <p:cNvSpPr>
            <a:spLocks noGrp="1"/>
          </p:cNvSpPr>
          <p:nvPr>
            <p:ph type="title"/>
          </p:nvPr>
        </p:nvSpPr>
        <p:spPr/>
        <p:txBody>
          <a:bodyPr/>
          <a:lstStyle/>
          <a:p>
            <a:pPr algn="ctr" eaLnBrk="1" hangingPunct="1"/>
            <a:r>
              <a:rPr lang="en-US" altLang="zh-CN" dirty="0">
                <a:solidFill>
                  <a:srgbClr val="FF0000"/>
                </a:solidFill>
                <a:latin typeface="Calibri" panose="020F0502020204030204" pitchFamily="34" charset="0"/>
                <a:cs typeface="Calibri" panose="020F0502020204030204" pitchFamily="34" charset="0"/>
              </a:rPr>
              <a:t>Business Applications</a:t>
            </a:r>
          </a:p>
        </p:txBody>
      </p:sp>
      <p:sp>
        <p:nvSpPr>
          <p:cNvPr id="13316" name="Content Placeholder 2"/>
          <p:cNvSpPr>
            <a:spLocks noGrp="1"/>
          </p:cNvSpPr>
          <p:nvPr>
            <p:ph idx="1"/>
          </p:nvPr>
        </p:nvSpPr>
        <p:spPr>
          <a:xfrm>
            <a:off x="1780309" y="1454727"/>
            <a:ext cx="8631382" cy="5232400"/>
          </a:xfrm>
        </p:spPr>
        <p:txBody>
          <a:bodyPr>
            <a:normAutofit/>
          </a:bodyPr>
          <a:lstStyle/>
          <a:p>
            <a:pPr marL="0" indent="0">
              <a:spcBef>
                <a:spcPct val="0"/>
              </a:spcBef>
            </a:pPr>
            <a:r>
              <a:rPr lang="en-US" altLang="zh-CN" dirty="0">
                <a:solidFill>
                  <a:srgbClr val="000000"/>
                </a:solidFill>
                <a:latin typeface="Calibri" panose="020F0502020204030204" pitchFamily="34" charset="0"/>
                <a:cs typeface="Calibri" panose="020F0502020204030204" pitchFamily="34" charset="0"/>
              </a:rPr>
              <a:t>Companies use networks and computers for </a:t>
            </a:r>
            <a:r>
              <a:rPr lang="en-US" altLang="zh-CN" u="sng" dirty="0">
                <a:solidFill>
                  <a:srgbClr val="000000"/>
                </a:solidFill>
                <a:latin typeface="Calibri" panose="020F0502020204030204" pitchFamily="34" charset="0"/>
                <a:cs typeface="Calibri" panose="020F0502020204030204" pitchFamily="34" charset="0"/>
              </a:rPr>
              <a:t>resource sharing</a:t>
            </a:r>
            <a:r>
              <a:rPr lang="en-US" altLang="zh-CN" dirty="0">
                <a:solidFill>
                  <a:srgbClr val="000000"/>
                </a:solidFill>
                <a:latin typeface="Calibri" panose="020F0502020204030204" pitchFamily="34" charset="0"/>
                <a:cs typeface="Calibri" panose="020F0502020204030204" pitchFamily="34" charset="0"/>
              </a:rPr>
              <a:t> with the </a:t>
            </a:r>
            <a:r>
              <a:rPr lang="en-US" altLang="zh-CN" u="sng" dirty="0">
                <a:solidFill>
                  <a:srgbClr val="000000"/>
                </a:solidFill>
                <a:latin typeface="Calibri" panose="020F0502020204030204" pitchFamily="34" charset="0"/>
                <a:cs typeface="Calibri" panose="020F0502020204030204" pitchFamily="34" charset="0"/>
              </a:rPr>
              <a:t>client-server</a:t>
            </a:r>
            <a:r>
              <a:rPr lang="en-US" altLang="zh-CN" dirty="0">
                <a:solidFill>
                  <a:srgbClr val="000000"/>
                </a:solidFill>
                <a:latin typeface="Calibri" panose="020F0502020204030204" pitchFamily="34" charset="0"/>
                <a:cs typeface="Calibri" panose="020F0502020204030204" pitchFamily="34" charset="0"/>
              </a:rPr>
              <a:t> model:</a:t>
            </a: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u="sng"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endParaRPr lang="en-US" altLang="zh-CN" sz="1800" dirty="0">
              <a:solidFill>
                <a:srgbClr val="000000"/>
              </a:solidFill>
              <a:latin typeface="Calibri" panose="020F0502020204030204" pitchFamily="34" charset="0"/>
              <a:cs typeface="Calibri" panose="020F0502020204030204" pitchFamily="34" charset="0"/>
            </a:endParaRPr>
          </a:p>
          <a:p>
            <a:pPr marL="0" indent="0">
              <a:spcBef>
                <a:spcPct val="0"/>
              </a:spcBef>
            </a:pPr>
            <a:r>
              <a:rPr lang="en-US" altLang="zh-CN" dirty="0">
                <a:solidFill>
                  <a:srgbClr val="000000"/>
                </a:solidFill>
                <a:latin typeface="Calibri" panose="020F0502020204030204" pitchFamily="34" charset="0"/>
                <a:cs typeface="Calibri" panose="020F0502020204030204" pitchFamily="34" charset="0"/>
              </a:rPr>
              <a:t>Other popular uses are communication, e.g., email, VoIP, and e-commerce </a:t>
            </a:r>
          </a:p>
          <a:p>
            <a:pPr marL="0" indent="0">
              <a:spcBef>
                <a:spcPct val="0"/>
              </a:spcBef>
              <a:buNone/>
            </a:pPr>
            <a:r>
              <a:rPr lang="zh-CN" altLang="en-US" i="1" dirty="0">
                <a:solidFill>
                  <a:srgbClr val="00B0F0"/>
                </a:solidFill>
                <a:latin typeface="Calibri" panose="020F0502020204030204" pitchFamily="34" charset="0"/>
                <a:cs typeface="Calibri" panose="020F0502020204030204" pitchFamily="34" charset="0"/>
              </a:rPr>
              <a:t>  </a:t>
            </a:r>
            <a:r>
              <a:rPr lang="en-US" altLang="zh-CN" i="1" dirty="0">
                <a:solidFill>
                  <a:srgbClr val="00B0F0"/>
                </a:solidFill>
                <a:latin typeface="Calibri" panose="020F0502020204030204" pitchFamily="34" charset="0"/>
                <a:cs typeface="Calibri" panose="020F0502020204030204" pitchFamily="34" charset="0"/>
              </a:rPr>
              <a:t>Can you list some examples of sharing resource?</a:t>
            </a:r>
          </a:p>
        </p:txBody>
      </p:sp>
    </p:spTree>
    <p:extLst>
      <p:ext uri="{BB962C8B-B14F-4D97-AF65-F5344CB8AC3E}">
        <p14:creationId xmlns:p14="http://schemas.microsoft.com/office/powerpoint/2010/main" val="28895542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a:extLst>
              <a:ext uri="{FF2B5EF4-FFF2-40B4-BE49-F238E27FC236}">
                <a16:creationId xmlns:a16="http://schemas.microsoft.com/office/drawing/2014/main" id="{E2D154BC-5EB2-9A44-AB57-066DEC4947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23612D92-BBDE-F544-A9A1-EE97250FD754}" type="slidenum">
              <a:rPr lang="zh-CN" altLang="en-US" sz="1600"/>
              <a:pPr>
                <a:spcBef>
                  <a:spcPct val="0"/>
                </a:spcBef>
                <a:buClrTx/>
                <a:buFontTx/>
                <a:buNone/>
              </a:pPr>
              <a:t>90</a:t>
            </a:fld>
            <a:endParaRPr lang="en-US" altLang="zh-CN" sz="1600"/>
          </a:p>
        </p:txBody>
      </p:sp>
      <p:sp>
        <p:nvSpPr>
          <p:cNvPr id="73731" name="Rectangle 2">
            <a:extLst>
              <a:ext uri="{FF2B5EF4-FFF2-40B4-BE49-F238E27FC236}">
                <a16:creationId xmlns:a16="http://schemas.microsoft.com/office/drawing/2014/main" id="{374A406E-859C-984C-B316-80C1F5C388AC}"/>
              </a:ext>
            </a:extLst>
          </p:cNvPr>
          <p:cNvSpPr>
            <a:spLocks noGrp="1" noRot="1" noChangeArrowheads="1"/>
          </p:cNvSpPr>
          <p:nvPr>
            <p:ph type="title"/>
          </p:nvPr>
        </p:nvSpPr>
        <p:spPr>
          <a:xfrm>
            <a:off x="1822450" y="228601"/>
            <a:ext cx="8540750" cy="1039813"/>
          </a:xfrm>
        </p:spPr>
        <p:txBody>
          <a:bodyPr/>
          <a:lstStyle/>
          <a:p>
            <a:pPr eaLnBrk="1" hangingPunct="1"/>
            <a:r>
              <a:rPr lang="zh-CN" altLang="en-US" dirty="0">
                <a:solidFill>
                  <a:srgbClr val="FF0000"/>
                </a:solidFill>
              </a:rPr>
              <a:t>从“零”开始：</a:t>
            </a:r>
            <a:r>
              <a:rPr lang="en-US" altLang="zh-CN" dirty="0">
                <a:solidFill>
                  <a:srgbClr val="FF0000"/>
                </a:solidFill>
              </a:rPr>
              <a:t>OSI</a:t>
            </a:r>
            <a:r>
              <a:rPr lang="zh-CN" altLang="en-US" dirty="0">
                <a:solidFill>
                  <a:srgbClr val="FF0000"/>
                </a:solidFill>
              </a:rPr>
              <a:t>参考模型</a:t>
            </a:r>
            <a:endParaRPr lang="en-US" altLang="zh-CN" dirty="0">
              <a:solidFill>
                <a:srgbClr val="FF0000"/>
              </a:solidFill>
            </a:endParaRPr>
          </a:p>
        </p:txBody>
      </p:sp>
      <p:sp>
        <p:nvSpPr>
          <p:cNvPr id="55300" name="Rectangle 3">
            <a:extLst>
              <a:ext uri="{FF2B5EF4-FFF2-40B4-BE49-F238E27FC236}">
                <a16:creationId xmlns:a16="http://schemas.microsoft.com/office/drawing/2014/main" id="{63BFDF00-0267-A848-BEC1-5D08C291A2E9}"/>
              </a:ext>
            </a:extLst>
          </p:cNvPr>
          <p:cNvSpPr>
            <a:spLocks noGrp="1" noRot="1" noChangeArrowheads="1"/>
          </p:cNvSpPr>
          <p:nvPr>
            <p:ph type="body" idx="1"/>
          </p:nvPr>
        </p:nvSpPr>
        <p:spPr>
          <a:xfrm>
            <a:off x="1981200" y="1341439"/>
            <a:ext cx="8305800" cy="574675"/>
          </a:xfrm>
        </p:spPr>
        <p:txBody>
          <a:bodyPr/>
          <a:lstStyle/>
          <a:p>
            <a:pPr marL="0" indent="0">
              <a:buNone/>
            </a:pPr>
            <a:r>
              <a:rPr lang="en-US" altLang="zh-CN"/>
              <a:t>OSI</a:t>
            </a:r>
            <a:r>
              <a:rPr lang="zh-CN" altLang="en-US"/>
              <a:t>参考模型的发展思路如下：</a:t>
            </a:r>
            <a:endParaRPr lang="en-US" altLang="zh-CN">
              <a:solidFill>
                <a:srgbClr val="D9D9D9"/>
              </a:solidFill>
            </a:endParaRPr>
          </a:p>
        </p:txBody>
      </p:sp>
      <p:sp>
        <p:nvSpPr>
          <p:cNvPr id="73733" name="Text Box 4">
            <a:extLst>
              <a:ext uri="{FF2B5EF4-FFF2-40B4-BE49-F238E27FC236}">
                <a16:creationId xmlns:a16="http://schemas.microsoft.com/office/drawing/2014/main" id="{44FD251E-F8DD-0A4A-9021-9A95E62DA971}"/>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B6BBDF0B-8ED9-2E4C-A35A-4EBD5430D264}"/>
              </a:ext>
            </a:extLst>
          </p:cNvPr>
          <p:cNvSpPr txBox="1">
            <a:spLocks noRot="1" noChangeArrowheads="1"/>
          </p:cNvSpPr>
          <p:nvPr/>
        </p:nvSpPr>
        <p:spPr bwMode="auto">
          <a:xfrm>
            <a:off x="206477" y="2017713"/>
            <a:ext cx="11621729"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zh-CN" altLang="en-US" sz="2400" dirty="0">
                <a:solidFill>
                  <a:srgbClr val="FF0000"/>
                </a:solidFill>
              </a:rPr>
              <a:t>相邻</a:t>
            </a:r>
            <a:r>
              <a:rPr lang="zh-CN" altLang="en-US" sz="2400" dirty="0"/>
              <a:t>两个节点（计算机、设备）之间的通信</a:t>
            </a:r>
            <a:endParaRPr lang="en-US" altLang="zh-CN" sz="2400" dirty="0"/>
          </a:p>
          <a:p>
            <a:r>
              <a:rPr lang="zh-CN" altLang="en-US" sz="2400" dirty="0"/>
              <a:t>物理层：支持在一条信道上传输比特，数据以信号的形式通过信道。考虑的问题包括采用什么样的信号形式（模拟信号、数字信号）表示比特位，每位的开始，每位的时间长度，。（第</a:t>
            </a:r>
            <a:r>
              <a:rPr lang="en-US" altLang="zh-CN" sz="2400" dirty="0"/>
              <a:t>2</a:t>
            </a:r>
            <a:r>
              <a:rPr lang="zh-CN" altLang="en-US" sz="2400" dirty="0"/>
              <a:t>章）</a:t>
            </a:r>
            <a:endParaRPr lang="en-US" altLang="zh-CN" sz="2400" dirty="0"/>
          </a:p>
          <a:p>
            <a:pPr>
              <a:buFont typeface="Wingdings" pitchFamily="2" charset="2"/>
              <a:buNone/>
            </a:pPr>
            <a:r>
              <a:rPr lang="zh-CN" altLang="en-US" sz="2400" dirty="0"/>
              <a:t>面对的挑战：</a:t>
            </a:r>
            <a:r>
              <a:rPr lang="zh-CN" altLang="en-US" sz="2400" dirty="0">
                <a:solidFill>
                  <a:srgbClr val="FF0000"/>
                </a:solidFill>
              </a:rPr>
              <a:t>时间同步</a:t>
            </a:r>
            <a:r>
              <a:rPr lang="zh-CN" altLang="en-US" sz="2400" dirty="0"/>
              <a:t>？两台计算机的时钟不可能完全一致，在数据传输速率较低时，时钟的差异对传输影响不大，但是，当数据传输速率很高时，会带来传输的错误。</a:t>
            </a:r>
            <a:r>
              <a:rPr lang="zh-CN" altLang="en-US" sz="2400" dirty="0">
                <a:solidFill>
                  <a:srgbClr val="00B050"/>
                </a:solidFill>
              </a:rPr>
              <a:t>通过编码解决（详见第</a:t>
            </a:r>
            <a:r>
              <a:rPr lang="en-US" altLang="zh-CN" sz="2400" dirty="0">
                <a:solidFill>
                  <a:srgbClr val="00B050"/>
                </a:solidFill>
              </a:rPr>
              <a:t>2</a:t>
            </a:r>
            <a:r>
              <a:rPr lang="zh-CN" altLang="en-US" sz="2400" dirty="0">
                <a:solidFill>
                  <a:srgbClr val="00B050"/>
                </a:solidFill>
              </a:rPr>
              <a:t>章）。</a:t>
            </a:r>
            <a:endParaRPr lang="en-US" altLang="zh-CN" sz="2400" dirty="0">
              <a:solidFill>
                <a:srgbClr val="00B050"/>
              </a:solidFill>
            </a:endParaRPr>
          </a:p>
          <a:p>
            <a:pPr>
              <a:buFont typeface="Wingdings" pitchFamily="2" charset="2"/>
              <a:buNone/>
            </a:pPr>
            <a:r>
              <a:rPr lang="zh-CN" altLang="en-US" sz="2400" dirty="0">
                <a:solidFill>
                  <a:srgbClr val="FF0000"/>
                </a:solidFill>
              </a:rPr>
              <a:t>噪声干扰</a:t>
            </a:r>
            <a:r>
              <a:rPr lang="zh-CN" altLang="en-US" sz="2400" dirty="0"/>
              <a:t>：数据在信道上传输时，不可避免的要受到周围环境噪声的干扰，造成信号识别的错误，从而造成数据传输的错误。可以使用一些手段减少干扰，但是无法彻底避免。</a:t>
            </a:r>
            <a:endParaRPr lang="en-US" altLang="zh-CN" sz="2400" dirty="0"/>
          </a:p>
          <a:p>
            <a:pPr>
              <a:buFont typeface="Wingdings" pitchFamily="2" charset="2"/>
              <a:buNone/>
            </a:pPr>
            <a:endParaRPr lang="en-US" altLang="zh-CN" sz="2400" dirty="0"/>
          </a:p>
          <a:p>
            <a:endParaRPr lang="en-US" altLang="zh-CN" sz="2400" dirty="0"/>
          </a:p>
          <a:p>
            <a:pPr>
              <a:buFont typeface="Wingdings" pitchFamily="2" charset="2"/>
              <a:buNone/>
            </a:pPr>
            <a:r>
              <a:rPr lang="en-US" altLang="zh-CN" sz="2400" dirty="0"/>
              <a:t>     </a:t>
            </a:r>
          </a:p>
          <a:p>
            <a:pPr>
              <a:buFont typeface="Wingdings" pitchFamily="2" charset="2"/>
              <a:buChar char="Ø"/>
            </a:pPr>
            <a:endParaRPr lang="en-US" altLang="zh-CN" sz="2400" dirty="0"/>
          </a:p>
          <a:p>
            <a:pPr>
              <a:buFont typeface="Wingdings" pitchFamily="2" charset="2"/>
              <a:buNone/>
            </a:pPr>
            <a:endParaRPr lang="en-US" altLang="zh-CN" sz="2400" dirty="0"/>
          </a:p>
        </p:txBody>
      </p:sp>
    </p:spTree>
  </p:cSld>
  <p:clrMapOvr>
    <a:masterClrMapping/>
  </p:clrMapOvr>
  <p:transition spd="med">
    <p:wheel spokes="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a:extLst>
              <a:ext uri="{FF2B5EF4-FFF2-40B4-BE49-F238E27FC236}">
                <a16:creationId xmlns:a16="http://schemas.microsoft.com/office/drawing/2014/main" id="{83FD3799-1EC1-D849-A909-563E32C530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91E3286B-3CF5-794E-B7A4-45579F660AAC}" type="slidenum">
              <a:rPr lang="zh-CN" altLang="en-US" sz="1600"/>
              <a:pPr>
                <a:spcBef>
                  <a:spcPct val="0"/>
                </a:spcBef>
                <a:buClrTx/>
                <a:buFontTx/>
                <a:buNone/>
              </a:pPr>
              <a:t>91</a:t>
            </a:fld>
            <a:endParaRPr lang="en-US" altLang="zh-CN" sz="1600"/>
          </a:p>
        </p:txBody>
      </p:sp>
      <p:sp>
        <p:nvSpPr>
          <p:cNvPr id="74755" name="Rectangle 2">
            <a:extLst>
              <a:ext uri="{FF2B5EF4-FFF2-40B4-BE49-F238E27FC236}">
                <a16:creationId xmlns:a16="http://schemas.microsoft.com/office/drawing/2014/main" id="{3DDD2D3B-C400-5B40-BD63-E86E0E331013}"/>
              </a:ext>
            </a:extLst>
          </p:cNvPr>
          <p:cNvSpPr>
            <a:spLocks noGrp="1" noRot="1" noChangeArrowheads="1"/>
          </p:cNvSpPr>
          <p:nvPr>
            <p:ph type="title"/>
          </p:nvPr>
        </p:nvSpPr>
        <p:spPr>
          <a:xfrm>
            <a:off x="1822450" y="228601"/>
            <a:ext cx="8540750" cy="1039813"/>
          </a:xfrm>
        </p:spPr>
        <p:txBody>
          <a:bodyPr/>
          <a:lstStyle/>
          <a:p>
            <a:pPr eaLnBrk="1" hangingPunct="1"/>
            <a:r>
              <a:rPr lang="zh-CN" altLang="en-US" dirty="0">
                <a:solidFill>
                  <a:srgbClr val="FF0000"/>
                </a:solidFill>
              </a:rPr>
              <a:t>从“零”开始：</a:t>
            </a:r>
            <a:r>
              <a:rPr lang="en-US" altLang="zh-CN" dirty="0">
                <a:solidFill>
                  <a:srgbClr val="FF0000"/>
                </a:solidFill>
              </a:rPr>
              <a:t>OSI</a:t>
            </a:r>
            <a:r>
              <a:rPr lang="zh-CN" altLang="en-US" dirty="0">
                <a:solidFill>
                  <a:srgbClr val="FF0000"/>
                </a:solidFill>
              </a:rPr>
              <a:t>参考模型</a:t>
            </a:r>
            <a:endParaRPr lang="en-US" altLang="zh-CN" dirty="0">
              <a:solidFill>
                <a:srgbClr val="FF0000"/>
              </a:solidFill>
            </a:endParaRPr>
          </a:p>
        </p:txBody>
      </p:sp>
      <p:sp>
        <p:nvSpPr>
          <p:cNvPr id="55300" name="Rectangle 3">
            <a:extLst>
              <a:ext uri="{FF2B5EF4-FFF2-40B4-BE49-F238E27FC236}">
                <a16:creationId xmlns:a16="http://schemas.microsoft.com/office/drawing/2014/main" id="{7F9D4DEE-4961-8746-A65D-BB5E0B7089B4}"/>
              </a:ext>
            </a:extLst>
          </p:cNvPr>
          <p:cNvSpPr>
            <a:spLocks noGrp="1" noRot="1" noChangeArrowheads="1"/>
          </p:cNvSpPr>
          <p:nvPr>
            <p:ph type="body" idx="1"/>
          </p:nvPr>
        </p:nvSpPr>
        <p:spPr>
          <a:xfrm>
            <a:off x="1981200" y="1341439"/>
            <a:ext cx="8305800" cy="574675"/>
          </a:xfrm>
        </p:spPr>
        <p:txBody>
          <a:bodyPr/>
          <a:lstStyle/>
          <a:p>
            <a:pPr marL="0" indent="0">
              <a:buNone/>
            </a:pPr>
            <a:r>
              <a:rPr lang="en-US" altLang="zh-CN"/>
              <a:t>OSI</a:t>
            </a:r>
            <a:r>
              <a:rPr lang="zh-CN" altLang="en-US"/>
              <a:t>参考模型的发展思路如下：</a:t>
            </a:r>
            <a:endParaRPr lang="en-US" altLang="zh-CN">
              <a:solidFill>
                <a:srgbClr val="D9D9D9"/>
              </a:solidFill>
            </a:endParaRPr>
          </a:p>
        </p:txBody>
      </p:sp>
      <p:sp>
        <p:nvSpPr>
          <p:cNvPr id="74757" name="Text Box 4">
            <a:extLst>
              <a:ext uri="{FF2B5EF4-FFF2-40B4-BE49-F238E27FC236}">
                <a16:creationId xmlns:a16="http://schemas.microsoft.com/office/drawing/2014/main" id="{2C294168-5425-2648-9826-08B76EF5AC74}"/>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5207C476-C3E7-D34C-96AF-72DB5718E82E}"/>
              </a:ext>
            </a:extLst>
          </p:cNvPr>
          <p:cNvSpPr txBox="1">
            <a:spLocks noRot="1" noChangeArrowheads="1"/>
          </p:cNvSpPr>
          <p:nvPr/>
        </p:nvSpPr>
        <p:spPr bwMode="auto">
          <a:xfrm>
            <a:off x="235974" y="2017713"/>
            <a:ext cx="11592232"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zh-CN" altLang="en-US" sz="2400" dirty="0">
                <a:solidFill>
                  <a:srgbClr val="FF0000"/>
                </a:solidFill>
              </a:rPr>
              <a:t>相邻</a:t>
            </a:r>
            <a:r>
              <a:rPr lang="zh-CN" altLang="en-US" sz="2400" dirty="0"/>
              <a:t>两个节点（计算机、设备）之间的通信</a:t>
            </a:r>
            <a:endParaRPr lang="en-US" altLang="zh-CN" sz="2400" dirty="0"/>
          </a:p>
          <a:p>
            <a:r>
              <a:rPr lang="zh-CN" altLang="en-US" sz="2400" dirty="0"/>
              <a:t>数据链路层：在一条信道上提供可靠的数据传输，即通过在两台计算机上运行一个协议，克服由于噪声等原因造成的数据传输错误。通过数据链路层的封装，一条不可靠的线路（</a:t>
            </a:r>
            <a:r>
              <a:rPr lang="en-US" altLang="zh-CN" sz="2400" dirty="0"/>
              <a:t>Line</a:t>
            </a:r>
            <a:r>
              <a:rPr lang="zh-CN" altLang="en-US" sz="2400" dirty="0"/>
              <a:t>）提升为一条可靠的数据链路（</a:t>
            </a:r>
            <a:r>
              <a:rPr lang="en-US" altLang="zh-CN" sz="2400" dirty="0"/>
              <a:t>Data Link</a:t>
            </a:r>
            <a:r>
              <a:rPr lang="zh-CN" altLang="en-US" sz="2400" dirty="0"/>
              <a:t>）。</a:t>
            </a:r>
            <a:endParaRPr lang="en-US" altLang="zh-CN" sz="2400" dirty="0"/>
          </a:p>
          <a:p>
            <a:pPr>
              <a:buFont typeface="Wingdings" pitchFamily="2" charset="2"/>
              <a:buNone/>
            </a:pPr>
            <a:r>
              <a:rPr lang="zh-CN" altLang="en-US" sz="2400" dirty="0"/>
              <a:t>面对的挑战：随机差错情况下提供可靠的传输？</a:t>
            </a:r>
            <a:endParaRPr lang="en-US" altLang="zh-CN" sz="2400" dirty="0"/>
          </a:p>
          <a:p>
            <a:pPr>
              <a:buFont typeface="Wingdings" pitchFamily="2" charset="2"/>
              <a:buNone/>
            </a:pPr>
            <a:r>
              <a:rPr lang="en-US" altLang="zh-CN" sz="2400" dirty="0"/>
              <a:t>                              </a:t>
            </a:r>
            <a:r>
              <a:rPr lang="zh-CN" altLang="en-US" sz="2400" dirty="0"/>
              <a:t>（差错控制 </a:t>
            </a:r>
            <a:r>
              <a:rPr lang="en-US" altLang="zh-CN" sz="2400" dirty="0"/>
              <a:t>error</a:t>
            </a:r>
            <a:r>
              <a:rPr lang="zh-CN" altLang="en-US" sz="2400" dirty="0"/>
              <a:t> </a:t>
            </a:r>
            <a:r>
              <a:rPr lang="en-US" altLang="zh-CN" sz="2400" dirty="0"/>
              <a:t>control</a:t>
            </a:r>
            <a:r>
              <a:rPr lang="zh-CN" altLang="en-US" sz="2400" dirty="0"/>
              <a:t>）（第</a:t>
            </a:r>
            <a:r>
              <a:rPr lang="en-US" altLang="zh-CN" sz="2400" dirty="0"/>
              <a:t>3</a:t>
            </a:r>
            <a:r>
              <a:rPr lang="zh-CN" altLang="en-US" sz="2400" dirty="0"/>
              <a:t>章）</a:t>
            </a:r>
            <a:endParaRPr lang="en-US" altLang="zh-CN" sz="2400" dirty="0"/>
          </a:p>
          <a:p>
            <a:pPr>
              <a:buFont typeface="Wingdings" pitchFamily="2" charset="2"/>
              <a:buNone/>
            </a:pPr>
            <a:r>
              <a:rPr lang="en-US" altLang="zh-CN" sz="2400" dirty="0"/>
              <a:t>                      </a:t>
            </a:r>
            <a:r>
              <a:rPr lang="zh-CN" altLang="en-US" sz="2400" dirty="0"/>
              <a:t>通信双方速率不匹配时提供可靠的传输？</a:t>
            </a:r>
            <a:endParaRPr lang="en-US" altLang="zh-CN" sz="2400" dirty="0"/>
          </a:p>
          <a:p>
            <a:pPr>
              <a:buFont typeface="Wingdings" pitchFamily="2" charset="2"/>
              <a:buNone/>
            </a:pPr>
            <a:r>
              <a:rPr lang="en-US" altLang="zh-CN" sz="2400" dirty="0"/>
              <a:t>                              </a:t>
            </a:r>
            <a:r>
              <a:rPr lang="zh-CN" altLang="en-US" sz="2400" dirty="0"/>
              <a:t>（流量控制 </a:t>
            </a:r>
            <a:r>
              <a:rPr lang="en-US" altLang="zh-CN" sz="2400" dirty="0"/>
              <a:t>flow</a:t>
            </a:r>
            <a:r>
              <a:rPr lang="zh-CN" altLang="en-US" sz="2400" dirty="0"/>
              <a:t> </a:t>
            </a:r>
            <a:r>
              <a:rPr lang="en-US" altLang="zh-CN" sz="2400" dirty="0"/>
              <a:t>control</a:t>
            </a:r>
            <a:r>
              <a:rPr lang="zh-CN" altLang="en-US" sz="2400" dirty="0"/>
              <a:t>）（第</a:t>
            </a:r>
            <a:r>
              <a:rPr lang="en-US" altLang="zh-CN" sz="2400" dirty="0"/>
              <a:t>3</a:t>
            </a:r>
            <a:r>
              <a:rPr lang="zh-CN" altLang="en-US" sz="2400" dirty="0"/>
              <a:t>章）</a:t>
            </a:r>
            <a:endParaRPr lang="en-US" altLang="zh-CN" sz="2400" dirty="0"/>
          </a:p>
          <a:p>
            <a:pPr>
              <a:buFont typeface="Wingdings" pitchFamily="2" charset="2"/>
              <a:buNone/>
            </a:pPr>
            <a:r>
              <a:rPr lang="en-US" altLang="zh-CN" sz="2400" dirty="0"/>
              <a:t>                      </a:t>
            </a:r>
            <a:r>
              <a:rPr lang="zh-CN" altLang="en-US" sz="2400" dirty="0"/>
              <a:t>广播信道上多台设备对共享信道的使用？</a:t>
            </a:r>
            <a:endParaRPr lang="en-US" altLang="zh-CN" sz="2400" dirty="0"/>
          </a:p>
          <a:p>
            <a:pPr>
              <a:buFont typeface="Wingdings" pitchFamily="2" charset="2"/>
              <a:buNone/>
            </a:pPr>
            <a:r>
              <a:rPr lang="en-US" altLang="zh-CN" sz="2400" dirty="0"/>
              <a:t>                            </a:t>
            </a:r>
            <a:r>
              <a:rPr lang="zh-CN" altLang="en-US" sz="2400" dirty="0"/>
              <a:t>（介质访问控制 </a:t>
            </a:r>
            <a:r>
              <a:rPr lang="en-US" altLang="zh-CN" sz="2400" dirty="0"/>
              <a:t>medium</a:t>
            </a:r>
            <a:r>
              <a:rPr lang="zh-CN" altLang="en-US" sz="2400" dirty="0"/>
              <a:t> </a:t>
            </a:r>
            <a:r>
              <a:rPr lang="en-US" altLang="zh-CN" sz="2400" dirty="0"/>
              <a:t>access</a:t>
            </a:r>
            <a:r>
              <a:rPr lang="zh-CN" altLang="en-US" sz="2400" dirty="0"/>
              <a:t> </a:t>
            </a:r>
            <a:r>
              <a:rPr lang="en-US" altLang="zh-CN" sz="2400" dirty="0"/>
              <a:t>control</a:t>
            </a:r>
            <a:r>
              <a:rPr lang="zh-CN" altLang="en-US" sz="2400" dirty="0"/>
              <a:t>）（第</a:t>
            </a:r>
            <a:r>
              <a:rPr lang="en-US" altLang="zh-CN" sz="2400" dirty="0"/>
              <a:t>4</a:t>
            </a:r>
            <a:r>
              <a:rPr lang="zh-CN" altLang="en-US" sz="2400" dirty="0"/>
              <a:t>章）</a:t>
            </a:r>
            <a:endParaRPr lang="en-US" altLang="zh-CN" sz="2400" dirty="0"/>
          </a:p>
          <a:p>
            <a:endParaRPr lang="en-US" altLang="zh-CN" sz="2400" dirty="0"/>
          </a:p>
          <a:p>
            <a:pPr>
              <a:buFont typeface="Wingdings" pitchFamily="2" charset="2"/>
              <a:buNone/>
            </a:pPr>
            <a:r>
              <a:rPr lang="en-US" altLang="zh-CN" sz="2400" dirty="0"/>
              <a:t>     </a:t>
            </a:r>
          </a:p>
          <a:p>
            <a:pPr>
              <a:buFont typeface="Wingdings" pitchFamily="2" charset="2"/>
              <a:buChar char="Ø"/>
            </a:pPr>
            <a:endParaRPr lang="en-US" altLang="zh-CN" sz="2400" dirty="0"/>
          </a:p>
          <a:p>
            <a:pPr>
              <a:buFont typeface="Wingdings" pitchFamily="2" charset="2"/>
              <a:buNone/>
            </a:pPr>
            <a:endParaRPr lang="en-US" altLang="zh-CN" sz="2400" dirty="0"/>
          </a:p>
        </p:txBody>
      </p:sp>
    </p:spTree>
  </p:cSld>
  <p:clrMapOvr>
    <a:masterClrMapping/>
  </p:clrMapOvr>
  <p:transition spd="med">
    <p:wheel spokes="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B0D7ABD0-0EAB-524A-B75E-5D0BCBC93F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66714C86-D82F-1D48-8595-C8DC0FF53DC0}" type="slidenum">
              <a:rPr lang="zh-CN" altLang="en-US" sz="1600"/>
              <a:pPr>
                <a:spcBef>
                  <a:spcPct val="0"/>
                </a:spcBef>
                <a:buClrTx/>
                <a:buFontTx/>
                <a:buNone/>
              </a:pPr>
              <a:t>92</a:t>
            </a:fld>
            <a:endParaRPr lang="en-US" altLang="zh-CN" sz="1600"/>
          </a:p>
        </p:txBody>
      </p:sp>
      <p:sp>
        <p:nvSpPr>
          <p:cNvPr id="75779" name="Rectangle 2">
            <a:extLst>
              <a:ext uri="{FF2B5EF4-FFF2-40B4-BE49-F238E27FC236}">
                <a16:creationId xmlns:a16="http://schemas.microsoft.com/office/drawing/2014/main" id="{0D83ADEF-D256-C54F-9176-51541EDB35B2}"/>
              </a:ext>
            </a:extLst>
          </p:cNvPr>
          <p:cNvSpPr>
            <a:spLocks noGrp="1" noRot="1" noChangeArrowheads="1"/>
          </p:cNvSpPr>
          <p:nvPr>
            <p:ph type="title"/>
          </p:nvPr>
        </p:nvSpPr>
        <p:spPr>
          <a:xfrm>
            <a:off x="1822450" y="228601"/>
            <a:ext cx="8540750" cy="1039813"/>
          </a:xfrm>
        </p:spPr>
        <p:txBody>
          <a:bodyPr/>
          <a:lstStyle/>
          <a:p>
            <a:pPr eaLnBrk="1" hangingPunct="1"/>
            <a:r>
              <a:rPr lang="zh-CN" altLang="en-US" dirty="0">
                <a:solidFill>
                  <a:srgbClr val="FF0000"/>
                </a:solidFill>
              </a:rPr>
              <a:t>从“零”开始：</a:t>
            </a:r>
            <a:r>
              <a:rPr lang="en-US" altLang="zh-CN" dirty="0">
                <a:solidFill>
                  <a:srgbClr val="FF0000"/>
                </a:solidFill>
              </a:rPr>
              <a:t>OSI</a:t>
            </a:r>
            <a:r>
              <a:rPr lang="zh-CN" altLang="en-US" dirty="0">
                <a:solidFill>
                  <a:srgbClr val="FF0000"/>
                </a:solidFill>
              </a:rPr>
              <a:t>参考模型</a:t>
            </a:r>
            <a:endParaRPr lang="en-US" altLang="zh-CN" dirty="0">
              <a:solidFill>
                <a:srgbClr val="FF0000"/>
              </a:solidFill>
            </a:endParaRPr>
          </a:p>
        </p:txBody>
      </p:sp>
      <p:sp>
        <p:nvSpPr>
          <p:cNvPr id="55300" name="Rectangle 3">
            <a:extLst>
              <a:ext uri="{FF2B5EF4-FFF2-40B4-BE49-F238E27FC236}">
                <a16:creationId xmlns:a16="http://schemas.microsoft.com/office/drawing/2014/main" id="{E480BC4A-109F-4C48-A4FA-673AE4D25542}"/>
              </a:ext>
            </a:extLst>
          </p:cNvPr>
          <p:cNvSpPr>
            <a:spLocks noGrp="1" noRot="1" noChangeArrowheads="1"/>
          </p:cNvSpPr>
          <p:nvPr>
            <p:ph type="body" idx="1"/>
          </p:nvPr>
        </p:nvSpPr>
        <p:spPr>
          <a:xfrm>
            <a:off x="1981200" y="1341439"/>
            <a:ext cx="8305800" cy="574675"/>
          </a:xfrm>
        </p:spPr>
        <p:txBody>
          <a:bodyPr/>
          <a:lstStyle/>
          <a:p>
            <a:pPr marL="0" indent="0">
              <a:buNone/>
            </a:pPr>
            <a:r>
              <a:rPr lang="en-US" altLang="zh-CN"/>
              <a:t>OSI</a:t>
            </a:r>
            <a:r>
              <a:rPr lang="zh-CN" altLang="en-US"/>
              <a:t>参考模型的发展思路如下：</a:t>
            </a:r>
            <a:endParaRPr lang="en-US" altLang="zh-CN">
              <a:solidFill>
                <a:srgbClr val="D9D9D9"/>
              </a:solidFill>
            </a:endParaRPr>
          </a:p>
        </p:txBody>
      </p:sp>
      <p:sp>
        <p:nvSpPr>
          <p:cNvPr id="75781" name="Text Box 4">
            <a:extLst>
              <a:ext uri="{FF2B5EF4-FFF2-40B4-BE49-F238E27FC236}">
                <a16:creationId xmlns:a16="http://schemas.microsoft.com/office/drawing/2014/main" id="{3620B723-1B27-9642-8058-0DFAD2E6133B}"/>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E26992D1-5165-1046-84C1-9892A40BE0D9}"/>
              </a:ext>
            </a:extLst>
          </p:cNvPr>
          <p:cNvSpPr txBox="1">
            <a:spLocks noRot="1" noChangeArrowheads="1"/>
          </p:cNvSpPr>
          <p:nvPr/>
        </p:nvSpPr>
        <p:spPr bwMode="auto">
          <a:xfrm>
            <a:off x="162232" y="2017713"/>
            <a:ext cx="11385755"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zh-CN" altLang="en-US" sz="2400" dirty="0">
                <a:solidFill>
                  <a:srgbClr val="FF0000"/>
                </a:solidFill>
              </a:rPr>
              <a:t>任意两个节点</a:t>
            </a:r>
            <a:r>
              <a:rPr lang="zh-CN" altLang="en-US" sz="2400" dirty="0"/>
              <a:t>（计算机、设备）之间的通信</a:t>
            </a:r>
            <a:endParaRPr lang="en-US" altLang="zh-CN" sz="2400" dirty="0"/>
          </a:p>
          <a:p>
            <a:r>
              <a:rPr lang="zh-CN" altLang="en-US" sz="2400" dirty="0"/>
              <a:t>网络层：</a:t>
            </a:r>
            <a:r>
              <a:rPr lang="zh-CN" altLang="en-US" sz="2400" dirty="0">
                <a:solidFill>
                  <a:srgbClr val="FF0000"/>
                </a:solidFill>
              </a:rPr>
              <a:t>控制通信子网</a:t>
            </a:r>
            <a:r>
              <a:rPr lang="zh-CN" altLang="en-US" sz="2400" dirty="0"/>
              <a:t>的运行，支持数据从任意一个节点（源节点、发送方、发送节点）传输到另外一个节点（目的节点、接收方、接收节点）。由于通信双方都以一定的形式接入到通信子网，所以网络层主要探讨通信子网内部的运行。（第</a:t>
            </a:r>
            <a:r>
              <a:rPr lang="en-US" altLang="zh-CN" sz="2400" dirty="0"/>
              <a:t>5</a:t>
            </a:r>
            <a:r>
              <a:rPr lang="zh-CN" altLang="en-US" sz="2400" dirty="0"/>
              <a:t>章）</a:t>
            </a:r>
            <a:endParaRPr lang="en-US" altLang="zh-CN" sz="2400" dirty="0"/>
          </a:p>
          <a:p>
            <a:pPr>
              <a:buFont typeface="Wingdings" pitchFamily="2" charset="2"/>
              <a:buNone/>
            </a:pPr>
            <a:r>
              <a:rPr lang="zh-CN" altLang="en-US" sz="2400" dirty="0"/>
              <a:t>面对的挑战：寻找一条路径（</a:t>
            </a:r>
            <a:r>
              <a:rPr lang="en-US" altLang="zh-CN" sz="2400" dirty="0"/>
              <a:t>path</a:t>
            </a:r>
            <a:r>
              <a:rPr lang="zh-CN" altLang="en-US" sz="2400" dirty="0"/>
              <a:t>）？（路由），服务质量要求？（</a:t>
            </a:r>
            <a:r>
              <a:rPr lang="en-US" altLang="zh-CN" sz="2400" dirty="0"/>
              <a:t>QoS</a:t>
            </a:r>
            <a:r>
              <a:rPr lang="zh-CN" altLang="en-US" sz="2400" dirty="0"/>
              <a:t>），有效使用资源？（拥塞控制），不同节点的标识？（编址），交换节点资源限制？（子网）。</a:t>
            </a:r>
            <a:endParaRPr lang="en-US" altLang="zh-CN" sz="2400" dirty="0"/>
          </a:p>
          <a:p>
            <a:pPr>
              <a:buFont typeface="Wingdings" pitchFamily="2" charset="2"/>
              <a:buNone/>
            </a:pPr>
            <a:r>
              <a:rPr lang="zh-CN" altLang="en-US" sz="2400" dirty="0"/>
              <a:t>数据量带有随机性，</a:t>
            </a:r>
            <a:r>
              <a:rPr lang="zh-CN" altLang="en-US" sz="2400" dirty="0">
                <a:solidFill>
                  <a:schemeClr val="tx2"/>
                </a:solidFill>
              </a:rPr>
              <a:t>任何规划拥塞不可避免</a:t>
            </a:r>
            <a:r>
              <a:rPr lang="zh-CN" altLang="en-US" sz="2400" dirty="0"/>
              <a:t>，数据丢失存在，网络层提供尽最大努力的数据传输（不可靠），需要上层进一步处理（数据发送量、发送时间需要有约束）。</a:t>
            </a:r>
            <a:endParaRPr lang="en-US" altLang="zh-CN" sz="2400" dirty="0"/>
          </a:p>
          <a:p>
            <a:endParaRPr lang="en-US" altLang="zh-CN" sz="2400" dirty="0"/>
          </a:p>
          <a:p>
            <a:pPr>
              <a:buFont typeface="Wingdings" pitchFamily="2" charset="2"/>
              <a:buNone/>
            </a:pPr>
            <a:r>
              <a:rPr lang="en-US" altLang="zh-CN" sz="2400" dirty="0"/>
              <a:t>     </a:t>
            </a:r>
          </a:p>
          <a:p>
            <a:pPr>
              <a:buFont typeface="Wingdings" pitchFamily="2" charset="2"/>
              <a:buChar char="Ø"/>
            </a:pPr>
            <a:endParaRPr lang="en-US" altLang="zh-CN" sz="2400" dirty="0"/>
          </a:p>
          <a:p>
            <a:pPr>
              <a:buFont typeface="Wingdings" pitchFamily="2" charset="2"/>
              <a:buNone/>
            </a:pPr>
            <a:endParaRPr lang="en-US" altLang="zh-CN" sz="2400" dirty="0"/>
          </a:p>
        </p:txBody>
      </p:sp>
    </p:spTree>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anim calcmode="lin" valueType="num">
                                      <p:cBhvr additive="base">
                                        <p:cTn id="11"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a:extLst>
              <a:ext uri="{FF2B5EF4-FFF2-40B4-BE49-F238E27FC236}">
                <a16:creationId xmlns:a16="http://schemas.microsoft.com/office/drawing/2014/main" id="{01C0A174-BAAB-F24D-80DA-BE2383AE79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B5CACFFD-CB2B-6B41-A2F2-E502073B457F}" type="slidenum">
              <a:rPr lang="zh-CN" altLang="en-US" sz="1600"/>
              <a:pPr>
                <a:spcBef>
                  <a:spcPct val="0"/>
                </a:spcBef>
                <a:buClrTx/>
                <a:buFontTx/>
                <a:buNone/>
              </a:pPr>
              <a:t>93</a:t>
            </a:fld>
            <a:endParaRPr lang="en-US" altLang="zh-CN" sz="1600"/>
          </a:p>
        </p:txBody>
      </p:sp>
      <p:sp>
        <p:nvSpPr>
          <p:cNvPr id="76803" name="Rectangle 2">
            <a:extLst>
              <a:ext uri="{FF2B5EF4-FFF2-40B4-BE49-F238E27FC236}">
                <a16:creationId xmlns:a16="http://schemas.microsoft.com/office/drawing/2014/main" id="{5F851D6D-5B04-7D4E-AE56-48CEC585D728}"/>
              </a:ext>
            </a:extLst>
          </p:cNvPr>
          <p:cNvSpPr>
            <a:spLocks noGrp="1" noRot="1" noChangeArrowheads="1"/>
          </p:cNvSpPr>
          <p:nvPr>
            <p:ph type="title"/>
          </p:nvPr>
        </p:nvSpPr>
        <p:spPr>
          <a:xfrm>
            <a:off x="1822450" y="228601"/>
            <a:ext cx="8540750" cy="1039813"/>
          </a:xfrm>
        </p:spPr>
        <p:txBody>
          <a:bodyPr/>
          <a:lstStyle/>
          <a:p>
            <a:pPr eaLnBrk="1" hangingPunct="1"/>
            <a:r>
              <a:rPr lang="zh-CN" altLang="en-US" dirty="0">
                <a:solidFill>
                  <a:srgbClr val="FF0000"/>
                </a:solidFill>
              </a:rPr>
              <a:t>从“零”开始：</a:t>
            </a:r>
            <a:r>
              <a:rPr lang="en-US" altLang="zh-CN" dirty="0">
                <a:solidFill>
                  <a:srgbClr val="FF0000"/>
                </a:solidFill>
              </a:rPr>
              <a:t>OSI</a:t>
            </a:r>
            <a:r>
              <a:rPr lang="zh-CN" altLang="en-US" dirty="0">
                <a:solidFill>
                  <a:srgbClr val="FF0000"/>
                </a:solidFill>
              </a:rPr>
              <a:t>参考模型</a:t>
            </a:r>
            <a:endParaRPr lang="en-US" altLang="zh-CN" dirty="0">
              <a:solidFill>
                <a:srgbClr val="FF0000"/>
              </a:solidFill>
            </a:endParaRPr>
          </a:p>
        </p:txBody>
      </p:sp>
      <p:sp>
        <p:nvSpPr>
          <p:cNvPr id="55300" name="Rectangle 3">
            <a:extLst>
              <a:ext uri="{FF2B5EF4-FFF2-40B4-BE49-F238E27FC236}">
                <a16:creationId xmlns:a16="http://schemas.microsoft.com/office/drawing/2014/main" id="{52462B4C-957A-0F43-8ED3-250B095AC214}"/>
              </a:ext>
            </a:extLst>
          </p:cNvPr>
          <p:cNvSpPr>
            <a:spLocks noGrp="1" noRot="1" noChangeArrowheads="1"/>
          </p:cNvSpPr>
          <p:nvPr>
            <p:ph type="body" idx="1"/>
          </p:nvPr>
        </p:nvSpPr>
        <p:spPr>
          <a:xfrm>
            <a:off x="1981200" y="1341439"/>
            <a:ext cx="8305800" cy="574675"/>
          </a:xfrm>
        </p:spPr>
        <p:txBody>
          <a:bodyPr/>
          <a:lstStyle/>
          <a:p>
            <a:pPr marL="0" indent="0">
              <a:buNone/>
            </a:pPr>
            <a:r>
              <a:rPr lang="en-US" altLang="zh-CN"/>
              <a:t>OSI</a:t>
            </a:r>
            <a:r>
              <a:rPr lang="zh-CN" altLang="en-US"/>
              <a:t>参考模型的发展思路如下：</a:t>
            </a:r>
            <a:endParaRPr lang="en-US" altLang="zh-CN">
              <a:solidFill>
                <a:srgbClr val="D9D9D9"/>
              </a:solidFill>
            </a:endParaRPr>
          </a:p>
        </p:txBody>
      </p:sp>
      <p:sp>
        <p:nvSpPr>
          <p:cNvPr id="76805" name="Text Box 4">
            <a:extLst>
              <a:ext uri="{FF2B5EF4-FFF2-40B4-BE49-F238E27FC236}">
                <a16:creationId xmlns:a16="http://schemas.microsoft.com/office/drawing/2014/main" id="{86C19A54-2C29-D249-9C54-807452F2FD68}"/>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D7E6B91E-E490-7646-A493-B97824C049A0}"/>
              </a:ext>
            </a:extLst>
          </p:cNvPr>
          <p:cNvSpPr txBox="1">
            <a:spLocks noRot="1" noChangeArrowheads="1"/>
          </p:cNvSpPr>
          <p:nvPr/>
        </p:nvSpPr>
        <p:spPr bwMode="auto">
          <a:xfrm>
            <a:off x="0" y="2017713"/>
            <a:ext cx="11710219"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zh-CN" altLang="en-US" sz="2400" dirty="0"/>
              <a:t>任意两个端（线程、进程）之间的</a:t>
            </a:r>
            <a:r>
              <a:rPr lang="zh-CN" altLang="en-US" sz="2400" dirty="0">
                <a:solidFill>
                  <a:srgbClr val="FF0000"/>
                </a:solidFill>
              </a:rPr>
              <a:t>端到端通信 </a:t>
            </a:r>
            <a:r>
              <a:rPr lang="en-US" altLang="zh-CN" sz="2400" dirty="0"/>
              <a:t>(End</a:t>
            </a:r>
            <a:r>
              <a:rPr lang="zh-CN" altLang="en-US" sz="2400" dirty="0"/>
              <a:t> </a:t>
            </a:r>
            <a:r>
              <a:rPr lang="en-US" altLang="zh-CN" sz="2400" dirty="0"/>
              <a:t>to</a:t>
            </a:r>
            <a:r>
              <a:rPr lang="zh-CN" altLang="en-US" sz="2400" dirty="0"/>
              <a:t> </a:t>
            </a:r>
            <a:r>
              <a:rPr lang="en-US" altLang="zh-CN" sz="2400" dirty="0"/>
              <a:t>end</a:t>
            </a:r>
            <a:r>
              <a:rPr lang="zh-CN" altLang="en-US" sz="2400" dirty="0"/>
              <a:t> </a:t>
            </a:r>
            <a:r>
              <a:rPr lang="en-US" altLang="zh-CN" sz="2400" dirty="0"/>
              <a:t>communication)</a:t>
            </a:r>
          </a:p>
          <a:p>
            <a:r>
              <a:rPr lang="zh-CN" altLang="en-US" sz="2400" dirty="0"/>
              <a:t>传输层：在通信子网提供的尽最大努力的节点到节点的数据传输的基础之上，为上层提供合适的端到端的符合要求的数据传输服务（如端到端的可靠的数据传输，端到端或多端的流媒体传输等）。（第</a:t>
            </a:r>
            <a:r>
              <a:rPr lang="en-US" altLang="zh-CN" sz="2400" dirty="0"/>
              <a:t>6</a:t>
            </a:r>
            <a:r>
              <a:rPr lang="zh-CN" altLang="en-US" sz="2400" dirty="0"/>
              <a:t>章）</a:t>
            </a:r>
            <a:endParaRPr lang="en-US" altLang="zh-CN" sz="2400" dirty="0"/>
          </a:p>
          <a:p>
            <a:pPr>
              <a:buFont typeface="Wingdings" pitchFamily="2" charset="2"/>
              <a:buNone/>
            </a:pPr>
            <a:r>
              <a:rPr lang="zh-CN" altLang="en-US" sz="2400" dirty="0"/>
              <a:t>面对的挑战：通信子网的细节不可见，只是一个不可靠的“网络”，各种服务需要对等体（端）之间的协作完成。即协议失去对网络的控制，只发生在端之间。如何完成两个端之间</a:t>
            </a:r>
            <a:r>
              <a:rPr lang="zh-CN" altLang="en-US" sz="2400" dirty="0">
                <a:solidFill>
                  <a:srgbClr val="FF0000"/>
                </a:solidFill>
              </a:rPr>
              <a:t>可靠</a:t>
            </a:r>
            <a:r>
              <a:rPr lang="zh-CN" altLang="en-US" sz="2400" dirty="0"/>
              <a:t>的数据传输？如何</a:t>
            </a:r>
            <a:r>
              <a:rPr lang="zh-CN" altLang="en-US" sz="2400" dirty="0">
                <a:solidFill>
                  <a:srgbClr val="FF0000"/>
                </a:solidFill>
              </a:rPr>
              <a:t>控制自己的发送速率</a:t>
            </a:r>
            <a:r>
              <a:rPr lang="zh-CN" altLang="en-US" sz="2400" dirty="0"/>
              <a:t>，充分利用网络资源，避免或减少在多个数据传输并存的状况下拥塞的发生，使得网络的利用效率最高？（流量控制的新含义）</a:t>
            </a:r>
            <a:endParaRPr lang="en-US" altLang="zh-CN" sz="2400" dirty="0"/>
          </a:p>
          <a:p>
            <a:pPr>
              <a:buFont typeface="Wingdings" pitchFamily="2" charset="2"/>
              <a:buNone/>
            </a:pPr>
            <a:r>
              <a:rPr lang="zh-CN" altLang="en-US" sz="2400" dirty="0"/>
              <a:t>与数据链路层</a:t>
            </a:r>
            <a:r>
              <a:rPr lang="zh-CN" altLang="en-US" sz="2400" dirty="0">
                <a:solidFill>
                  <a:srgbClr val="FF0000"/>
                </a:solidFill>
              </a:rPr>
              <a:t>相似</a:t>
            </a:r>
            <a:r>
              <a:rPr lang="zh-CN" altLang="en-US" sz="2400" dirty="0"/>
              <a:t>，但是加入了</a:t>
            </a:r>
            <a:r>
              <a:rPr lang="zh-CN" altLang="en-US" sz="2400" dirty="0">
                <a:solidFill>
                  <a:srgbClr val="FF0000"/>
                </a:solidFill>
              </a:rPr>
              <a:t>网络的复杂性</a:t>
            </a:r>
            <a:r>
              <a:rPr lang="zh-CN" altLang="en-US" sz="2400" dirty="0"/>
              <a:t>。</a:t>
            </a:r>
            <a:endParaRPr lang="en-US" altLang="zh-CN" sz="2400" dirty="0"/>
          </a:p>
          <a:p>
            <a:pPr>
              <a:buFont typeface="Wingdings" pitchFamily="2" charset="2"/>
              <a:buNone/>
            </a:pPr>
            <a:endParaRPr lang="en-US" altLang="zh-CN" sz="2400" dirty="0"/>
          </a:p>
          <a:p>
            <a:endParaRPr lang="en-US" altLang="zh-CN" sz="2400" dirty="0"/>
          </a:p>
          <a:p>
            <a:pPr>
              <a:buFont typeface="Wingdings" pitchFamily="2" charset="2"/>
              <a:buNone/>
            </a:pPr>
            <a:r>
              <a:rPr lang="en-US" altLang="zh-CN" sz="2400" dirty="0"/>
              <a:t>     </a:t>
            </a:r>
          </a:p>
          <a:p>
            <a:pPr>
              <a:buFont typeface="Wingdings" pitchFamily="2" charset="2"/>
              <a:buChar char="Ø"/>
            </a:pPr>
            <a:endParaRPr lang="en-US" altLang="zh-CN" sz="2400" dirty="0"/>
          </a:p>
          <a:p>
            <a:pPr>
              <a:buFont typeface="Wingdings" pitchFamily="2" charset="2"/>
              <a:buNone/>
            </a:pPr>
            <a:endParaRPr lang="en-US" altLang="zh-CN" sz="2400" dirty="0"/>
          </a:p>
        </p:txBody>
      </p:sp>
    </p:spTree>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anim calcmode="lin" valueType="num">
                                      <p:cBhvr additive="base">
                                        <p:cTn id="11"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a:extLst>
              <a:ext uri="{FF2B5EF4-FFF2-40B4-BE49-F238E27FC236}">
                <a16:creationId xmlns:a16="http://schemas.microsoft.com/office/drawing/2014/main" id="{B9263824-63CD-A64A-92E3-C4ADEB0834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D07B37F0-D8D8-3A4D-B6C7-AA23D14CF280}" type="slidenum">
              <a:rPr lang="zh-CN" altLang="en-US" sz="1600"/>
              <a:pPr>
                <a:spcBef>
                  <a:spcPct val="0"/>
                </a:spcBef>
                <a:buClrTx/>
                <a:buFontTx/>
                <a:buNone/>
              </a:pPr>
              <a:t>94</a:t>
            </a:fld>
            <a:endParaRPr lang="en-US" altLang="zh-CN" sz="1600"/>
          </a:p>
        </p:txBody>
      </p:sp>
      <p:sp>
        <p:nvSpPr>
          <p:cNvPr id="77827" name="Rectangle 2">
            <a:extLst>
              <a:ext uri="{FF2B5EF4-FFF2-40B4-BE49-F238E27FC236}">
                <a16:creationId xmlns:a16="http://schemas.microsoft.com/office/drawing/2014/main" id="{47111FDF-99E7-D64C-9B34-DE5B85AC7688}"/>
              </a:ext>
            </a:extLst>
          </p:cNvPr>
          <p:cNvSpPr>
            <a:spLocks noGrp="1" noRot="1" noChangeArrowheads="1"/>
          </p:cNvSpPr>
          <p:nvPr>
            <p:ph type="title"/>
          </p:nvPr>
        </p:nvSpPr>
        <p:spPr>
          <a:xfrm>
            <a:off x="1822450" y="228601"/>
            <a:ext cx="8540750" cy="1039813"/>
          </a:xfrm>
        </p:spPr>
        <p:txBody>
          <a:bodyPr/>
          <a:lstStyle/>
          <a:p>
            <a:pPr eaLnBrk="1" hangingPunct="1"/>
            <a:r>
              <a:rPr lang="zh-CN" altLang="en-US" dirty="0">
                <a:solidFill>
                  <a:srgbClr val="FF0000"/>
                </a:solidFill>
              </a:rPr>
              <a:t>从“零”开始：</a:t>
            </a:r>
            <a:r>
              <a:rPr lang="en-US" altLang="zh-CN" dirty="0">
                <a:solidFill>
                  <a:srgbClr val="FF0000"/>
                </a:solidFill>
              </a:rPr>
              <a:t>OSI</a:t>
            </a:r>
            <a:r>
              <a:rPr lang="zh-CN" altLang="en-US" dirty="0">
                <a:solidFill>
                  <a:srgbClr val="FF0000"/>
                </a:solidFill>
              </a:rPr>
              <a:t>参考模型</a:t>
            </a:r>
            <a:endParaRPr lang="en-US" altLang="zh-CN" dirty="0">
              <a:solidFill>
                <a:srgbClr val="FF0000"/>
              </a:solidFill>
            </a:endParaRPr>
          </a:p>
        </p:txBody>
      </p:sp>
      <p:sp>
        <p:nvSpPr>
          <p:cNvPr id="55300" name="Rectangle 3">
            <a:extLst>
              <a:ext uri="{FF2B5EF4-FFF2-40B4-BE49-F238E27FC236}">
                <a16:creationId xmlns:a16="http://schemas.microsoft.com/office/drawing/2014/main" id="{45A629BE-4B80-824D-A495-C74C06EF922E}"/>
              </a:ext>
            </a:extLst>
          </p:cNvPr>
          <p:cNvSpPr>
            <a:spLocks noGrp="1" noRot="1" noChangeArrowheads="1"/>
          </p:cNvSpPr>
          <p:nvPr>
            <p:ph type="body" idx="1"/>
          </p:nvPr>
        </p:nvSpPr>
        <p:spPr>
          <a:xfrm>
            <a:off x="1981200" y="1341439"/>
            <a:ext cx="8305800" cy="574675"/>
          </a:xfrm>
        </p:spPr>
        <p:txBody>
          <a:bodyPr/>
          <a:lstStyle/>
          <a:p>
            <a:pPr marL="0" indent="0">
              <a:buNone/>
            </a:pPr>
            <a:r>
              <a:rPr lang="en-US" altLang="zh-CN"/>
              <a:t>OSI</a:t>
            </a:r>
            <a:r>
              <a:rPr lang="zh-CN" altLang="en-US"/>
              <a:t>参考模型的发展思路如下：</a:t>
            </a:r>
            <a:endParaRPr lang="en-US" altLang="zh-CN">
              <a:solidFill>
                <a:srgbClr val="D9D9D9"/>
              </a:solidFill>
            </a:endParaRPr>
          </a:p>
        </p:txBody>
      </p:sp>
      <p:sp>
        <p:nvSpPr>
          <p:cNvPr id="77829" name="Text Box 4">
            <a:extLst>
              <a:ext uri="{FF2B5EF4-FFF2-40B4-BE49-F238E27FC236}">
                <a16:creationId xmlns:a16="http://schemas.microsoft.com/office/drawing/2014/main" id="{67D3C313-8DBD-1D4D-A4BE-55D60082DFC8}"/>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BA0D587E-4CE2-3F4B-8A28-5CD578E37F1A}"/>
              </a:ext>
            </a:extLst>
          </p:cNvPr>
          <p:cNvSpPr txBox="1">
            <a:spLocks noRot="1" noChangeArrowheads="1"/>
          </p:cNvSpPr>
          <p:nvPr/>
        </p:nvSpPr>
        <p:spPr bwMode="auto">
          <a:xfrm>
            <a:off x="368710" y="2017713"/>
            <a:ext cx="11444748"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itchFamily="2" charset="2"/>
              <a:buChar char="Ø"/>
            </a:pPr>
            <a:r>
              <a:rPr lang="zh-CN" altLang="en-US" sz="2400" dirty="0"/>
              <a:t>任意两个端（线程、进程）之间的通信</a:t>
            </a:r>
            <a:endParaRPr lang="en-US" altLang="zh-CN" sz="2400" dirty="0"/>
          </a:p>
          <a:p>
            <a:r>
              <a:rPr lang="zh-CN" altLang="en-US" sz="2400" dirty="0"/>
              <a:t>会话层（</a:t>
            </a:r>
            <a:r>
              <a:rPr lang="en-US" altLang="zh-CN" sz="2400" dirty="0"/>
              <a:t>Session</a:t>
            </a:r>
            <a:r>
              <a:rPr lang="zh-CN" altLang="en-US" sz="2400" dirty="0"/>
              <a:t>）：会话管理。包括会话的建立、维护、恢复、结束等操作 （断点续传）。</a:t>
            </a:r>
            <a:endParaRPr lang="en-US" altLang="zh-CN" sz="2400" dirty="0"/>
          </a:p>
          <a:p>
            <a:r>
              <a:rPr lang="zh-CN" altLang="en-US" sz="2400" dirty="0"/>
              <a:t>表示层（</a:t>
            </a:r>
            <a:r>
              <a:rPr lang="en-US" altLang="zh-CN" sz="2400" dirty="0"/>
              <a:t>Representation</a:t>
            </a:r>
            <a:r>
              <a:rPr lang="zh-CN" altLang="en-US" sz="2400" dirty="0"/>
              <a:t>）：消除不同机器进行数据交换时语法和语义的差别。如不同的文件格式之间的不同，数据加密功能等。</a:t>
            </a:r>
            <a:endParaRPr lang="en-US" altLang="zh-CN" sz="2400" dirty="0"/>
          </a:p>
          <a:p>
            <a:r>
              <a:rPr lang="zh-CN" altLang="en-US" sz="2400" dirty="0"/>
              <a:t>应用层：为最终网络用户提供网络应用，即基于网络开发的一个应用系统。关注涉及应用内部的各种逻辑等。如组织开发一个邮件系统，需要关注发信方地址、收信方地址、信件在不同邮件系统内部的递交等。</a:t>
            </a:r>
            <a:endParaRPr lang="en-US" altLang="zh-CN" sz="2400" dirty="0"/>
          </a:p>
          <a:p>
            <a:pPr>
              <a:buFont typeface="Wingdings" pitchFamily="2" charset="2"/>
              <a:buNone/>
            </a:pPr>
            <a:r>
              <a:rPr lang="zh-CN" altLang="en-US" sz="2400" dirty="0"/>
              <a:t>注意：</a:t>
            </a:r>
            <a:r>
              <a:rPr lang="zh-CN" altLang="en-US" sz="2400" dirty="0">
                <a:solidFill>
                  <a:srgbClr val="FF0000"/>
                </a:solidFill>
              </a:rPr>
              <a:t>基于网络</a:t>
            </a:r>
            <a:r>
              <a:rPr lang="zh-CN" altLang="en-US" sz="2400" dirty="0"/>
              <a:t>和</a:t>
            </a:r>
            <a:r>
              <a:rPr lang="zh-CN" altLang="en-US" sz="2400" dirty="0">
                <a:solidFill>
                  <a:srgbClr val="FF0000"/>
                </a:solidFill>
              </a:rPr>
              <a:t>面向网络</a:t>
            </a:r>
            <a:r>
              <a:rPr lang="zh-CN" altLang="en-US" sz="2400" dirty="0"/>
              <a:t>的不同。这门课程研究网络内部功能的实现（面向网络），而不是在网络提供的功能之上开发应用系统（基于网络，如使用</a:t>
            </a:r>
            <a:r>
              <a:rPr lang="en-US" altLang="zh-CN" sz="2400" dirty="0"/>
              <a:t>Socket</a:t>
            </a:r>
            <a:r>
              <a:rPr lang="zh-CN" altLang="en-US" sz="2400" dirty="0"/>
              <a:t>编写一个应用）。</a:t>
            </a:r>
            <a:endParaRPr lang="en-US" altLang="zh-CN" sz="2400" dirty="0"/>
          </a:p>
          <a:p>
            <a:pPr>
              <a:buFont typeface="Wingdings" pitchFamily="2" charset="2"/>
              <a:buNone/>
            </a:pPr>
            <a:endParaRPr lang="en-US" altLang="zh-CN" sz="2400" dirty="0"/>
          </a:p>
          <a:p>
            <a:endParaRPr lang="en-US" altLang="zh-CN" sz="2400" dirty="0"/>
          </a:p>
          <a:p>
            <a:pPr>
              <a:buFont typeface="Wingdings" pitchFamily="2" charset="2"/>
              <a:buNone/>
            </a:pPr>
            <a:r>
              <a:rPr lang="en-US" altLang="zh-CN" sz="2400" dirty="0"/>
              <a:t>     </a:t>
            </a:r>
          </a:p>
          <a:p>
            <a:pPr>
              <a:buFont typeface="Wingdings" pitchFamily="2" charset="2"/>
              <a:buChar char="Ø"/>
            </a:pPr>
            <a:endParaRPr lang="en-US" altLang="zh-CN" sz="2400" dirty="0"/>
          </a:p>
          <a:p>
            <a:pPr>
              <a:buFont typeface="Wingdings" pitchFamily="2" charset="2"/>
              <a:buNone/>
            </a:pPr>
            <a:endParaRPr lang="en-US" altLang="zh-CN" sz="2400" dirty="0"/>
          </a:p>
        </p:txBody>
      </p:sp>
    </p:spTree>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 calcmode="lin" valueType="num">
                                      <p:cBhvr additive="base">
                                        <p:cTn id="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838200" y="-86788"/>
            <a:ext cx="10515600" cy="1325563"/>
          </a:xfrm>
        </p:spPr>
        <p:txBody>
          <a:bodyPr/>
          <a:lstStyle/>
          <a:p>
            <a:pPr algn="ctr"/>
            <a:r>
              <a:rPr lang="zh-CN" altLang="en-US" dirty="0">
                <a:solidFill>
                  <a:srgbClr val="FF0000"/>
                </a:solidFill>
              </a:rPr>
              <a:t>从“零”开始：</a:t>
            </a:r>
            <a:r>
              <a:rPr lang="en-US" altLang="zh-CN" dirty="0">
                <a:solidFill>
                  <a:srgbClr val="FF0000"/>
                </a:solidFill>
              </a:rPr>
              <a:t>OSI</a:t>
            </a:r>
            <a:r>
              <a:rPr lang="zh-CN" altLang="en-US" dirty="0">
                <a:solidFill>
                  <a:srgbClr val="FF0000"/>
                </a:solidFill>
              </a:rPr>
              <a:t>参考模型</a:t>
            </a:r>
            <a:endParaRPr lang="en-US" altLang="zh-CN" dirty="0">
              <a:solidFill>
                <a:srgbClr val="FF0000"/>
              </a:solidFill>
            </a:endParaRPr>
          </a:p>
        </p:txBody>
      </p:sp>
      <p:pic>
        <p:nvPicPr>
          <p:cNvPr id="62467" name="Picture 4" descr="1-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8226" y="1032849"/>
            <a:ext cx="6945312" cy="56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5"/>
          <p:cNvSpPr txBox="1">
            <a:spLocks noChangeArrowheads="1"/>
          </p:cNvSpPr>
          <p:nvPr/>
        </p:nvSpPr>
        <p:spPr bwMode="auto">
          <a:xfrm>
            <a:off x="1798639" y="2681289"/>
            <a:ext cx="17795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400" b="1">
                <a:latin typeface="Times New Roman" pitchFamily="18" charset="0"/>
              </a:rPr>
              <a:t>The OSI reference model.</a:t>
            </a:r>
          </a:p>
        </p:txBody>
      </p:sp>
    </p:spTree>
    <p:extLst>
      <p:ext uri="{BB962C8B-B14F-4D97-AF65-F5344CB8AC3E}">
        <p14:creationId xmlns:p14="http://schemas.microsoft.com/office/powerpoint/2010/main" val="3413360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a:extLst>
              <a:ext uri="{FF2B5EF4-FFF2-40B4-BE49-F238E27FC236}">
                <a16:creationId xmlns:a16="http://schemas.microsoft.com/office/drawing/2014/main" id="{C01D4B28-CDE0-C842-AE25-63DEBFF21C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1DE0ACD2-9243-DE41-AD9E-B78105027B66}" type="slidenum">
              <a:rPr lang="zh-CN" altLang="en-US" sz="1600"/>
              <a:pPr>
                <a:spcBef>
                  <a:spcPct val="0"/>
                </a:spcBef>
                <a:buClrTx/>
                <a:buFontTx/>
                <a:buNone/>
              </a:pPr>
              <a:t>96</a:t>
            </a:fld>
            <a:endParaRPr lang="en-US" altLang="zh-CN" sz="1600"/>
          </a:p>
        </p:txBody>
      </p:sp>
      <p:sp>
        <p:nvSpPr>
          <p:cNvPr id="78851" name="Rectangle 2">
            <a:extLst>
              <a:ext uri="{FF2B5EF4-FFF2-40B4-BE49-F238E27FC236}">
                <a16:creationId xmlns:a16="http://schemas.microsoft.com/office/drawing/2014/main" id="{8B3101A5-62CA-0345-A4A0-AA661CE65BE1}"/>
              </a:ext>
            </a:extLst>
          </p:cNvPr>
          <p:cNvSpPr>
            <a:spLocks noGrp="1" noRot="1" noChangeArrowheads="1"/>
          </p:cNvSpPr>
          <p:nvPr>
            <p:ph type="title"/>
          </p:nvPr>
        </p:nvSpPr>
        <p:spPr>
          <a:xfrm>
            <a:off x="1822450" y="228601"/>
            <a:ext cx="8540750" cy="1039813"/>
          </a:xfrm>
        </p:spPr>
        <p:txBody>
          <a:bodyPr/>
          <a:lstStyle/>
          <a:p>
            <a:pPr eaLnBrk="1" hangingPunct="1"/>
            <a:r>
              <a:rPr lang="zh-CN" altLang="en-US" dirty="0">
                <a:solidFill>
                  <a:srgbClr val="FF0000"/>
                </a:solidFill>
              </a:rPr>
              <a:t>从“零”开始：</a:t>
            </a:r>
            <a:r>
              <a:rPr lang="en-US" altLang="zh-CN" dirty="0">
                <a:solidFill>
                  <a:srgbClr val="FF0000"/>
                </a:solidFill>
              </a:rPr>
              <a:t>OSI</a:t>
            </a:r>
            <a:r>
              <a:rPr lang="zh-CN" altLang="en-US" dirty="0">
                <a:solidFill>
                  <a:srgbClr val="FF0000"/>
                </a:solidFill>
              </a:rPr>
              <a:t>参考模型</a:t>
            </a:r>
            <a:endParaRPr lang="en-US" altLang="zh-CN" dirty="0">
              <a:solidFill>
                <a:srgbClr val="FF0000"/>
              </a:solidFill>
            </a:endParaRPr>
          </a:p>
        </p:txBody>
      </p:sp>
      <p:sp>
        <p:nvSpPr>
          <p:cNvPr id="78853" name="Text Box 4">
            <a:extLst>
              <a:ext uri="{FF2B5EF4-FFF2-40B4-BE49-F238E27FC236}">
                <a16:creationId xmlns:a16="http://schemas.microsoft.com/office/drawing/2014/main" id="{563C5304-726C-1E48-848D-075E74A3BCEC}"/>
              </a:ext>
            </a:extLst>
          </p:cNvPr>
          <p:cNvSpPr txBox="1">
            <a:spLocks noChangeArrowheads="1"/>
          </p:cNvSpPr>
          <p:nvPr/>
        </p:nvSpPr>
        <p:spPr bwMode="auto">
          <a:xfrm>
            <a:off x="6202364" y="4364038"/>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spcBef>
                <a:spcPct val="20000"/>
              </a:spcBef>
              <a:buClr>
                <a:schemeClr val="hlink"/>
              </a:buClr>
              <a:buFont typeface="Wingdings"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endParaRPr lang="en-US" altLang="zh-CN" sz="2000" b="1">
              <a:latin typeface="Courier New" panose="02070309020205020404" pitchFamily="49" charset="0"/>
            </a:endParaRPr>
          </a:p>
        </p:txBody>
      </p:sp>
      <p:sp>
        <p:nvSpPr>
          <p:cNvPr id="11" name="Rectangle 3">
            <a:extLst>
              <a:ext uri="{FF2B5EF4-FFF2-40B4-BE49-F238E27FC236}">
                <a16:creationId xmlns:a16="http://schemas.microsoft.com/office/drawing/2014/main" id="{C68FB5B1-EF80-E246-BB05-952FE6259BE4}"/>
              </a:ext>
            </a:extLst>
          </p:cNvPr>
          <p:cNvSpPr txBox="1">
            <a:spLocks noRot="1" noChangeArrowheads="1"/>
          </p:cNvSpPr>
          <p:nvPr/>
        </p:nvSpPr>
        <p:spPr bwMode="auto">
          <a:xfrm>
            <a:off x="1981200" y="2017713"/>
            <a:ext cx="8305800"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indent="0">
              <a:buNone/>
              <a:defRPr/>
            </a:pPr>
            <a:endParaRPr lang="en-US" altLang="zh-CN" sz="2400" kern="0" dirty="0"/>
          </a:p>
          <a:p>
            <a:pPr>
              <a:defRPr/>
            </a:pPr>
            <a:endParaRPr lang="en-US" altLang="zh-CN" sz="2400" kern="0" dirty="0"/>
          </a:p>
          <a:p>
            <a:pPr marL="0" indent="0">
              <a:buNone/>
              <a:defRPr/>
            </a:pPr>
            <a:r>
              <a:rPr lang="en-US" altLang="zh-CN" sz="2400" kern="0" dirty="0"/>
              <a:t>     </a:t>
            </a:r>
          </a:p>
          <a:p>
            <a:pPr>
              <a:buFont typeface="Wingdings" panose="05000000000000000000" pitchFamily="2" charset="2"/>
              <a:buChar char="Ø"/>
              <a:defRPr/>
            </a:pPr>
            <a:endParaRPr lang="en-US" altLang="zh-CN" sz="2400" kern="0" dirty="0"/>
          </a:p>
          <a:p>
            <a:pPr marL="0" indent="0">
              <a:buNone/>
              <a:defRPr/>
            </a:pPr>
            <a:endParaRPr lang="en-US" altLang="zh-CN" sz="2400" kern="0" dirty="0"/>
          </a:p>
        </p:txBody>
      </p:sp>
      <p:pic>
        <p:nvPicPr>
          <p:cNvPr id="12" name="Picture 3">
            <a:extLst>
              <a:ext uri="{FF2B5EF4-FFF2-40B4-BE49-F238E27FC236}">
                <a16:creationId xmlns:a16="http://schemas.microsoft.com/office/drawing/2014/main" id="{F2678467-3E46-084C-99AE-97809203E4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68426" y="1183481"/>
            <a:ext cx="4465637"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ounded Rectangle 3">
            <a:extLst>
              <a:ext uri="{FF2B5EF4-FFF2-40B4-BE49-F238E27FC236}">
                <a16:creationId xmlns:a16="http://schemas.microsoft.com/office/drawing/2014/main" id="{26DBA5D5-75DA-5148-B4DF-E1D84D0F8DE5}"/>
              </a:ext>
            </a:extLst>
          </p:cNvPr>
          <p:cNvSpPr>
            <a:spLocks noChangeArrowheads="1"/>
          </p:cNvSpPr>
          <p:nvPr/>
        </p:nvSpPr>
        <p:spPr bwMode="auto">
          <a:xfrm>
            <a:off x="5834063" y="5975350"/>
            <a:ext cx="4535487" cy="746125"/>
          </a:xfrm>
          <a:prstGeom prst="roundRect">
            <a:avLst>
              <a:gd name="adj" fmla="val 16667"/>
            </a:avLst>
          </a:prstGeom>
          <a:solidFill>
            <a:schemeClr val="bg1"/>
          </a:solidFill>
          <a:ln w="9525" algn="ctr">
            <a:solidFill>
              <a:schemeClr val="tx1"/>
            </a:solidFill>
            <a:round/>
            <a:headEnd/>
            <a:tailEnd/>
          </a:ln>
        </p:spPr>
        <p:txBody>
          <a:bodyPr/>
          <a:lstStyle/>
          <a:p>
            <a:r>
              <a:rPr lang="zh-CN" altLang="en-US" b="1" dirty="0"/>
              <a:t>物理层的特征参数包括电压、数据传输率、最大传输距离和物理连接介质等。</a:t>
            </a:r>
          </a:p>
          <a:p>
            <a:endParaRPr lang="en-US" altLang="zh-CN" dirty="0"/>
          </a:p>
        </p:txBody>
      </p:sp>
      <p:sp>
        <p:nvSpPr>
          <p:cNvPr id="14" name="Rounded Rectangle 6">
            <a:extLst>
              <a:ext uri="{FF2B5EF4-FFF2-40B4-BE49-F238E27FC236}">
                <a16:creationId xmlns:a16="http://schemas.microsoft.com/office/drawing/2014/main" id="{4776B7E0-115E-5545-BB51-D01064691005}"/>
              </a:ext>
            </a:extLst>
          </p:cNvPr>
          <p:cNvSpPr>
            <a:spLocks noChangeArrowheads="1"/>
          </p:cNvSpPr>
          <p:nvPr/>
        </p:nvSpPr>
        <p:spPr bwMode="auto">
          <a:xfrm>
            <a:off x="5834063" y="5057775"/>
            <a:ext cx="4535487" cy="917575"/>
          </a:xfrm>
          <a:prstGeom prst="roundRect">
            <a:avLst>
              <a:gd name="adj" fmla="val 16667"/>
            </a:avLst>
          </a:prstGeom>
          <a:solidFill>
            <a:schemeClr val="bg1"/>
          </a:solidFill>
          <a:ln w="9525" algn="ctr">
            <a:solidFill>
              <a:schemeClr val="tx1"/>
            </a:solidFill>
            <a:round/>
            <a:headEnd/>
            <a:tailEnd/>
          </a:ln>
        </p:spPr>
        <p:txBody>
          <a:bodyPr/>
          <a:lstStyle/>
          <a:p>
            <a:r>
              <a:rPr lang="zh-CN" altLang="en-US" b="1"/>
              <a:t>数据链路层包括物理地址、网络拓扑结构、错误警告机制、所传数据帧的排序和流量控制等。</a:t>
            </a:r>
          </a:p>
          <a:p>
            <a:endParaRPr lang="en-US" altLang="zh-CN"/>
          </a:p>
        </p:txBody>
      </p:sp>
      <p:sp>
        <p:nvSpPr>
          <p:cNvPr id="15" name="Rounded Rectangle 7">
            <a:extLst>
              <a:ext uri="{FF2B5EF4-FFF2-40B4-BE49-F238E27FC236}">
                <a16:creationId xmlns:a16="http://schemas.microsoft.com/office/drawing/2014/main" id="{635001DD-2DAE-FE43-B08B-DBE7F05DDD43}"/>
              </a:ext>
            </a:extLst>
          </p:cNvPr>
          <p:cNvSpPr>
            <a:spLocks noChangeArrowheads="1"/>
          </p:cNvSpPr>
          <p:nvPr/>
        </p:nvSpPr>
        <p:spPr bwMode="auto">
          <a:xfrm>
            <a:off x="5834063" y="4254500"/>
            <a:ext cx="4535487" cy="803275"/>
          </a:xfrm>
          <a:prstGeom prst="roundRect">
            <a:avLst>
              <a:gd name="adj" fmla="val 16667"/>
            </a:avLst>
          </a:prstGeom>
          <a:solidFill>
            <a:schemeClr val="bg1"/>
          </a:solidFill>
          <a:ln w="9525" algn="ctr">
            <a:solidFill>
              <a:schemeClr val="tx1"/>
            </a:solidFill>
            <a:round/>
            <a:headEnd/>
            <a:tailEnd/>
          </a:ln>
        </p:spPr>
        <p:txBody>
          <a:bodyPr/>
          <a:lstStyle/>
          <a:p>
            <a:r>
              <a:rPr lang="zh-CN" altLang="en-US" b="1"/>
              <a:t>网络层实现路由、拥塞控制、创建逻辑数据链路及异构网络互联。</a:t>
            </a:r>
          </a:p>
        </p:txBody>
      </p:sp>
      <p:sp>
        <p:nvSpPr>
          <p:cNvPr id="16" name="Rounded Rectangle 8">
            <a:extLst>
              <a:ext uri="{FF2B5EF4-FFF2-40B4-BE49-F238E27FC236}">
                <a16:creationId xmlns:a16="http://schemas.microsoft.com/office/drawing/2014/main" id="{A264E2C0-6EC5-8B48-B4F0-EA258EB9B4ED}"/>
              </a:ext>
            </a:extLst>
          </p:cNvPr>
          <p:cNvSpPr>
            <a:spLocks noChangeArrowheads="1"/>
          </p:cNvSpPr>
          <p:nvPr/>
        </p:nvSpPr>
        <p:spPr bwMode="auto">
          <a:xfrm>
            <a:off x="5834063" y="3452813"/>
            <a:ext cx="4535487" cy="801687"/>
          </a:xfrm>
          <a:prstGeom prst="roundRect">
            <a:avLst>
              <a:gd name="adj" fmla="val 16667"/>
            </a:avLst>
          </a:prstGeom>
          <a:solidFill>
            <a:schemeClr val="bg1"/>
          </a:solidFill>
          <a:ln w="9525" algn="ctr">
            <a:solidFill>
              <a:schemeClr val="tx1"/>
            </a:solidFill>
            <a:round/>
            <a:headEnd/>
            <a:tailEnd/>
          </a:ln>
        </p:spPr>
        <p:txBody>
          <a:bodyPr/>
          <a:lstStyle/>
          <a:p>
            <a:r>
              <a:rPr lang="zh-CN" altLang="en-US" b="1" dirty="0"/>
              <a:t>传输层承上启下，提供端到端服务，处理</a:t>
            </a:r>
            <a:r>
              <a:rPr lang="zh-CN" altLang="en-US" b="1" dirty="0">
                <a:latin typeface="楷体_GB2312" pitchFamily="49" charset="-122"/>
                <a:ea typeface="楷体_GB2312" pitchFamily="49" charset="-122"/>
              </a:rPr>
              <a:t>处理数据包错误、数据包次序等传输问题。</a:t>
            </a:r>
            <a:endParaRPr lang="zh-CN" altLang="en-US" b="1" dirty="0"/>
          </a:p>
        </p:txBody>
      </p:sp>
      <p:sp>
        <p:nvSpPr>
          <p:cNvPr id="17" name="Rounded Rectangle 9">
            <a:extLst>
              <a:ext uri="{FF2B5EF4-FFF2-40B4-BE49-F238E27FC236}">
                <a16:creationId xmlns:a16="http://schemas.microsoft.com/office/drawing/2014/main" id="{5BA29F34-F48A-BB42-9AEC-7A62D764AEAB}"/>
              </a:ext>
            </a:extLst>
          </p:cNvPr>
          <p:cNvSpPr>
            <a:spLocks noChangeArrowheads="1"/>
          </p:cNvSpPr>
          <p:nvPr/>
        </p:nvSpPr>
        <p:spPr bwMode="auto">
          <a:xfrm>
            <a:off x="5834063" y="2651124"/>
            <a:ext cx="4535487" cy="801688"/>
          </a:xfrm>
          <a:prstGeom prst="roundRect">
            <a:avLst>
              <a:gd name="adj" fmla="val 16667"/>
            </a:avLst>
          </a:prstGeom>
          <a:solidFill>
            <a:schemeClr val="bg1"/>
          </a:solidFill>
          <a:ln w="9525" algn="ctr">
            <a:solidFill>
              <a:schemeClr val="tx1"/>
            </a:solidFill>
            <a:round/>
            <a:headEnd/>
            <a:tailEnd/>
          </a:ln>
        </p:spPr>
        <p:txBody>
          <a:bodyPr/>
          <a:lstStyle/>
          <a:p>
            <a:r>
              <a:rPr lang="zh-CN" altLang="en-US" b="1"/>
              <a:t>会话层为用户之间建立会话，包括对话控制令牌管理及同步功能。</a:t>
            </a:r>
          </a:p>
        </p:txBody>
      </p:sp>
      <p:sp>
        <p:nvSpPr>
          <p:cNvPr id="18" name="Rounded Rectangle 10">
            <a:extLst>
              <a:ext uri="{FF2B5EF4-FFF2-40B4-BE49-F238E27FC236}">
                <a16:creationId xmlns:a16="http://schemas.microsoft.com/office/drawing/2014/main" id="{8CF39CBA-D93B-3D41-861C-FF2D7E7A961F}"/>
              </a:ext>
            </a:extLst>
          </p:cNvPr>
          <p:cNvSpPr>
            <a:spLocks noChangeArrowheads="1"/>
          </p:cNvSpPr>
          <p:nvPr/>
        </p:nvSpPr>
        <p:spPr bwMode="auto">
          <a:xfrm>
            <a:off x="5834063" y="1849438"/>
            <a:ext cx="4535487" cy="801687"/>
          </a:xfrm>
          <a:prstGeom prst="roundRect">
            <a:avLst>
              <a:gd name="adj" fmla="val 16667"/>
            </a:avLst>
          </a:prstGeom>
          <a:solidFill>
            <a:schemeClr val="bg1"/>
          </a:solidFill>
          <a:ln w="9525" algn="ctr">
            <a:solidFill>
              <a:schemeClr val="tx1"/>
            </a:solidFill>
            <a:round/>
            <a:headEnd/>
            <a:tailEnd/>
          </a:ln>
        </p:spPr>
        <p:txBody>
          <a:bodyPr/>
          <a:lstStyle/>
          <a:p>
            <a:r>
              <a:rPr lang="zh-CN" altLang="en-US" b="1"/>
              <a:t>表示层关注信息的语法、语义，</a:t>
            </a:r>
            <a:r>
              <a:rPr lang="en-US" altLang="zh-CN" b="1"/>
              <a:t>e.g. </a:t>
            </a:r>
            <a:r>
              <a:rPr lang="zh-CN" altLang="en-US" b="1"/>
              <a:t>数据格式变化、加密、解密、压缩、解压。</a:t>
            </a:r>
            <a:r>
              <a:rPr lang="en-US" altLang="zh-CN" b="1"/>
              <a:t> </a:t>
            </a:r>
            <a:endParaRPr lang="zh-CN" altLang="en-US" b="1"/>
          </a:p>
        </p:txBody>
      </p:sp>
      <p:sp>
        <p:nvSpPr>
          <p:cNvPr id="19" name="Rounded Rectangle 11">
            <a:extLst>
              <a:ext uri="{FF2B5EF4-FFF2-40B4-BE49-F238E27FC236}">
                <a16:creationId xmlns:a16="http://schemas.microsoft.com/office/drawing/2014/main" id="{3889A117-439A-3248-B430-D7AE7735DBC6}"/>
              </a:ext>
            </a:extLst>
          </p:cNvPr>
          <p:cNvSpPr>
            <a:spLocks noChangeArrowheads="1"/>
          </p:cNvSpPr>
          <p:nvPr/>
        </p:nvSpPr>
        <p:spPr bwMode="auto">
          <a:xfrm>
            <a:off x="5834063" y="1427163"/>
            <a:ext cx="4535487" cy="441325"/>
          </a:xfrm>
          <a:prstGeom prst="roundRect">
            <a:avLst>
              <a:gd name="adj" fmla="val 16667"/>
            </a:avLst>
          </a:prstGeom>
          <a:solidFill>
            <a:schemeClr val="bg1"/>
          </a:solidFill>
          <a:ln w="9525" algn="ctr">
            <a:solidFill>
              <a:schemeClr val="tx1"/>
            </a:solidFill>
            <a:round/>
            <a:headEnd/>
            <a:tailEnd/>
          </a:ln>
        </p:spPr>
        <p:txBody>
          <a:bodyPr/>
          <a:lstStyle/>
          <a:p>
            <a:r>
              <a:rPr lang="zh-CN" altLang="en-US" b="1"/>
              <a:t>应用层针对用户需求提供应用协议</a:t>
            </a:r>
          </a:p>
        </p:txBody>
      </p:sp>
    </p:spTree>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98764" y="241301"/>
            <a:ext cx="10855036" cy="1120775"/>
          </a:xfrm>
        </p:spPr>
        <p:txBody>
          <a:bodyPr>
            <a:normAutofit fontScale="90000"/>
          </a:bodyPr>
          <a:lstStyle/>
          <a:p>
            <a:pPr algn="ctr" eaLnBrk="1" hangingPunct="1"/>
            <a:r>
              <a:rPr lang="en-US" altLang="zh-CN" sz="4000" u="sng" dirty="0">
                <a:solidFill>
                  <a:srgbClr val="FF0000"/>
                </a:solidFill>
                <a:ea typeface="楷体_GB2312" pitchFamily="49" charset="-122"/>
              </a:rPr>
              <a:t>OSI</a:t>
            </a:r>
            <a:r>
              <a:rPr lang="zh-CN" altLang="en-US" sz="4000" u="sng" dirty="0">
                <a:solidFill>
                  <a:srgbClr val="FF0000"/>
                </a:solidFill>
                <a:ea typeface="楷体_GB2312" pitchFamily="49" charset="-122"/>
              </a:rPr>
              <a:t>环境中的数据传输过程</a:t>
            </a:r>
            <a:br>
              <a:rPr lang="zh-CN" altLang="en-US" sz="4000" u="sng" dirty="0">
                <a:solidFill>
                  <a:srgbClr val="FF0000"/>
                </a:solidFill>
                <a:ea typeface="楷体_GB2312" pitchFamily="49" charset="-122"/>
              </a:rPr>
            </a:br>
            <a:r>
              <a:rPr lang="zh-CN" altLang="en-US" sz="2800" b="1" dirty="0">
                <a:solidFill>
                  <a:srgbClr val="FF0000"/>
                </a:solidFill>
              </a:rPr>
              <a:t>   </a:t>
            </a:r>
            <a:r>
              <a:rPr lang="en-US" altLang="zh-CN" sz="4000" u="sng" dirty="0">
                <a:solidFill>
                  <a:srgbClr val="FF0000"/>
                </a:solidFill>
              </a:rPr>
              <a:t>OSI</a:t>
            </a:r>
            <a:r>
              <a:rPr lang="zh-CN" altLang="en-US" sz="4000" u="sng" dirty="0">
                <a:solidFill>
                  <a:srgbClr val="FF0000"/>
                </a:solidFill>
              </a:rPr>
              <a:t>环境（</a:t>
            </a:r>
            <a:r>
              <a:rPr lang="en-US" altLang="zh-CN" sz="4000" u="sng" dirty="0">
                <a:solidFill>
                  <a:srgbClr val="FF0000"/>
                </a:solidFill>
              </a:rPr>
              <a:t>OSI environment）</a:t>
            </a:r>
            <a:r>
              <a:rPr lang="en-US" altLang="zh-CN" dirty="0">
                <a:solidFill>
                  <a:srgbClr val="FF0000"/>
                </a:solidFill>
              </a:rPr>
              <a:t> </a:t>
            </a:r>
          </a:p>
        </p:txBody>
      </p:sp>
      <p:sp>
        <p:nvSpPr>
          <p:cNvPr id="70659" name="Rectangle 3"/>
          <p:cNvSpPr>
            <a:spLocks noGrp="1" noChangeArrowheads="1"/>
          </p:cNvSpPr>
          <p:nvPr>
            <p:ph idx="1"/>
          </p:nvPr>
        </p:nvSpPr>
        <p:spPr/>
        <p:txBody>
          <a:bodyPr/>
          <a:lstStyle/>
          <a:p>
            <a:pPr eaLnBrk="1" hangingPunct="1">
              <a:lnSpc>
                <a:spcPct val="90000"/>
              </a:lnSpc>
            </a:pPr>
            <a:endParaRPr lang="zh-CN" altLang="en-US" sz="2000"/>
          </a:p>
          <a:p>
            <a:pPr eaLnBrk="1" hangingPunct="1">
              <a:lnSpc>
                <a:spcPct val="90000"/>
              </a:lnSpc>
            </a:pPr>
            <a:endParaRPr lang="zh-CN" altLang="en-US" sz="2000"/>
          </a:p>
          <a:p>
            <a:pPr eaLnBrk="1" hangingPunct="1">
              <a:lnSpc>
                <a:spcPct val="90000"/>
              </a:lnSpc>
            </a:pPr>
            <a:endParaRPr lang="zh-CN" altLang="en-US" sz="2000"/>
          </a:p>
          <a:p>
            <a:pPr eaLnBrk="1" hangingPunct="1">
              <a:lnSpc>
                <a:spcPct val="90000"/>
              </a:lnSpc>
            </a:pPr>
            <a:endParaRPr lang="zh-CN" altLang="en-US" sz="2000"/>
          </a:p>
          <a:p>
            <a:pPr eaLnBrk="1" hangingPunct="1">
              <a:lnSpc>
                <a:spcPct val="90000"/>
              </a:lnSpc>
            </a:pPr>
            <a:endParaRPr lang="zh-CN" altLang="en-US" sz="2000"/>
          </a:p>
          <a:p>
            <a:pPr eaLnBrk="1" hangingPunct="1">
              <a:lnSpc>
                <a:spcPct val="90000"/>
              </a:lnSpc>
            </a:pPr>
            <a:endParaRPr lang="zh-CN" altLang="en-US" sz="2000"/>
          </a:p>
          <a:p>
            <a:pPr eaLnBrk="1" hangingPunct="1">
              <a:lnSpc>
                <a:spcPct val="90000"/>
              </a:lnSpc>
            </a:pPr>
            <a:endParaRPr lang="zh-CN" altLang="en-US" sz="2000"/>
          </a:p>
          <a:p>
            <a:pPr eaLnBrk="1" hangingPunct="1">
              <a:lnSpc>
                <a:spcPct val="90000"/>
              </a:lnSpc>
            </a:pPr>
            <a:endParaRPr lang="zh-CN" altLang="en-US" sz="2000"/>
          </a:p>
        </p:txBody>
      </p:sp>
      <p:sp>
        <p:nvSpPr>
          <p:cNvPr id="70660" name="Rectangle 4"/>
          <p:cNvSpPr>
            <a:spLocks noChangeArrowheads="1"/>
          </p:cNvSpPr>
          <p:nvPr/>
        </p:nvSpPr>
        <p:spPr bwMode="auto">
          <a:xfrm>
            <a:off x="4014788" y="20335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
        <p:nvSpPr>
          <p:cNvPr id="70661" name="Rectangle 5"/>
          <p:cNvSpPr>
            <a:spLocks noChangeArrowheads="1"/>
          </p:cNvSpPr>
          <p:nvPr/>
        </p:nvSpPr>
        <p:spPr bwMode="auto">
          <a:xfrm>
            <a:off x="2209800" y="15240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pPr>
            <a:endParaRPr kumimoji="1" lang="zh-CN" altLang="en-US" sz="2400" b="1">
              <a:solidFill>
                <a:schemeClr val="bg1"/>
              </a:solidFill>
              <a:latin typeface="楷体_GB2312" pitchFamily="49" charset="-122"/>
              <a:ea typeface="楷体_GB2312" pitchFamily="49" charset="-122"/>
            </a:endParaRPr>
          </a:p>
        </p:txBody>
      </p:sp>
      <p:sp>
        <p:nvSpPr>
          <p:cNvPr id="70662" name="Rectangle 6"/>
          <p:cNvSpPr>
            <a:spLocks noChangeArrowheads="1"/>
          </p:cNvSpPr>
          <p:nvPr/>
        </p:nvSpPr>
        <p:spPr bwMode="auto">
          <a:xfrm>
            <a:off x="3662363" y="18621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pic>
        <p:nvPicPr>
          <p:cNvPr id="3" name="图片 2">
            <a:extLst>
              <a:ext uri="{FF2B5EF4-FFF2-40B4-BE49-F238E27FC236}">
                <a16:creationId xmlns:a16="http://schemas.microsoft.com/office/drawing/2014/main" id="{BC46EF9F-438C-7746-9BB4-59A47F42ED5D}"/>
              </a:ext>
            </a:extLst>
          </p:cNvPr>
          <p:cNvPicPr>
            <a:picLocks noChangeAspect="1"/>
          </p:cNvPicPr>
          <p:nvPr/>
        </p:nvPicPr>
        <p:blipFill>
          <a:blip r:embed="rId2"/>
          <a:stretch>
            <a:fillRect/>
          </a:stretch>
        </p:blipFill>
        <p:spPr>
          <a:xfrm>
            <a:off x="1716054" y="1362076"/>
            <a:ext cx="8420455" cy="5417288"/>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a:xfrm>
            <a:off x="1524000" y="0"/>
            <a:ext cx="9144000" cy="1055688"/>
          </a:xfrm>
        </p:spPr>
        <p:txBody>
          <a:bodyPr/>
          <a:lstStyle/>
          <a:p>
            <a:pPr algn="ctr" eaLnBrk="1" hangingPunct="1"/>
            <a:r>
              <a:rPr lang="en-US" altLang="zh-CN" sz="4000" u="sng" dirty="0">
                <a:solidFill>
                  <a:srgbClr val="FF0000"/>
                </a:solidFill>
              </a:rPr>
              <a:t>OSI</a:t>
            </a:r>
            <a:r>
              <a:rPr lang="zh-CN" altLang="en-US" sz="4000" u="sng" dirty="0">
                <a:solidFill>
                  <a:srgbClr val="FF0000"/>
                </a:solidFill>
              </a:rPr>
              <a:t>环境中的数据流</a:t>
            </a:r>
            <a:r>
              <a:rPr lang="zh-CN" altLang="en-US" dirty="0">
                <a:solidFill>
                  <a:srgbClr val="FF0000"/>
                </a:solidFill>
              </a:rPr>
              <a:t> </a:t>
            </a:r>
          </a:p>
        </p:txBody>
      </p:sp>
      <p:sp>
        <p:nvSpPr>
          <p:cNvPr id="71683" name="Rectangle 1027"/>
          <p:cNvSpPr>
            <a:spLocks noGrp="1" noChangeArrowheads="1"/>
          </p:cNvSpPr>
          <p:nvPr>
            <p:ph idx="1"/>
          </p:nvPr>
        </p:nvSpPr>
        <p:spPr>
          <a:xfrm>
            <a:off x="2209800" y="1447800"/>
            <a:ext cx="7772400" cy="4876800"/>
          </a:xfrm>
        </p:spPr>
        <p:txBody>
          <a:bodyPr/>
          <a:lstStyle/>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sz="1800" b="1">
              <a:ea typeface="楷体_GB2312" pitchFamily="49" charset="-122"/>
            </a:endParaRPr>
          </a:p>
          <a:p>
            <a:pPr eaLnBrk="1" hangingPunct="1"/>
            <a:endParaRPr lang="zh-CN" altLang="en-US" sz="1800" b="1">
              <a:ea typeface="楷体_GB2312" pitchFamily="49" charset="-122"/>
            </a:endParaRPr>
          </a:p>
          <a:p>
            <a:pPr eaLnBrk="1" hangingPunct="1"/>
            <a:endParaRPr lang="zh-CN" altLang="en-US" sz="1800" b="1">
              <a:ea typeface="楷体_GB2312" pitchFamily="49" charset="-122"/>
            </a:endParaRPr>
          </a:p>
        </p:txBody>
      </p:sp>
      <p:sp>
        <p:nvSpPr>
          <p:cNvPr id="71684" name="Rectangle 1028"/>
          <p:cNvSpPr>
            <a:spLocks noChangeArrowheads="1"/>
          </p:cNvSpPr>
          <p:nvPr/>
        </p:nvSpPr>
        <p:spPr bwMode="auto">
          <a:xfrm>
            <a:off x="3957638" y="20907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sp>
        <p:nvSpPr>
          <p:cNvPr id="71685" name="Rectangle 1029"/>
          <p:cNvSpPr>
            <a:spLocks noChangeArrowheads="1"/>
          </p:cNvSpPr>
          <p:nvPr/>
        </p:nvSpPr>
        <p:spPr bwMode="auto">
          <a:xfrm>
            <a:off x="3890963" y="20335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pic>
        <p:nvPicPr>
          <p:cNvPr id="7" name="图片 6">
            <a:extLst>
              <a:ext uri="{FF2B5EF4-FFF2-40B4-BE49-F238E27FC236}">
                <a16:creationId xmlns:a16="http://schemas.microsoft.com/office/drawing/2014/main" id="{1EB7BD4A-7A8F-634F-8245-1C0172CD5DD8}"/>
              </a:ext>
            </a:extLst>
          </p:cNvPr>
          <p:cNvPicPr>
            <a:picLocks noChangeAspect="1"/>
          </p:cNvPicPr>
          <p:nvPr/>
        </p:nvPicPr>
        <p:blipFill>
          <a:blip r:embed="rId2"/>
          <a:stretch>
            <a:fillRect/>
          </a:stretch>
        </p:blipFill>
        <p:spPr>
          <a:xfrm>
            <a:off x="1524000" y="984250"/>
            <a:ext cx="9144000" cy="58039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a:extLst>
              <a:ext uri="{FF2B5EF4-FFF2-40B4-BE49-F238E27FC236}">
                <a16:creationId xmlns:a16="http://schemas.microsoft.com/office/drawing/2014/main" id="{F9C23D67-8FF6-E446-9975-E76E133827F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2813">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defTabSz="912813">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defTabSz="912813">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defTabSz="912813">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defTabSz="912813">
              <a:spcBef>
                <a:spcPts val="375"/>
              </a:spcBef>
              <a:buClr>
                <a:srgbClr val="A28E6A"/>
              </a:buClr>
              <a:buChar char="o"/>
              <a:defRPr sz="2000">
                <a:solidFill>
                  <a:schemeClr val="tx1"/>
                </a:solidFill>
                <a:latin typeface="Perpetua" panose="02020502060401020303" pitchFamily="18" charset="0"/>
              </a:defRPr>
            </a:lvl5pPr>
            <a:lvl6pPr marL="2514600" indent="-228600" defTabSz="912813"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defTabSz="912813"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defTabSz="912813"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defTabSz="912813"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7457CAA9-F670-9248-9AC1-AA9C4E3772AE}" type="slidenum">
              <a:rPr lang="en-US" altLang="zh-CN" sz="1400">
                <a:solidFill>
                  <a:srgbClr val="FFFFFF"/>
                </a:solidFill>
                <a:latin typeface="Franklin Gothic Book" panose="020B0503020102020204" pitchFamily="34" charset="0"/>
              </a:rPr>
              <a:pPr>
                <a:spcBef>
                  <a:spcPct val="0"/>
                </a:spcBef>
                <a:buClrTx/>
                <a:buSzTx/>
                <a:buFontTx/>
                <a:buNone/>
              </a:pPr>
              <a:t>99</a:t>
            </a:fld>
            <a:endParaRPr lang="en-US" altLang="zh-CN" sz="1400">
              <a:solidFill>
                <a:srgbClr val="FFFFFF"/>
              </a:solidFill>
              <a:latin typeface="Franklin Gothic Book" panose="020B0503020102020204" pitchFamily="34" charset="0"/>
            </a:endParaRPr>
          </a:p>
        </p:txBody>
      </p:sp>
      <p:sp>
        <p:nvSpPr>
          <p:cNvPr id="88067" name="Rectangle 4">
            <a:extLst>
              <a:ext uri="{FF2B5EF4-FFF2-40B4-BE49-F238E27FC236}">
                <a16:creationId xmlns:a16="http://schemas.microsoft.com/office/drawing/2014/main" id="{2889E774-E207-5A43-95ED-6CCCDDD68D61}"/>
              </a:ext>
            </a:extLst>
          </p:cNvPr>
          <p:cNvSpPr>
            <a:spLocks noChangeArrowheads="1"/>
          </p:cNvSpPr>
          <p:nvPr/>
        </p:nvSpPr>
        <p:spPr bwMode="auto">
          <a:xfrm>
            <a:off x="1828800" y="2286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zh-CN" altLang="en-US" sz="3200" u="sng">
                <a:solidFill>
                  <a:srgbClr val="C0504D"/>
                </a:solidFill>
                <a:latin typeface="Comic Sans MS" panose="030F0902030302020204" pitchFamily="66" charset="0"/>
              </a:rPr>
              <a:t>参考模型下概念回顾：真实的物理通信：</a:t>
            </a:r>
            <a:r>
              <a:rPr lang="en-US" altLang="zh-CN" sz="3200" u="sng">
                <a:solidFill>
                  <a:srgbClr val="C0504D"/>
                </a:solidFill>
                <a:latin typeface="Comic Sans MS" panose="030F0902030302020204" pitchFamily="66" charset="0"/>
              </a:rPr>
              <a:t> </a:t>
            </a:r>
            <a:endParaRPr lang="en-US" altLang="zh-CN" sz="4000" u="sng">
              <a:solidFill>
                <a:srgbClr val="C0504D"/>
              </a:solidFill>
              <a:latin typeface="Comic Sans MS" panose="030F0902030302020204" pitchFamily="66" charset="0"/>
            </a:endParaRPr>
          </a:p>
        </p:txBody>
      </p:sp>
      <p:grpSp>
        <p:nvGrpSpPr>
          <p:cNvPr id="88068" name="Group 5">
            <a:extLst>
              <a:ext uri="{FF2B5EF4-FFF2-40B4-BE49-F238E27FC236}">
                <a16:creationId xmlns:a16="http://schemas.microsoft.com/office/drawing/2014/main" id="{AD4403E4-FF4E-284A-B33B-464143F94FB5}"/>
              </a:ext>
            </a:extLst>
          </p:cNvPr>
          <p:cNvGrpSpPr>
            <a:grpSpLocks/>
          </p:cNvGrpSpPr>
          <p:nvPr/>
        </p:nvGrpSpPr>
        <p:grpSpPr bwMode="auto">
          <a:xfrm>
            <a:off x="3255963" y="1670050"/>
            <a:ext cx="5981700" cy="4497388"/>
            <a:chOff x="1091" y="1052"/>
            <a:chExt cx="3768" cy="2833"/>
          </a:xfrm>
        </p:grpSpPr>
        <p:sp>
          <p:nvSpPr>
            <p:cNvPr id="88121" name="Freeform 6">
              <a:extLst>
                <a:ext uri="{FF2B5EF4-FFF2-40B4-BE49-F238E27FC236}">
                  <a16:creationId xmlns:a16="http://schemas.microsoft.com/office/drawing/2014/main" id="{1CA5E992-3F5E-F641-BD95-2829E80B75C1}"/>
                </a:ext>
              </a:extLst>
            </p:cNvPr>
            <p:cNvSpPr>
              <a:spLocks/>
            </p:cNvSpPr>
            <p:nvPr/>
          </p:nvSpPr>
          <p:spPr bwMode="auto">
            <a:xfrm>
              <a:off x="1091" y="1052"/>
              <a:ext cx="3768" cy="2833"/>
            </a:xfrm>
            <a:custGeom>
              <a:avLst/>
              <a:gdLst>
                <a:gd name="T0" fmla="*/ 2147483646 w 1340"/>
                <a:gd name="T1" fmla="*/ 1414051722 h 1191"/>
                <a:gd name="T2" fmla="*/ 2147483646 w 1340"/>
                <a:gd name="T3" fmla="*/ 2021147642 h 1191"/>
                <a:gd name="T4" fmla="*/ 2147483646 w 1340"/>
                <a:gd name="T5" fmla="*/ 2147483646 h 1191"/>
                <a:gd name="T6" fmla="*/ 2147483646 w 1340"/>
                <a:gd name="T7" fmla="*/ 2147483646 h 1191"/>
                <a:gd name="T8" fmla="*/ 2147483646 w 1340"/>
                <a:gd name="T9" fmla="*/ 2147483646 h 1191"/>
                <a:gd name="T10" fmla="*/ 2147483646 w 1340"/>
                <a:gd name="T11" fmla="*/ 2147483646 h 1191"/>
                <a:gd name="T12" fmla="*/ 2147483646 w 1340"/>
                <a:gd name="T13" fmla="*/ 2147483646 h 1191"/>
                <a:gd name="T14" fmla="*/ 2147483646 w 1340"/>
                <a:gd name="T15" fmla="*/ 2147483646 h 1191"/>
                <a:gd name="T16" fmla="*/ 2147483646 w 1340"/>
                <a:gd name="T17" fmla="*/ 2147483646 h 1191"/>
                <a:gd name="T18" fmla="*/ 2147483646 w 1340"/>
                <a:gd name="T19" fmla="*/ 2147483646 h 1191"/>
                <a:gd name="T20" fmla="*/ 2147483646 w 1340"/>
                <a:gd name="T21" fmla="*/ 2147483646 h 1191"/>
                <a:gd name="T22" fmla="*/ 2147483646 w 1340"/>
                <a:gd name="T23" fmla="*/ 1414051722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66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88122" name="Group 7">
              <a:extLst>
                <a:ext uri="{FF2B5EF4-FFF2-40B4-BE49-F238E27FC236}">
                  <a16:creationId xmlns:a16="http://schemas.microsoft.com/office/drawing/2014/main" id="{963C3079-88DA-CE44-A2E2-9C917F5E0342}"/>
                </a:ext>
              </a:extLst>
            </p:cNvPr>
            <p:cNvGrpSpPr>
              <a:grpSpLocks/>
            </p:cNvGrpSpPr>
            <p:nvPr/>
          </p:nvGrpSpPr>
          <p:grpSpPr bwMode="auto">
            <a:xfrm>
              <a:off x="1319" y="1275"/>
              <a:ext cx="1480" cy="568"/>
              <a:chOff x="3552" y="246"/>
              <a:chExt cx="527" cy="248"/>
            </a:xfrm>
          </p:grpSpPr>
          <p:graphicFrame>
            <p:nvGraphicFramePr>
              <p:cNvPr id="88173" name="Object 8">
                <a:extLst>
                  <a:ext uri="{FF2B5EF4-FFF2-40B4-BE49-F238E27FC236}">
                    <a16:creationId xmlns:a16="http://schemas.microsoft.com/office/drawing/2014/main" id="{B73F21CC-458C-F34D-9BFE-41E322A0F7D1}"/>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Art" r:id="rId3" imgW="17462500" imgH="14478000" progId="MS_ClipArt_Gallery.2">
                      <p:embed/>
                    </p:oleObj>
                  </mc:Choice>
                  <mc:Fallback>
                    <p:oleObj name="ClipArt" r:id="rId3" imgW="17462500" imgH="14478000" progId="MS_ClipArt_Gallery.2">
                      <p:embed/>
                      <p:pic>
                        <p:nvPicPr>
                          <p:cNvPr id="88173" name="Object 8">
                            <a:extLst>
                              <a:ext uri="{FF2B5EF4-FFF2-40B4-BE49-F238E27FC236}">
                                <a16:creationId xmlns:a16="http://schemas.microsoft.com/office/drawing/2014/main" id="{B73F21CC-458C-F34D-9BFE-41E322A0F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74" name="Object 9">
                <a:extLst>
                  <a:ext uri="{FF2B5EF4-FFF2-40B4-BE49-F238E27FC236}">
                    <a16:creationId xmlns:a16="http://schemas.microsoft.com/office/drawing/2014/main" id="{CA1CEF23-E71E-D046-AA8B-68FF7EBA1650}"/>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Art" r:id="rId5" imgW="9131300" imgH="6438900" progId="MS_ClipArt_Gallery.2">
                      <p:embed/>
                    </p:oleObj>
                  </mc:Choice>
                  <mc:Fallback>
                    <p:oleObj name="ClipArt" r:id="rId5" imgW="9131300" imgH="6438900" progId="MS_ClipArt_Gallery.2">
                      <p:embed/>
                      <p:pic>
                        <p:nvPicPr>
                          <p:cNvPr id="88174" name="Object 9">
                            <a:extLst>
                              <a:ext uri="{FF2B5EF4-FFF2-40B4-BE49-F238E27FC236}">
                                <a16:creationId xmlns:a16="http://schemas.microsoft.com/office/drawing/2014/main" id="{CA1CEF23-E71E-D046-AA8B-68FF7EBA1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75" name="Line 10">
                <a:extLst>
                  <a:ext uri="{FF2B5EF4-FFF2-40B4-BE49-F238E27FC236}">
                    <a16:creationId xmlns:a16="http://schemas.microsoft.com/office/drawing/2014/main" id="{A512C8F2-4BE6-EC4C-B6DF-E866CEDFA22E}"/>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23" name="Group 11">
              <a:extLst>
                <a:ext uri="{FF2B5EF4-FFF2-40B4-BE49-F238E27FC236}">
                  <a16:creationId xmlns:a16="http://schemas.microsoft.com/office/drawing/2014/main" id="{F8120A52-4D0D-3240-AE33-3C9C9BE8D08C}"/>
                </a:ext>
              </a:extLst>
            </p:cNvPr>
            <p:cNvGrpSpPr>
              <a:grpSpLocks/>
            </p:cNvGrpSpPr>
            <p:nvPr/>
          </p:nvGrpSpPr>
          <p:grpSpPr bwMode="auto">
            <a:xfrm>
              <a:off x="1319" y="2336"/>
              <a:ext cx="1480" cy="569"/>
              <a:chOff x="3552" y="246"/>
              <a:chExt cx="527" cy="248"/>
            </a:xfrm>
          </p:grpSpPr>
          <p:graphicFrame>
            <p:nvGraphicFramePr>
              <p:cNvPr id="88170" name="Object 12">
                <a:extLst>
                  <a:ext uri="{FF2B5EF4-FFF2-40B4-BE49-F238E27FC236}">
                    <a16:creationId xmlns:a16="http://schemas.microsoft.com/office/drawing/2014/main" id="{B5121F2F-B2F6-724D-B590-D86091A2FDF5}"/>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Art" r:id="rId7" imgW="17462500" imgH="14478000" progId="MS_ClipArt_Gallery.2">
                      <p:embed/>
                    </p:oleObj>
                  </mc:Choice>
                  <mc:Fallback>
                    <p:oleObj name="ClipArt" r:id="rId7" imgW="17462500" imgH="14478000" progId="MS_ClipArt_Gallery.2">
                      <p:embed/>
                      <p:pic>
                        <p:nvPicPr>
                          <p:cNvPr id="88170" name="Object 12">
                            <a:extLst>
                              <a:ext uri="{FF2B5EF4-FFF2-40B4-BE49-F238E27FC236}">
                                <a16:creationId xmlns:a16="http://schemas.microsoft.com/office/drawing/2014/main" id="{B5121F2F-B2F6-724D-B590-D86091A2F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71" name="Object 13">
                <a:extLst>
                  <a:ext uri="{FF2B5EF4-FFF2-40B4-BE49-F238E27FC236}">
                    <a16:creationId xmlns:a16="http://schemas.microsoft.com/office/drawing/2014/main" id="{6EA13FF3-6553-DE46-A61D-D0A2AE04B163}"/>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Art" r:id="rId8" imgW="9131300" imgH="6438900" progId="MS_ClipArt_Gallery.2">
                      <p:embed/>
                    </p:oleObj>
                  </mc:Choice>
                  <mc:Fallback>
                    <p:oleObj name="ClipArt" r:id="rId8" imgW="9131300" imgH="6438900" progId="MS_ClipArt_Gallery.2">
                      <p:embed/>
                      <p:pic>
                        <p:nvPicPr>
                          <p:cNvPr id="88171" name="Object 13">
                            <a:extLst>
                              <a:ext uri="{FF2B5EF4-FFF2-40B4-BE49-F238E27FC236}">
                                <a16:creationId xmlns:a16="http://schemas.microsoft.com/office/drawing/2014/main" id="{6EA13FF3-6553-DE46-A61D-D0A2AE04B1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72" name="Line 14">
                <a:extLst>
                  <a:ext uri="{FF2B5EF4-FFF2-40B4-BE49-F238E27FC236}">
                    <a16:creationId xmlns:a16="http://schemas.microsoft.com/office/drawing/2014/main" id="{7D65DA40-0287-6C4D-9D01-AD17DF3D16B7}"/>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24" name="Group 15">
              <a:extLst>
                <a:ext uri="{FF2B5EF4-FFF2-40B4-BE49-F238E27FC236}">
                  <a16:creationId xmlns:a16="http://schemas.microsoft.com/office/drawing/2014/main" id="{8A9CA792-4B0E-8B4A-9A4E-843DC8D225F6}"/>
                </a:ext>
              </a:extLst>
            </p:cNvPr>
            <p:cNvGrpSpPr>
              <a:grpSpLocks/>
            </p:cNvGrpSpPr>
            <p:nvPr/>
          </p:nvGrpSpPr>
          <p:grpSpPr bwMode="auto">
            <a:xfrm>
              <a:off x="2397" y="1939"/>
              <a:ext cx="105" cy="382"/>
              <a:chOff x="3842" y="406"/>
              <a:chExt cx="51" cy="167"/>
            </a:xfrm>
          </p:grpSpPr>
          <p:sp>
            <p:nvSpPr>
              <p:cNvPr id="88167" name="Oval 16">
                <a:extLst>
                  <a:ext uri="{FF2B5EF4-FFF2-40B4-BE49-F238E27FC236}">
                    <a16:creationId xmlns:a16="http://schemas.microsoft.com/office/drawing/2014/main" id="{85005C6A-098F-5F49-AA18-9FA3839D4CB2}"/>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68" name="Oval 17">
                <a:extLst>
                  <a:ext uri="{FF2B5EF4-FFF2-40B4-BE49-F238E27FC236}">
                    <a16:creationId xmlns:a16="http://schemas.microsoft.com/office/drawing/2014/main" id="{E9509371-1B19-564C-A2B0-C8DC374D333C}"/>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69" name="Oval 18">
                <a:extLst>
                  <a:ext uri="{FF2B5EF4-FFF2-40B4-BE49-F238E27FC236}">
                    <a16:creationId xmlns:a16="http://schemas.microsoft.com/office/drawing/2014/main" id="{790EEF3D-E29F-FF43-8807-D1C790691B9A}"/>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grpSp>
          <p:nvGrpSpPr>
            <p:cNvPr id="88125" name="Group 19">
              <a:extLst>
                <a:ext uri="{FF2B5EF4-FFF2-40B4-BE49-F238E27FC236}">
                  <a16:creationId xmlns:a16="http://schemas.microsoft.com/office/drawing/2014/main" id="{7049008B-8B4E-D448-BBB7-A4614C5B074B}"/>
                </a:ext>
              </a:extLst>
            </p:cNvPr>
            <p:cNvGrpSpPr>
              <a:grpSpLocks/>
            </p:cNvGrpSpPr>
            <p:nvPr/>
          </p:nvGrpSpPr>
          <p:grpSpPr bwMode="auto">
            <a:xfrm>
              <a:off x="3027" y="2854"/>
              <a:ext cx="423" cy="705"/>
              <a:chOff x="4180" y="783"/>
              <a:chExt cx="150" cy="307"/>
            </a:xfrm>
          </p:grpSpPr>
          <p:sp>
            <p:nvSpPr>
              <p:cNvPr id="88159" name="AutoShape 20">
                <a:extLst>
                  <a:ext uri="{FF2B5EF4-FFF2-40B4-BE49-F238E27FC236}">
                    <a16:creationId xmlns:a16="http://schemas.microsoft.com/office/drawing/2014/main" id="{EE532B9B-C6F4-6E49-8F26-47EC07E6C96B}"/>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60" name="Rectangle 21">
                <a:extLst>
                  <a:ext uri="{FF2B5EF4-FFF2-40B4-BE49-F238E27FC236}">
                    <a16:creationId xmlns:a16="http://schemas.microsoft.com/office/drawing/2014/main" id="{26F48DB7-AE72-BD4D-9F73-2E5E1FEB2DB2}"/>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61" name="Rectangle 22">
                <a:extLst>
                  <a:ext uri="{FF2B5EF4-FFF2-40B4-BE49-F238E27FC236}">
                    <a16:creationId xmlns:a16="http://schemas.microsoft.com/office/drawing/2014/main" id="{E4113D14-80F6-3541-9AC4-60381BAD641F}"/>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62" name="AutoShape 23">
                <a:extLst>
                  <a:ext uri="{FF2B5EF4-FFF2-40B4-BE49-F238E27FC236}">
                    <a16:creationId xmlns:a16="http://schemas.microsoft.com/office/drawing/2014/main" id="{F6B02E5D-3A2D-0148-8C23-5F07ED3B5E63}"/>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63" name="Line 24">
                <a:extLst>
                  <a:ext uri="{FF2B5EF4-FFF2-40B4-BE49-F238E27FC236}">
                    <a16:creationId xmlns:a16="http://schemas.microsoft.com/office/drawing/2014/main" id="{5DB2802A-0B5E-024C-AA06-88DE0688D237}"/>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64" name="Line 25">
                <a:extLst>
                  <a:ext uri="{FF2B5EF4-FFF2-40B4-BE49-F238E27FC236}">
                    <a16:creationId xmlns:a16="http://schemas.microsoft.com/office/drawing/2014/main" id="{F1D01866-0E7C-B54D-A47E-725FF2742F10}"/>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65" name="Rectangle 26">
                <a:extLst>
                  <a:ext uri="{FF2B5EF4-FFF2-40B4-BE49-F238E27FC236}">
                    <a16:creationId xmlns:a16="http://schemas.microsoft.com/office/drawing/2014/main" id="{41E4533F-06BB-1544-931D-2E703DB5D45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66" name="Rectangle 27">
                <a:extLst>
                  <a:ext uri="{FF2B5EF4-FFF2-40B4-BE49-F238E27FC236}">
                    <a16:creationId xmlns:a16="http://schemas.microsoft.com/office/drawing/2014/main" id="{B60D5AD1-60F1-B945-B441-C6FB1E923F14}"/>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grpSp>
          <p:nvGrpSpPr>
            <p:cNvPr id="88126" name="Group 28">
              <a:extLst>
                <a:ext uri="{FF2B5EF4-FFF2-40B4-BE49-F238E27FC236}">
                  <a16:creationId xmlns:a16="http://schemas.microsoft.com/office/drawing/2014/main" id="{0CB96A82-11C6-2D4C-B82F-76AF0FEF4584}"/>
                </a:ext>
              </a:extLst>
            </p:cNvPr>
            <p:cNvGrpSpPr>
              <a:grpSpLocks/>
            </p:cNvGrpSpPr>
            <p:nvPr/>
          </p:nvGrpSpPr>
          <p:grpSpPr bwMode="auto">
            <a:xfrm rot="-5400000">
              <a:off x="3667" y="2965"/>
              <a:ext cx="145" cy="471"/>
              <a:chOff x="3842" y="406"/>
              <a:chExt cx="51" cy="167"/>
            </a:xfrm>
          </p:grpSpPr>
          <p:sp>
            <p:nvSpPr>
              <p:cNvPr id="88156" name="Oval 29">
                <a:extLst>
                  <a:ext uri="{FF2B5EF4-FFF2-40B4-BE49-F238E27FC236}">
                    <a16:creationId xmlns:a16="http://schemas.microsoft.com/office/drawing/2014/main" id="{659D829C-DB9E-A245-9E07-CC05A3890203}"/>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57" name="Oval 30">
                <a:extLst>
                  <a:ext uri="{FF2B5EF4-FFF2-40B4-BE49-F238E27FC236}">
                    <a16:creationId xmlns:a16="http://schemas.microsoft.com/office/drawing/2014/main" id="{F7560A21-5285-6B45-8355-0345F2F31D39}"/>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58" name="Oval 31">
                <a:extLst>
                  <a:ext uri="{FF2B5EF4-FFF2-40B4-BE49-F238E27FC236}">
                    <a16:creationId xmlns:a16="http://schemas.microsoft.com/office/drawing/2014/main" id="{29C557F5-CD47-B64F-ACB0-F607D6EA86B3}"/>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sp>
          <p:nvSpPr>
            <p:cNvPr id="88127" name="Line 32">
              <a:extLst>
                <a:ext uri="{FF2B5EF4-FFF2-40B4-BE49-F238E27FC236}">
                  <a16:creationId xmlns:a16="http://schemas.microsoft.com/office/drawing/2014/main" id="{CC555248-F9A5-8040-B749-C6273EA3DA2F}"/>
                </a:ext>
              </a:extLst>
            </p:cNvPr>
            <p:cNvSpPr>
              <a:spLocks noChangeShapeType="1"/>
            </p:cNvSpPr>
            <p:nvPr/>
          </p:nvSpPr>
          <p:spPr bwMode="auto">
            <a:xfrm>
              <a:off x="3302" y="2690"/>
              <a:ext cx="1000"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8" name="Line 33">
              <a:extLst>
                <a:ext uri="{FF2B5EF4-FFF2-40B4-BE49-F238E27FC236}">
                  <a16:creationId xmlns:a16="http://schemas.microsoft.com/office/drawing/2014/main" id="{F1CD5E64-C1EC-E749-A801-037CEAC209E5}"/>
                </a:ext>
              </a:extLst>
            </p:cNvPr>
            <p:cNvSpPr>
              <a:spLocks noChangeShapeType="1"/>
            </p:cNvSpPr>
            <p:nvPr/>
          </p:nvSpPr>
          <p:spPr bwMode="auto">
            <a:xfrm>
              <a:off x="3309" y="2684"/>
              <a:ext cx="3" cy="17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9" name="Line 34">
              <a:extLst>
                <a:ext uri="{FF2B5EF4-FFF2-40B4-BE49-F238E27FC236}">
                  <a16:creationId xmlns:a16="http://schemas.microsoft.com/office/drawing/2014/main" id="{D4369B49-EECC-2543-974F-5B90FAEAA657}"/>
                </a:ext>
              </a:extLst>
            </p:cNvPr>
            <p:cNvSpPr>
              <a:spLocks noChangeShapeType="1"/>
            </p:cNvSpPr>
            <p:nvPr/>
          </p:nvSpPr>
          <p:spPr bwMode="auto">
            <a:xfrm>
              <a:off x="4309" y="2681"/>
              <a:ext cx="3" cy="14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30" name="Line 35">
              <a:extLst>
                <a:ext uri="{FF2B5EF4-FFF2-40B4-BE49-F238E27FC236}">
                  <a16:creationId xmlns:a16="http://schemas.microsoft.com/office/drawing/2014/main" id="{AFE946FF-F497-E745-B128-B5D33AC5724D}"/>
                </a:ext>
              </a:extLst>
            </p:cNvPr>
            <p:cNvSpPr>
              <a:spLocks noChangeShapeType="1"/>
            </p:cNvSpPr>
            <p:nvPr/>
          </p:nvSpPr>
          <p:spPr bwMode="auto">
            <a:xfrm>
              <a:off x="2697" y="1727"/>
              <a:ext cx="583" cy="4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31" name="Line 36">
              <a:extLst>
                <a:ext uri="{FF2B5EF4-FFF2-40B4-BE49-F238E27FC236}">
                  <a16:creationId xmlns:a16="http://schemas.microsoft.com/office/drawing/2014/main" id="{4BB24CF0-B079-3441-BA73-C331EDDC0EF0}"/>
                </a:ext>
              </a:extLst>
            </p:cNvPr>
            <p:cNvSpPr>
              <a:spLocks noChangeShapeType="1"/>
            </p:cNvSpPr>
            <p:nvPr/>
          </p:nvSpPr>
          <p:spPr bwMode="auto">
            <a:xfrm flipV="1">
              <a:off x="2722" y="2237"/>
              <a:ext cx="558" cy="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32" name="Line 37">
              <a:extLst>
                <a:ext uri="{FF2B5EF4-FFF2-40B4-BE49-F238E27FC236}">
                  <a16:creationId xmlns:a16="http://schemas.microsoft.com/office/drawing/2014/main" id="{E98885DB-5526-814E-9B07-E566A62A8991}"/>
                </a:ext>
              </a:extLst>
            </p:cNvPr>
            <p:cNvSpPr>
              <a:spLocks noChangeShapeType="1"/>
            </p:cNvSpPr>
            <p:nvPr/>
          </p:nvSpPr>
          <p:spPr bwMode="auto">
            <a:xfrm flipV="1">
              <a:off x="3786" y="2390"/>
              <a:ext cx="3" cy="29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8133" name="Group 38">
              <a:extLst>
                <a:ext uri="{FF2B5EF4-FFF2-40B4-BE49-F238E27FC236}">
                  <a16:creationId xmlns:a16="http://schemas.microsoft.com/office/drawing/2014/main" id="{2A8C0D35-F672-174C-94D5-ADCF51DB2E48}"/>
                </a:ext>
              </a:extLst>
            </p:cNvPr>
            <p:cNvGrpSpPr>
              <a:grpSpLocks/>
            </p:cNvGrpSpPr>
            <p:nvPr/>
          </p:nvGrpSpPr>
          <p:grpSpPr bwMode="auto">
            <a:xfrm>
              <a:off x="4046" y="2831"/>
              <a:ext cx="423" cy="705"/>
              <a:chOff x="4180" y="783"/>
              <a:chExt cx="150" cy="307"/>
            </a:xfrm>
          </p:grpSpPr>
          <p:sp>
            <p:nvSpPr>
              <p:cNvPr id="88148" name="AutoShape 39">
                <a:extLst>
                  <a:ext uri="{FF2B5EF4-FFF2-40B4-BE49-F238E27FC236}">
                    <a16:creationId xmlns:a16="http://schemas.microsoft.com/office/drawing/2014/main" id="{C5972749-A6A2-9E44-9850-05DCBAA4045E}"/>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49" name="Rectangle 40">
                <a:extLst>
                  <a:ext uri="{FF2B5EF4-FFF2-40B4-BE49-F238E27FC236}">
                    <a16:creationId xmlns:a16="http://schemas.microsoft.com/office/drawing/2014/main" id="{ECF706A6-2EE7-DB41-B350-339BAF0EF285}"/>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50" name="Rectangle 41">
                <a:extLst>
                  <a:ext uri="{FF2B5EF4-FFF2-40B4-BE49-F238E27FC236}">
                    <a16:creationId xmlns:a16="http://schemas.microsoft.com/office/drawing/2014/main" id="{DB1BCACD-D7E3-D94D-BA82-C385FC3A576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51" name="AutoShape 42">
                <a:extLst>
                  <a:ext uri="{FF2B5EF4-FFF2-40B4-BE49-F238E27FC236}">
                    <a16:creationId xmlns:a16="http://schemas.microsoft.com/office/drawing/2014/main" id="{B8C7DD68-85ED-8A46-BE6D-7970C7196C55}"/>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52" name="Line 43">
                <a:extLst>
                  <a:ext uri="{FF2B5EF4-FFF2-40B4-BE49-F238E27FC236}">
                    <a16:creationId xmlns:a16="http://schemas.microsoft.com/office/drawing/2014/main" id="{399F4862-FE4B-5946-82A4-2191FC4C0A5E}"/>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53" name="Line 44">
                <a:extLst>
                  <a:ext uri="{FF2B5EF4-FFF2-40B4-BE49-F238E27FC236}">
                    <a16:creationId xmlns:a16="http://schemas.microsoft.com/office/drawing/2014/main" id="{7CAA173E-C9B9-B849-A987-ED394752FAA2}"/>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54" name="Rectangle 45">
                <a:extLst>
                  <a:ext uri="{FF2B5EF4-FFF2-40B4-BE49-F238E27FC236}">
                    <a16:creationId xmlns:a16="http://schemas.microsoft.com/office/drawing/2014/main" id="{23AF648D-43F6-244F-B70F-F685A0600112}"/>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55" name="Rectangle 46">
                <a:extLst>
                  <a:ext uri="{FF2B5EF4-FFF2-40B4-BE49-F238E27FC236}">
                    <a16:creationId xmlns:a16="http://schemas.microsoft.com/office/drawing/2014/main" id="{BB76BA44-E93C-E544-93F0-A5563FA50061}"/>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grpSp>
          <p:nvGrpSpPr>
            <p:cNvPr id="88134" name="Group 47">
              <a:extLst>
                <a:ext uri="{FF2B5EF4-FFF2-40B4-BE49-F238E27FC236}">
                  <a16:creationId xmlns:a16="http://schemas.microsoft.com/office/drawing/2014/main" id="{47B35D40-7B73-AC40-80EB-2A46D5D8FAE0}"/>
                </a:ext>
              </a:extLst>
            </p:cNvPr>
            <p:cNvGrpSpPr>
              <a:grpSpLocks/>
            </p:cNvGrpSpPr>
            <p:nvPr/>
          </p:nvGrpSpPr>
          <p:grpSpPr bwMode="auto">
            <a:xfrm>
              <a:off x="3251" y="1991"/>
              <a:ext cx="1013" cy="416"/>
              <a:chOff x="3600" y="219"/>
              <a:chExt cx="360" cy="175"/>
            </a:xfrm>
          </p:grpSpPr>
          <p:sp>
            <p:nvSpPr>
              <p:cNvPr id="88135" name="Oval 48">
                <a:extLst>
                  <a:ext uri="{FF2B5EF4-FFF2-40B4-BE49-F238E27FC236}">
                    <a16:creationId xmlns:a16="http://schemas.microsoft.com/office/drawing/2014/main" id="{E8AD912E-8011-3646-932E-E578B2B02F53}"/>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36" name="Line 49">
                <a:extLst>
                  <a:ext uri="{FF2B5EF4-FFF2-40B4-BE49-F238E27FC236}">
                    <a16:creationId xmlns:a16="http://schemas.microsoft.com/office/drawing/2014/main" id="{27B7DF7D-65EB-7345-BAA1-CA32C8D7AC4C}"/>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37" name="Line 50">
                <a:extLst>
                  <a:ext uri="{FF2B5EF4-FFF2-40B4-BE49-F238E27FC236}">
                    <a16:creationId xmlns:a16="http://schemas.microsoft.com/office/drawing/2014/main" id="{85387ED8-59F5-0E4A-AD55-ED29CB0A9399}"/>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38" name="Rectangle 51">
                <a:extLst>
                  <a:ext uri="{FF2B5EF4-FFF2-40B4-BE49-F238E27FC236}">
                    <a16:creationId xmlns:a16="http://schemas.microsoft.com/office/drawing/2014/main" id="{8350017B-8B54-244A-B2AC-158D77C2FAF9}"/>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2400">
                  <a:solidFill>
                    <a:srgbClr val="000000"/>
                  </a:solidFill>
                  <a:latin typeface="Arial" panose="020B0604020202020204" pitchFamily="34" charset="0"/>
                </a:endParaRPr>
              </a:p>
            </p:txBody>
          </p:sp>
          <p:sp>
            <p:nvSpPr>
              <p:cNvPr id="88139" name="Oval 52">
                <a:extLst>
                  <a:ext uri="{FF2B5EF4-FFF2-40B4-BE49-F238E27FC236}">
                    <a16:creationId xmlns:a16="http://schemas.microsoft.com/office/drawing/2014/main" id="{F4E8FD0E-14C1-6E41-8954-CB6E7EE6389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grpSp>
            <p:nvGrpSpPr>
              <p:cNvPr id="88140" name="Group 53">
                <a:extLst>
                  <a:ext uri="{FF2B5EF4-FFF2-40B4-BE49-F238E27FC236}">
                    <a16:creationId xmlns:a16="http://schemas.microsoft.com/office/drawing/2014/main" id="{725C12D3-41D1-AA45-832A-FF3234DC1FE9}"/>
                  </a:ext>
                </a:extLst>
              </p:cNvPr>
              <p:cNvGrpSpPr>
                <a:grpSpLocks/>
              </p:cNvGrpSpPr>
              <p:nvPr/>
            </p:nvGrpSpPr>
            <p:grpSpPr bwMode="auto">
              <a:xfrm>
                <a:off x="3686" y="244"/>
                <a:ext cx="177" cy="66"/>
                <a:chOff x="2848" y="848"/>
                <a:chExt cx="140" cy="98"/>
              </a:xfrm>
            </p:grpSpPr>
            <p:sp>
              <p:nvSpPr>
                <p:cNvPr id="88145" name="Line 54">
                  <a:extLst>
                    <a:ext uri="{FF2B5EF4-FFF2-40B4-BE49-F238E27FC236}">
                      <a16:creationId xmlns:a16="http://schemas.microsoft.com/office/drawing/2014/main" id="{27D40E65-1CE2-9044-AC71-A97DA4F9099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46" name="Line 55">
                  <a:extLst>
                    <a:ext uri="{FF2B5EF4-FFF2-40B4-BE49-F238E27FC236}">
                      <a16:creationId xmlns:a16="http://schemas.microsoft.com/office/drawing/2014/main" id="{DB127FB7-D1EE-3542-8C63-28844A4E729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47" name="Line 56">
                  <a:extLst>
                    <a:ext uri="{FF2B5EF4-FFF2-40B4-BE49-F238E27FC236}">
                      <a16:creationId xmlns:a16="http://schemas.microsoft.com/office/drawing/2014/main" id="{0DC51DF0-A66B-1647-A54A-612E0E95BDE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141" name="Group 57">
                <a:extLst>
                  <a:ext uri="{FF2B5EF4-FFF2-40B4-BE49-F238E27FC236}">
                    <a16:creationId xmlns:a16="http://schemas.microsoft.com/office/drawing/2014/main" id="{E42078A6-B8CB-C14D-8643-51073C7A6CE6}"/>
                  </a:ext>
                </a:extLst>
              </p:cNvPr>
              <p:cNvGrpSpPr>
                <a:grpSpLocks/>
              </p:cNvGrpSpPr>
              <p:nvPr/>
            </p:nvGrpSpPr>
            <p:grpSpPr bwMode="auto">
              <a:xfrm flipV="1">
                <a:off x="3686" y="243"/>
                <a:ext cx="177" cy="66"/>
                <a:chOff x="2848" y="848"/>
                <a:chExt cx="140" cy="98"/>
              </a:xfrm>
            </p:grpSpPr>
            <p:sp>
              <p:nvSpPr>
                <p:cNvPr id="88142" name="Line 58">
                  <a:extLst>
                    <a:ext uri="{FF2B5EF4-FFF2-40B4-BE49-F238E27FC236}">
                      <a16:creationId xmlns:a16="http://schemas.microsoft.com/office/drawing/2014/main" id="{35FE8FF0-E0BD-D04B-912D-F11A3D917A2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43" name="Line 59">
                  <a:extLst>
                    <a:ext uri="{FF2B5EF4-FFF2-40B4-BE49-F238E27FC236}">
                      <a16:creationId xmlns:a16="http://schemas.microsoft.com/office/drawing/2014/main" id="{A66B71B4-5B4C-554F-9F2C-91823D73EBA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44" name="Line 60">
                  <a:extLst>
                    <a:ext uri="{FF2B5EF4-FFF2-40B4-BE49-F238E27FC236}">
                      <a16:creationId xmlns:a16="http://schemas.microsoft.com/office/drawing/2014/main" id="{07EF26FA-4A45-4446-9971-7D848AFCE4A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88069" name="Group 61">
            <a:extLst>
              <a:ext uri="{FF2B5EF4-FFF2-40B4-BE49-F238E27FC236}">
                <a16:creationId xmlns:a16="http://schemas.microsoft.com/office/drawing/2014/main" id="{E965EB26-FA58-B848-B53C-806E3D8EA50C}"/>
              </a:ext>
            </a:extLst>
          </p:cNvPr>
          <p:cNvGrpSpPr>
            <a:grpSpLocks/>
          </p:cNvGrpSpPr>
          <p:nvPr/>
        </p:nvGrpSpPr>
        <p:grpSpPr bwMode="auto">
          <a:xfrm>
            <a:off x="3640138" y="1427164"/>
            <a:ext cx="1344612" cy="1512887"/>
            <a:chOff x="188" y="1425"/>
            <a:chExt cx="847" cy="953"/>
          </a:xfrm>
        </p:grpSpPr>
        <p:sp>
          <p:nvSpPr>
            <p:cNvPr id="88114" name="Rectangle 62">
              <a:extLst>
                <a:ext uri="{FF2B5EF4-FFF2-40B4-BE49-F238E27FC236}">
                  <a16:creationId xmlns:a16="http://schemas.microsoft.com/office/drawing/2014/main" id="{D615B439-33AE-6340-ACFC-C650B4902413}"/>
                </a:ext>
              </a:extLst>
            </p:cNvPr>
            <p:cNvSpPr>
              <a:spLocks noChangeArrowheads="1"/>
            </p:cNvSpPr>
            <p:nvPr/>
          </p:nvSpPr>
          <p:spPr bwMode="auto">
            <a:xfrm>
              <a:off x="237" y="1425"/>
              <a:ext cx="798" cy="9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15" name="Rectangle 63">
              <a:extLst>
                <a:ext uri="{FF2B5EF4-FFF2-40B4-BE49-F238E27FC236}">
                  <a16:creationId xmlns:a16="http://schemas.microsoft.com/office/drawing/2014/main" id="{EC3BDEA3-E689-1947-B2C3-B4C97B9FB446}"/>
                </a:ext>
              </a:extLst>
            </p:cNvPr>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16" name="Text Box 64">
              <a:extLst>
                <a:ext uri="{FF2B5EF4-FFF2-40B4-BE49-F238E27FC236}">
                  <a16:creationId xmlns:a16="http://schemas.microsoft.com/office/drawing/2014/main" id="{4B319CA8-B4AA-A34D-8286-C88A9E5F5783}"/>
                </a:ext>
              </a:extLst>
            </p:cNvPr>
            <p:cNvSpPr txBox="1">
              <a:spLocks noChangeArrowheads="1"/>
            </p:cNvSpPr>
            <p:nvPr/>
          </p:nvSpPr>
          <p:spPr bwMode="auto">
            <a:xfrm>
              <a:off x="188" y="1455"/>
              <a:ext cx="830"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application</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transport</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88117" name="Line 65">
              <a:extLst>
                <a:ext uri="{FF2B5EF4-FFF2-40B4-BE49-F238E27FC236}">
                  <a16:creationId xmlns:a16="http://schemas.microsoft.com/office/drawing/2014/main" id="{F1740536-B4A4-5940-B160-915926BBEC9D}"/>
                </a:ext>
              </a:extLst>
            </p:cNvPr>
            <p:cNvSpPr>
              <a:spLocks noChangeShapeType="1"/>
            </p:cNvSpPr>
            <p:nvPr/>
          </p:nvSpPr>
          <p:spPr bwMode="auto">
            <a:xfrm flipV="1">
              <a:off x="204" y="166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8" name="Line 66">
              <a:extLst>
                <a:ext uri="{FF2B5EF4-FFF2-40B4-BE49-F238E27FC236}">
                  <a16:creationId xmlns:a16="http://schemas.microsoft.com/office/drawing/2014/main" id="{B61E7195-393D-8649-B6D1-182A3DF07F89}"/>
                </a:ext>
              </a:extLst>
            </p:cNvPr>
            <p:cNvSpPr>
              <a:spLocks noChangeShapeType="1"/>
            </p:cNvSpPr>
            <p:nvPr/>
          </p:nvSpPr>
          <p:spPr bwMode="auto">
            <a:xfrm flipV="1">
              <a:off x="216" y="184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9" name="Line 67">
              <a:extLst>
                <a:ext uri="{FF2B5EF4-FFF2-40B4-BE49-F238E27FC236}">
                  <a16:creationId xmlns:a16="http://schemas.microsoft.com/office/drawing/2014/main" id="{1EED5C58-4888-364F-8332-0B41E4CDFEE4}"/>
                </a:ext>
              </a:extLst>
            </p:cNvPr>
            <p:cNvSpPr>
              <a:spLocks noChangeShapeType="1"/>
            </p:cNvSpPr>
            <p:nvPr/>
          </p:nvSpPr>
          <p:spPr bwMode="auto">
            <a:xfrm flipV="1">
              <a:off x="216" y="2007"/>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0" name="Line 68">
              <a:extLst>
                <a:ext uri="{FF2B5EF4-FFF2-40B4-BE49-F238E27FC236}">
                  <a16:creationId xmlns:a16="http://schemas.microsoft.com/office/drawing/2014/main" id="{8FB066B4-6B0E-9249-A217-F8A794D4CED1}"/>
                </a:ext>
              </a:extLst>
            </p:cNvPr>
            <p:cNvSpPr>
              <a:spLocks noChangeShapeType="1"/>
            </p:cNvSpPr>
            <p:nvPr/>
          </p:nvSpPr>
          <p:spPr bwMode="auto">
            <a:xfrm flipV="1">
              <a:off x="201" y="2184"/>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070" name="Group 69">
            <a:extLst>
              <a:ext uri="{FF2B5EF4-FFF2-40B4-BE49-F238E27FC236}">
                <a16:creationId xmlns:a16="http://schemas.microsoft.com/office/drawing/2014/main" id="{D62F5E72-1F14-3143-AECD-9CE43754FBA6}"/>
              </a:ext>
            </a:extLst>
          </p:cNvPr>
          <p:cNvGrpSpPr>
            <a:grpSpLocks/>
          </p:cNvGrpSpPr>
          <p:nvPr/>
        </p:nvGrpSpPr>
        <p:grpSpPr bwMode="auto">
          <a:xfrm>
            <a:off x="3562351" y="3154364"/>
            <a:ext cx="1344613" cy="1512887"/>
            <a:chOff x="188" y="1425"/>
            <a:chExt cx="847" cy="953"/>
          </a:xfrm>
        </p:grpSpPr>
        <p:sp>
          <p:nvSpPr>
            <p:cNvPr id="88107" name="Rectangle 70">
              <a:extLst>
                <a:ext uri="{FF2B5EF4-FFF2-40B4-BE49-F238E27FC236}">
                  <a16:creationId xmlns:a16="http://schemas.microsoft.com/office/drawing/2014/main" id="{F187C482-05C1-7C4C-A911-67A2E4A6F7A8}"/>
                </a:ext>
              </a:extLst>
            </p:cNvPr>
            <p:cNvSpPr>
              <a:spLocks noChangeArrowheads="1"/>
            </p:cNvSpPr>
            <p:nvPr/>
          </p:nvSpPr>
          <p:spPr bwMode="auto">
            <a:xfrm>
              <a:off x="237" y="1425"/>
              <a:ext cx="798" cy="9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08" name="Rectangle 71">
              <a:extLst>
                <a:ext uri="{FF2B5EF4-FFF2-40B4-BE49-F238E27FC236}">
                  <a16:creationId xmlns:a16="http://schemas.microsoft.com/office/drawing/2014/main" id="{3473AC82-210E-984F-8210-F62BD2A7F70C}"/>
                </a:ext>
              </a:extLst>
            </p:cNvPr>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09" name="Text Box 72">
              <a:extLst>
                <a:ext uri="{FF2B5EF4-FFF2-40B4-BE49-F238E27FC236}">
                  <a16:creationId xmlns:a16="http://schemas.microsoft.com/office/drawing/2014/main" id="{0782F88D-7414-BD43-8D81-709B3414355A}"/>
                </a:ext>
              </a:extLst>
            </p:cNvPr>
            <p:cNvSpPr txBox="1">
              <a:spLocks noChangeArrowheads="1"/>
            </p:cNvSpPr>
            <p:nvPr/>
          </p:nvSpPr>
          <p:spPr bwMode="auto">
            <a:xfrm>
              <a:off x="188" y="1455"/>
              <a:ext cx="830"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application</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transport</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88110" name="Line 73">
              <a:extLst>
                <a:ext uri="{FF2B5EF4-FFF2-40B4-BE49-F238E27FC236}">
                  <a16:creationId xmlns:a16="http://schemas.microsoft.com/office/drawing/2014/main" id="{D70D2287-6D62-D549-81C1-45A7186DCEA1}"/>
                </a:ext>
              </a:extLst>
            </p:cNvPr>
            <p:cNvSpPr>
              <a:spLocks noChangeShapeType="1"/>
            </p:cNvSpPr>
            <p:nvPr/>
          </p:nvSpPr>
          <p:spPr bwMode="auto">
            <a:xfrm flipV="1">
              <a:off x="204" y="166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1" name="Line 74">
              <a:extLst>
                <a:ext uri="{FF2B5EF4-FFF2-40B4-BE49-F238E27FC236}">
                  <a16:creationId xmlns:a16="http://schemas.microsoft.com/office/drawing/2014/main" id="{5DB40156-60FE-9743-8EAA-0122A2C614D1}"/>
                </a:ext>
              </a:extLst>
            </p:cNvPr>
            <p:cNvSpPr>
              <a:spLocks noChangeShapeType="1"/>
            </p:cNvSpPr>
            <p:nvPr/>
          </p:nvSpPr>
          <p:spPr bwMode="auto">
            <a:xfrm flipV="1">
              <a:off x="216" y="184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2" name="Line 75">
              <a:extLst>
                <a:ext uri="{FF2B5EF4-FFF2-40B4-BE49-F238E27FC236}">
                  <a16:creationId xmlns:a16="http://schemas.microsoft.com/office/drawing/2014/main" id="{68901D54-FA92-CD49-ABE1-2A0595309173}"/>
                </a:ext>
              </a:extLst>
            </p:cNvPr>
            <p:cNvSpPr>
              <a:spLocks noChangeShapeType="1"/>
            </p:cNvSpPr>
            <p:nvPr/>
          </p:nvSpPr>
          <p:spPr bwMode="auto">
            <a:xfrm flipV="1">
              <a:off x="216" y="2007"/>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3" name="Line 76">
              <a:extLst>
                <a:ext uri="{FF2B5EF4-FFF2-40B4-BE49-F238E27FC236}">
                  <a16:creationId xmlns:a16="http://schemas.microsoft.com/office/drawing/2014/main" id="{5F143B68-CFC7-C242-8D1C-95B168386C3D}"/>
                </a:ext>
              </a:extLst>
            </p:cNvPr>
            <p:cNvSpPr>
              <a:spLocks noChangeShapeType="1"/>
            </p:cNvSpPr>
            <p:nvPr/>
          </p:nvSpPr>
          <p:spPr bwMode="auto">
            <a:xfrm flipV="1">
              <a:off x="201" y="2184"/>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071" name="Group 77">
            <a:extLst>
              <a:ext uri="{FF2B5EF4-FFF2-40B4-BE49-F238E27FC236}">
                <a16:creationId xmlns:a16="http://schemas.microsoft.com/office/drawing/2014/main" id="{280358AA-FC9C-9342-8413-80DF9BF79B50}"/>
              </a:ext>
            </a:extLst>
          </p:cNvPr>
          <p:cNvGrpSpPr>
            <a:grpSpLocks/>
          </p:cNvGrpSpPr>
          <p:nvPr/>
        </p:nvGrpSpPr>
        <p:grpSpPr bwMode="auto">
          <a:xfrm>
            <a:off x="5980113" y="4418014"/>
            <a:ext cx="1344612" cy="1512887"/>
            <a:chOff x="188" y="1425"/>
            <a:chExt cx="847" cy="953"/>
          </a:xfrm>
        </p:grpSpPr>
        <p:sp>
          <p:nvSpPr>
            <p:cNvPr id="88100" name="Rectangle 78">
              <a:extLst>
                <a:ext uri="{FF2B5EF4-FFF2-40B4-BE49-F238E27FC236}">
                  <a16:creationId xmlns:a16="http://schemas.microsoft.com/office/drawing/2014/main" id="{CC0C13BD-89B4-2147-BE2D-C335ED25011A}"/>
                </a:ext>
              </a:extLst>
            </p:cNvPr>
            <p:cNvSpPr>
              <a:spLocks noChangeArrowheads="1"/>
            </p:cNvSpPr>
            <p:nvPr/>
          </p:nvSpPr>
          <p:spPr bwMode="auto">
            <a:xfrm>
              <a:off x="237" y="1425"/>
              <a:ext cx="798" cy="9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01" name="Rectangle 79">
              <a:extLst>
                <a:ext uri="{FF2B5EF4-FFF2-40B4-BE49-F238E27FC236}">
                  <a16:creationId xmlns:a16="http://schemas.microsoft.com/office/drawing/2014/main" id="{B824C3A1-5FB4-604E-BD6A-624FD696526E}"/>
                </a:ext>
              </a:extLst>
            </p:cNvPr>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102" name="Text Box 80">
              <a:extLst>
                <a:ext uri="{FF2B5EF4-FFF2-40B4-BE49-F238E27FC236}">
                  <a16:creationId xmlns:a16="http://schemas.microsoft.com/office/drawing/2014/main" id="{92176F64-954A-2647-A66A-3CBE50375D3F}"/>
                </a:ext>
              </a:extLst>
            </p:cNvPr>
            <p:cNvSpPr txBox="1">
              <a:spLocks noChangeArrowheads="1"/>
            </p:cNvSpPr>
            <p:nvPr/>
          </p:nvSpPr>
          <p:spPr bwMode="auto">
            <a:xfrm>
              <a:off x="188" y="1455"/>
              <a:ext cx="830"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application</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transport</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88103" name="Line 81">
              <a:extLst>
                <a:ext uri="{FF2B5EF4-FFF2-40B4-BE49-F238E27FC236}">
                  <a16:creationId xmlns:a16="http://schemas.microsoft.com/office/drawing/2014/main" id="{0F8708FD-C6AB-634B-A89F-61835AE2B8AD}"/>
                </a:ext>
              </a:extLst>
            </p:cNvPr>
            <p:cNvSpPr>
              <a:spLocks noChangeShapeType="1"/>
            </p:cNvSpPr>
            <p:nvPr/>
          </p:nvSpPr>
          <p:spPr bwMode="auto">
            <a:xfrm flipV="1">
              <a:off x="204" y="166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4" name="Line 82">
              <a:extLst>
                <a:ext uri="{FF2B5EF4-FFF2-40B4-BE49-F238E27FC236}">
                  <a16:creationId xmlns:a16="http://schemas.microsoft.com/office/drawing/2014/main" id="{EDD6E32F-008C-6040-84CC-E2D73540B10E}"/>
                </a:ext>
              </a:extLst>
            </p:cNvPr>
            <p:cNvSpPr>
              <a:spLocks noChangeShapeType="1"/>
            </p:cNvSpPr>
            <p:nvPr/>
          </p:nvSpPr>
          <p:spPr bwMode="auto">
            <a:xfrm flipV="1">
              <a:off x="216" y="184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5" name="Line 83">
              <a:extLst>
                <a:ext uri="{FF2B5EF4-FFF2-40B4-BE49-F238E27FC236}">
                  <a16:creationId xmlns:a16="http://schemas.microsoft.com/office/drawing/2014/main" id="{9F11FA0D-0277-6E49-B683-BEB607ED80B5}"/>
                </a:ext>
              </a:extLst>
            </p:cNvPr>
            <p:cNvSpPr>
              <a:spLocks noChangeShapeType="1"/>
            </p:cNvSpPr>
            <p:nvPr/>
          </p:nvSpPr>
          <p:spPr bwMode="auto">
            <a:xfrm flipV="1">
              <a:off x="216" y="2007"/>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6" name="Line 84">
              <a:extLst>
                <a:ext uri="{FF2B5EF4-FFF2-40B4-BE49-F238E27FC236}">
                  <a16:creationId xmlns:a16="http://schemas.microsoft.com/office/drawing/2014/main" id="{1D914E79-3B48-5D45-B790-6D3675A9B8D3}"/>
                </a:ext>
              </a:extLst>
            </p:cNvPr>
            <p:cNvSpPr>
              <a:spLocks noChangeShapeType="1"/>
            </p:cNvSpPr>
            <p:nvPr/>
          </p:nvSpPr>
          <p:spPr bwMode="auto">
            <a:xfrm flipV="1">
              <a:off x="201" y="2184"/>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072" name="Group 85">
            <a:extLst>
              <a:ext uri="{FF2B5EF4-FFF2-40B4-BE49-F238E27FC236}">
                <a16:creationId xmlns:a16="http://schemas.microsoft.com/office/drawing/2014/main" id="{288474A0-F7F2-8C4D-89BF-E99CFF621409}"/>
              </a:ext>
            </a:extLst>
          </p:cNvPr>
          <p:cNvGrpSpPr>
            <a:grpSpLocks/>
          </p:cNvGrpSpPr>
          <p:nvPr/>
        </p:nvGrpSpPr>
        <p:grpSpPr bwMode="auto">
          <a:xfrm>
            <a:off x="7762876" y="4411664"/>
            <a:ext cx="1344613" cy="1512887"/>
            <a:chOff x="188" y="1425"/>
            <a:chExt cx="847" cy="953"/>
          </a:xfrm>
        </p:grpSpPr>
        <p:sp>
          <p:nvSpPr>
            <p:cNvPr id="88093" name="Rectangle 86">
              <a:extLst>
                <a:ext uri="{FF2B5EF4-FFF2-40B4-BE49-F238E27FC236}">
                  <a16:creationId xmlns:a16="http://schemas.microsoft.com/office/drawing/2014/main" id="{F89EBFCC-27A0-CE4D-9274-3A3A2CD9D7C7}"/>
                </a:ext>
              </a:extLst>
            </p:cNvPr>
            <p:cNvSpPr>
              <a:spLocks noChangeArrowheads="1"/>
            </p:cNvSpPr>
            <p:nvPr/>
          </p:nvSpPr>
          <p:spPr bwMode="auto">
            <a:xfrm>
              <a:off x="237" y="1425"/>
              <a:ext cx="798" cy="9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094" name="Rectangle 87">
              <a:extLst>
                <a:ext uri="{FF2B5EF4-FFF2-40B4-BE49-F238E27FC236}">
                  <a16:creationId xmlns:a16="http://schemas.microsoft.com/office/drawing/2014/main" id="{D62AE288-CABA-6B4A-A342-E32C9706F3A3}"/>
                </a:ext>
              </a:extLst>
            </p:cNvPr>
            <p:cNvSpPr>
              <a:spLocks noChangeArrowheads="1"/>
            </p:cNvSpPr>
            <p:nvPr/>
          </p:nvSpPr>
          <p:spPr bwMode="auto">
            <a:xfrm>
              <a:off x="207" y="1464"/>
              <a:ext cx="798" cy="90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095" name="Text Box 88">
              <a:extLst>
                <a:ext uri="{FF2B5EF4-FFF2-40B4-BE49-F238E27FC236}">
                  <a16:creationId xmlns:a16="http://schemas.microsoft.com/office/drawing/2014/main" id="{3DF32EF5-98E6-9C4B-9D64-3778054A6A1F}"/>
                </a:ext>
              </a:extLst>
            </p:cNvPr>
            <p:cNvSpPr txBox="1">
              <a:spLocks noChangeArrowheads="1"/>
            </p:cNvSpPr>
            <p:nvPr/>
          </p:nvSpPr>
          <p:spPr bwMode="auto">
            <a:xfrm>
              <a:off x="188" y="1455"/>
              <a:ext cx="830"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application</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transport</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88096" name="Line 89">
              <a:extLst>
                <a:ext uri="{FF2B5EF4-FFF2-40B4-BE49-F238E27FC236}">
                  <a16:creationId xmlns:a16="http://schemas.microsoft.com/office/drawing/2014/main" id="{1D0F0877-AAD8-7E41-9F78-CAE1B85F274E}"/>
                </a:ext>
              </a:extLst>
            </p:cNvPr>
            <p:cNvSpPr>
              <a:spLocks noChangeShapeType="1"/>
            </p:cNvSpPr>
            <p:nvPr/>
          </p:nvSpPr>
          <p:spPr bwMode="auto">
            <a:xfrm flipV="1">
              <a:off x="204" y="166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7" name="Line 90">
              <a:extLst>
                <a:ext uri="{FF2B5EF4-FFF2-40B4-BE49-F238E27FC236}">
                  <a16:creationId xmlns:a16="http://schemas.microsoft.com/office/drawing/2014/main" id="{EAEFB983-8440-B940-8ED0-065536B2BECD}"/>
                </a:ext>
              </a:extLst>
            </p:cNvPr>
            <p:cNvSpPr>
              <a:spLocks noChangeShapeType="1"/>
            </p:cNvSpPr>
            <p:nvPr/>
          </p:nvSpPr>
          <p:spPr bwMode="auto">
            <a:xfrm flipV="1">
              <a:off x="216" y="1845"/>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8" name="Line 91">
              <a:extLst>
                <a:ext uri="{FF2B5EF4-FFF2-40B4-BE49-F238E27FC236}">
                  <a16:creationId xmlns:a16="http://schemas.microsoft.com/office/drawing/2014/main" id="{5398D033-7C89-3B45-8B89-F22805152C69}"/>
                </a:ext>
              </a:extLst>
            </p:cNvPr>
            <p:cNvSpPr>
              <a:spLocks noChangeShapeType="1"/>
            </p:cNvSpPr>
            <p:nvPr/>
          </p:nvSpPr>
          <p:spPr bwMode="auto">
            <a:xfrm flipV="1">
              <a:off x="216" y="2007"/>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9" name="Line 92">
              <a:extLst>
                <a:ext uri="{FF2B5EF4-FFF2-40B4-BE49-F238E27FC236}">
                  <a16:creationId xmlns:a16="http://schemas.microsoft.com/office/drawing/2014/main" id="{AD3E6847-E12C-F749-B869-084BBAE9CA00}"/>
                </a:ext>
              </a:extLst>
            </p:cNvPr>
            <p:cNvSpPr>
              <a:spLocks noChangeShapeType="1"/>
            </p:cNvSpPr>
            <p:nvPr/>
          </p:nvSpPr>
          <p:spPr bwMode="auto">
            <a:xfrm flipV="1">
              <a:off x="201" y="2184"/>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8073" name="Group 93">
            <a:extLst>
              <a:ext uri="{FF2B5EF4-FFF2-40B4-BE49-F238E27FC236}">
                <a16:creationId xmlns:a16="http://schemas.microsoft.com/office/drawing/2014/main" id="{3E054A80-B480-BF4B-9289-70F4F156423D}"/>
              </a:ext>
            </a:extLst>
          </p:cNvPr>
          <p:cNvGrpSpPr>
            <a:grpSpLocks/>
          </p:cNvGrpSpPr>
          <p:nvPr/>
        </p:nvGrpSpPr>
        <p:grpSpPr bwMode="auto">
          <a:xfrm>
            <a:off x="6811963" y="2884488"/>
            <a:ext cx="1320800" cy="963612"/>
            <a:chOff x="4369" y="791"/>
            <a:chExt cx="832" cy="607"/>
          </a:xfrm>
        </p:grpSpPr>
        <p:sp>
          <p:nvSpPr>
            <p:cNvPr id="88088" name="Rectangle 94">
              <a:extLst>
                <a:ext uri="{FF2B5EF4-FFF2-40B4-BE49-F238E27FC236}">
                  <a16:creationId xmlns:a16="http://schemas.microsoft.com/office/drawing/2014/main" id="{532A04B0-6CB6-0B4B-AB2C-E1D30AE53861}"/>
                </a:ext>
              </a:extLst>
            </p:cNvPr>
            <p:cNvSpPr>
              <a:spLocks noChangeArrowheads="1"/>
            </p:cNvSpPr>
            <p:nvPr/>
          </p:nvSpPr>
          <p:spPr bwMode="auto">
            <a:xfrm>
              <a:off x="4403" y="791"/>
              <a:ext cx="798" cy="58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089" name="Rectangle 95">
              <a:extLst>
                <a:ext uri="{FF2B5EF4-FFF2-40B4-BE49-F238E27FC236}">
                  <a16:creationId xmlns:a16="http://schemas.microsoft.com/office/drawing/2014/main" id="{705488F4-81CA-A749-B60F-8734D70FA020}"/>
                </a:ext>
              </a:extLst>
            </p:cNvPr>
            <p:cNvSpPr>
              <a:spLocks noChangeArrowheads="1"/>
            </p:cNvSpPr>
            <p:nvPr/>
          </p:nvSpPr>
          <p:spPr bwMode="auto">
            <a:xfrm>
              <a:off x="4369" y="830"/>
              <a:ext cx="798" cy="563"/>
            </a:xfrm>
            <a:prstGeom prst="rect">
              <a:avLst/>
            </a:prstGeom>
            <a:solidFill>
              <a:schemeClr val="bg1"/>
            </a:solidFill>
            <a:ln w="28575">
              <a:solidFill>
                <a:schemeClr val="tx1"/>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090" name="Text Box 96">
              <a:extLst>
                <a:ext uri="{FF2B5EF4-FFF2-40B4-BE49-F238E27FC236}">
                  <a16:creationId xmlns:a16="http://schemas.microsoft.com/office/drawing/2014/main" id="{DD1A033B-0518-8E4E-AD2D-21A0EC7A9E39}"/>
                </a:ext>
              </a:extLst>
            </p:cNvPr>
            <p:cNvSpPr txBox="1">
              <a:spLocks noChangeArrowheads="1"/>
            </p:cNvSpPr>
            <p:nvPr/>
          </p:nvSpPr>
          <p:spPr bwMode="auto">
            <a:xfrm>
              <a:off x="4439" y="821"/>
              <a:ext cx="66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r>
                <a:rPr lang="en-US" altLang="zh-CN" sz="1800">
                  <a:solidFill>
                    <a:srgbClr val="000000"/>
                  </a:solidFill>
                  <a:latin typeface="Comic Sans MS" panose="030F0902030302020204" pitchFamily="66" charset="0"/>
                </a:rPr>
                <a:t>network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link</a:t>
              </a:r>
            </a:p>
            <a:p>
              <a:pPr algn="ctr" eaLnBrk="1" hangingPunct="1">
                <a:spcBef>
                  <a:spcPct val="0"/>
                </a:spcBef>
                <a:buClrTx/>
                <a:buSzTx/>
                <a:buFontTx/>
                <a:buNone/>
              </a:pPr>
              <a:r>
                <a:rPr lang="en-US" altLang="zh-CN" sz="1800">
                  <a:solidFill>
                    <a:srgbClr val="000000"/>
                  </a:solidFill>
                  <a:latin typeface="Comic Sans MS" panose="030F0902030302020204" pitchFamily="66" charset="0"/>
                </a:rPr>
                <a:t>physical</a:t>
              </a:r>
            </a:p>
          </p:txBody>
        </p:sp>
        <p:sp>
          <p:nvSpPr>
            <p:cNvPr id="88091" name="Line 97">
              <a:extLst>
                <a:ext uri="{FF2B5EF4-FFF2-40B4-BE49-F238E27FC236}">
                  <a16:creationId xmlns:a16="http://schemas.microsoft.com/office/drawing/2014/main" id="{CF397030-F62A-1C42-B129-F5F3C8FD19CD}"/>
                </a:ext>
              </a:extLst>
            </p:cNvPr>
            <p:cNvSpPr>
              <a:spLocks noChangeShapeType="1"/>
            </p:cNvSpPr>
            <p:nvPr/>
          </p:nvSpPr>
          <p:spPr bwMode="auto">
            <a:xfrm flipV="1">
              <a:off x="4370" y="1031"/>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2" name="Line 98">
              <a:extLst>
                <a:ext uri="{FF2B5EF4-FFF2-40B4-BE49-F238E27FC236}">
                  <a16:creationId xmlns:a16="http://schemas.microsoft.com/office/drawing/2014/main" id="{CBFF6D41-E818-8A4B-8B18-CAB09BCBE153}"/>
                </a:ext>
              </a:extLst>
            </p:cNvPr>
            <p:cNvSpPr>
              <a:spLocks noChangeShapeType="1"/>
            </p:cNvSpPr>
            <p:nvPr/>
          </p:nvSpPr>
          <p:spPr bwMode="auto">
            <a:xfrm flipV="1">
              <a:off x="4382" y="1211"/>
              <a:ext cx="789"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1075" name="Line 99">
            <a:extLst>
              <a:ext uri="{FF2B5EF4-FFF2-40B4-BE49-F238E27FC236}">
                <a16:creationId xmlns:a16="http://schemas.microsoft.com/office/drawing/2014/main" id="{75EAEB44-B8A3-E642-9116-8D75163144C7}"/>
              </a:ext>
            </a:extLst>
          </p:cNvPr>
          <p:cNvSpPr>
            <a:spLocks noChangeShapeType="1"/>
          </p:cNvSpPr>
          <p:nvPr/>
        </p:nvSpPr>
        <p:spPr bwMode="auto">
          <a:xfrm>
            <a:off x="4464050" y="1638300"/>
            <a:ext cx="6350" cy="10287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1076" name="Line 100">
            <a:extLst>
              <a:ext uri="{FF2B5EF4-FFF2-40B4-BE49-F238E27FC236}">
                <a16:creationId xmlns:a16="http://schemas.microsoft.com/office/drawing/2014/main" id="{7E159634-2169-7D4E-BE8D-48A2E0838009}"/>
              </a:ext>
            </a:extLst>
          </p:cNvPr>
          <p:cNvSpPr>
            <a:spLocks noChangeShapeType="1"/>
          </p:cNvSpPr>
          <p:nvPr/>
        </p:nvSpPr>
        <p:spPr bwMode="auto">
          <a:xfrm>
            <a:off x="7689850" y="3048000"/>
            <a:ext cx="6350" cy="27305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1077" name="Line 101">
            <a:extLst>
              <a:ext uri="{FF2B5EF4-FFF2-40B4-BE49-F238E27FC236}">
                <a16:creationId xmlns:a16="http://schemas.microsoft.com/office/drawing/2014/main" id="{0EB664B6-2A90-114E-99C4-9A6C1CFE5ED8}"/>
              </a:ext>
            </a:extLst>
          </p:cNvPr>
          <p:cNvSpPr>
            <a:spLocks noChangeShapeType="1"/>
          </p:cNvSpPr>
          <p:nvPr/>
        </p:nvSpPr>
        <p:spPr bwMode="auto">
          <a:xfrm flipV="1">
            <a:off x="7073900" y="3016250"/>
            <a:ext cx="0" cy="6159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1078" name="Line 102">
            <a:extLst>
              <a:ext uri="{FF2B5EF4-FFF2-40B4-BE49-F238E27FC236}">
                <a16:creationId xmlns:a16="http://schemas.microsoft.com/office/drawing/2014/main" id="{1E1A2BD7-DA8E-ED41-A0BA-25BC6B1158C4}"/>
              </a:ext>
            </a:extLst>
          </p:cNvPr>
          <p:cNvSpPr>
            <a:spLocks noChangeShapeType="1"/>
          </p:cNvSpPr>
          <p:nvPr/>
        </p:nvSpPr>
        <p:spPr bwMode="auto">
          <a:xfrm>
            <a:off x="7067551" y="3035301"/>
            <a:ext cx="625475" cy="31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1079" name="Line 103">
            <a:extLst>
              <a:ext uri="{FF2B5EF4-FFF2-40B4-BE49-F238E27FC236}">
                <a16:creationId xmlns:a16="http://schemas.microsoft.com/office/drawing/2014/main" id="{4C227D7A-9AA2-904E-80FA-70E7CFDDF62F}"/>
              </a:ext>
            </a:extLst>
          </p:cNvPr>
          <p:cNvSpPr>
            <a:spLocks noChangeShapeType="1"/>
          </p:cNvSpPr>
          <p:nvPr/>
        </p:nvSpPr>
        <p:spPr bwMode="auto">
          <a:xfrm>
            <a:off x="7689850" y="5765801"/>
            <a:ext cx="787400" cy="95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1080" name="Line 104">
            <a:extLst>
              <a:ext uri="{FF2B5EF4-FFF2-40B4-BE49-F238E27FC236}">
                <a16:creationId xmlns:a16="http://schemas.microsoft.com/office/drawing/2014/main" id="{2CFF343A-604E-814F-8831-F3AA151AD259}"/>
              </a:ext>
            </a:extLst>
          </p:cNvPr>
          <p:cNvSpPr>
            <a:spLocks noChangeShapeType="1"/>
          </p:cNvSpPr>
          <p:nvPr/>
        </p:nvSpPr>
        <p:spPr bwMode="auto">
          <a:xfrm flipV="1">
            <a:off x="8477250" y="4606925"/>
            <a:ext cx="12700" cy="1168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1081" name="Line 105">
            <a:extLst>
              <a:ext uri="{FF2B5EF4-FFF2-40B4-BE49-F238E27FC236}">
                <a16:creationId xmlns:a16="http://schemas.microsoft.com/office/drawing/2014/main" id="{F5184240-5914-DF4F-977C-4EDD0EA9EAB6}"/>
              </a:ext>
            </a:extLst>
          </p:cNvPr>
          <p:cNvSpPr>
            <a:spLocks noChangeShapeType="1"/>
          </p:cNvSpPr>
          <p:nvPr/>
        </p:nvSpPr>
        <p:spPr bwMode="auto">
          <a:xfrm flipV="1">
            <a:off x="4495800" y="2682876"/>
            <a:ext cx="1403350" cy="285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1082" name="Line 106">
            <a:extLst>
              <a:ext uri="{FF2B5EF4-FFF2-40B4-BE49-F238E27FC236}">
                <a16:creationId xmlns:a16="http://schemas.microsoft.com/office/drawing/2014/main" id="{722E8770-A4EE-024A-A866-9693B46B6DBF}"/>
              </a:ext>
            </a:extLst>
          </p:cNvPr>
          <p:cNvSpPr>
            <a:spLocks noChangeShapeType="1"/>
          </p:cNvSpPr>
          <p:nvPr/>
        </p:nvSpPr>
        <p:spPr bwMode="auto">
          <a:xfrm>
            <a:off x="5870575" y="2698750"/>
            <a:ext cx="1212850" cy="965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107">
            <a:extLst>
              <a:ext uri="{FF2B5EF4-FFF2-40B4-BE49-F238E27FC236}">
                <a16:creationId xmlns:a16="http://schemas.microsoft.com/office/drawing/2014/main" id="{DF8025CF-F49F-604F-BFFA-79F2E623CEB8}"/>
              </a:ext>
            </a:extLst>
          </p:cNvPr>
          <p:cNvGrpSpPr>
            <a:grpSpLocks/>
          </p:cNvGrpSpPr>
          <p:nvPr/>
        </p:nvGrpSpPr>
        <p:grpSpPr bwMode="auto">
          <a:xfrm>
            <a:off x="8185150" y="4178300"/>
            <a:ext cx="704850" cy="382588"/>
            <a:chOff x="4712" y="2088"/>
            <a:chExt cx="444" cy="241"/>
          </a:xfrm>
        </p:grpSpPr>
        <p:sp>
          <p:nvSpPr>
            <p:cNvPr id="88086" name="Rectangle 108">
              <a:extLst>
                <a:ext uri="{FF2B5EF4-FFF2-40B4-BE49-F238E27FC236}">
                  <a16:creationId xmlns:a16="http://schemas.microsoft.com/office/drawing/2014/main" id="{5C8ED15E-95A8-6A4F-9C35-02671E275C18}"/>
                </a:ext>
              </a:extLst>
            </p:cNvPr>
            <p:cNvSpPr>
              <a:spLocks noChangeArrowheads="1"/>
            </p:cNvSpPr>
            <p:nvPr/>
          </p:nvSpPr>
          <p:spPr bwMode="auto">
            <a:xfrm>
              <a:off x="4712" y="2088"/>
              <a:ext cx="444" cy="240"/>
            </a:xfrm>
            <a:prstGeom prst="rect">
              <a:avLst/>
            </a:prstGeom>
            <a:solidFill>
              <a:schemeClr val="bg1"/>
            </a:solidFill>
            <a:ln w="28575">
              <a:solidFill>
                <a:srgbClr val="FF0000"/>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087" name="Text Box 109">
              <a:extLst>
                <a:ext uri="{FF2B5EF4-FFF2-40B4-BE49-F238E27FC236}">
                  <a16:creationId xmlns:a16="http://schemas.microsoft.com/office/drawing/2014/main" id="{C986D46C-7A5F-3C43-9B7C-7F09F01E0A21}"/>
                </a:ext>
              </a:extLst>
            </p:cNvPr>
            <p:cNvSpPr txBox="1">
              <a:spLocks noChangeArrowheads="1"/>
            </p:cNvSpPr>
            <p:nvPr/>
          </p:nvSpPr>
          <p:spPr bwMode="auto">
            <a:xfrm>
              <a:off x="4726" y="2098"/>
              <a:ext cx="4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zh-CN" sz="1800">
                  <a:solidFill>
                    <a:srgbClr val="FF0000"/>
                  </a:solidFill>
                  <a:latin typeface="Comic Sans MS" panose="030F0902030302020204" pitchFamily="66" charset="0"/>
                </a:rPr>
                <a:t>data</a:t>
              </a:r>
              <a:endParaRPr lang="en-US" altLang="zh-CN" sz="2400">
                <a:solidFill>
                  <a:srgbClr val="000000"/>
                </a:solidFill>
                <a:latin typeface="Arial" panose="020B0604020202020204" pitchFamily="34" charset="0"/>
              </a:endParaRPr>
            </a:p>
          </p:txBody>
        </p:sp>
      </p:grpSp>
      <p:grpSp>
        <p:nvGrpSpPr>
          <p:cNvPr id="18" name="Group 110">
            <a:extLst>
              <a:ext uri="{FF2B5EF4-FFF2-40B4-BE49-F238E27FC236}">
                <a16:creationId xmlns:a16="http://schemas.microsoft.com/office/drawing/2014/main" id="{6508855A-6458-2446-8F7B-B20BC28B599F}"/>
              </a:ext>
            </a:extLst>
          </p:cNvPr>
          <p:cNvGrpSpPr>
            <a:grpSpLocks/>
          </p:cNvGrpSpPr>
          <p:nvPr/>
        </p:nvGrpSpPr>
        <p:grpSpPr bwMode="auto">
          <a:xfrm>
            <a:off x="4133850" y="1257300"/>
            <a:ext cx="704850" cy="382588"/>
            <a:chOff x="4712" y="2088"/>
            <a:chExt cx="444" cy="241"/>
          </a:xfrm>
        </p:grpSpPr>
        <p:sp>
          <p:nvSpPr>
            <p:cNvPr id="88084" name="Rectangle 111">
              <a:extLst>
                <a:ext uri="{FF2B5EF4-FFF2-40B4-BE49-F238E27FC236}">
                  <a16:creationId xmlns:a16="http://schemas.microsoft.com/office/drawing/2014/main" id="{5B31BCD1-43C3-AC45-A0FF-222A013A96B9}"/>
                </a:ext>
              </a:extLst>
            </p:cNvPr>
            <p:cNvSpPr>
              <a:spLocks noChangeArrowheads="1"/>
            </p:cNvSpPr>
            <p:nvPr/>
          </p:nvSpPr>
          <p:spPr bwMode="auto">
            <a:xfrm>
              <a:off x="4712" y="2088"/>
              <a:ext cx="444" cy="240"/>
            </a:xfrm>
            <a:prstGeom prst="rect">
              <a:avLst/>
            </a:prstGeom>
            <a:solidFill>
              <a:schemeClr val="bg1"/>
            </a:solidFill>
            <a:ln w="28575">
              <a:solidFill>
                <a:srgbClr val="FF0000"/>
              </a:solidFill>
              <a:miter lim="800000"/>
              <a:headEnd/>
              <a:tailEnd/>
            </a:ln>
          </p:spPr>
          <p:txBody>
            <a:bodyPr wrap="none" anchor="ct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lgn="ctr" eaLnBrk="1" hangingPunct="1">
                <a:spcBef>
                  <a:spcPct val="0"/>
                </a:spcBef>
                <a:buClrTx/>
                <a:buSzTx/>
                <a:buFontTx/>
                <a:buNone/>
              </a:pPr>
              <a:endParaRPr lang="zh-CN" altLang="zh-CN" sz="1800">
                <a:solidFill>
                  <a:srgbClr val="000000"/>
                </a:solidFill>
                <a:latin typeface="Arial" panose="020B0604020202020204" pitchFamily="34" charset="0"/>
              </a:endParaRPr>
            </a:p>
          </p:txBody>
        </p:sp>
        <p:sp>
          <p:nvSpPr>
            <p:cNvPr id="88085" name="Text Box 112">
              <a:extLst>
                <a:ext uri="{FF2B5EF4-FFF2-40B4-BE49-F238E27FC236}">
                  <a16:creationId xmlns:a16="http://schemas.microsoft.com/office/drawing/2014/main" id="{43E20646-77E6-DF43-B2E6-52B5372269FE}"/>
                </a:ext>
              </a:extLst>
            </p:cNvPr>
            <p:cNvSpPr txBox="1">
              <a:spLocks noChangeArrowheads="1"/>
            </p:cNvSpPr>
            <p:nvPr/>
          </p:nvSpPr>
          <p:spPr bwMode="auto">
            <a:xfrm>
              <a:off x="4726" y="2098"/>
              <a:ext cx="4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itchFamily="2"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itchFamily="2"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itchFamily="2"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itchFamily="2"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zh-CN" sz="1800">
                  <a:solidFill>
                    <a:srgbClr val="FF0000"/>
                  </a:solidFill>
                  <a:latin typeface="Comic Sans MS" panose="030F0902030302020204" pitchFamily="66" charset="0"/>
                </a:rPr>
                <a:t>data</a:t>
              </a:r>
              <a:endParaRPr lang="en-US" altLang="zh-CN" sz="2400">
                <a:solidFill>
                  <a:srgbClr val="000000"/>
                </a:solidFill>
                <a:latin typeface="Arial" panose="020B0604020202020204" pitchFamily="34" charset="0"/>
              </a:endParaRPr>
            </a:p>
          </p:txBody>
        </p:sp>
      </p:grpSp>
    </p:spTree>
    <p:extLst>
      <p:ext uri="{BB962C8B-B14F-4D97-AF65-F5344CB8AC3E}">
        <p14:creationId xmlns:p14="http://schemas.microsoft.com/office/powerpoint/2010/main" val="4160028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nodeType="afterGroup">
                            <p:stCondLst>
                              <p:cond delay="500"/>
                            </p:stCondLst>
                            <p:childTnLst>
                              <p:par>
                                <p:cTn id="9" presetID="17" presetClass="entr" presetSubtype="1" fill="hold" nodeType="afterEffect">
                                  <p:stCondLst>
                                    <p:cond delay="0"/>
                                  </p:stCondLst>
                                  <p:childTnLst>
                                    <p:set>
                                      <p:cBhvr>
                                        <p:cTn id="10" dur="1" fill="hold">
                                          <p:stCondLst>
                                            <p:cond delay="0"/>
                                          </p:stCondLst>
                                        </p:cTn>
                                        <p:tgtEl>
                                          <p:spTgt spid="511075"/>
                                        </p:tgtEl>
                                        <p:attrNameLst>
                                          <p:attrName>style.visibility</p:attrName>
                                        </p:attrNameLst>
                                      </p:cBhvr>
                                      <p:to>
                                        <p:strVal val="visible"/>
                                      </p:to>
                                    </p:set>
                                    <p:anim calcmode="lin" valueType="num">
                                      <p:cBhvr>
                                        <p:cTn id="11" dur="2000" fill="hold"/>
                                        <p:tgtEl>
                                          <p:spTgt spid="511075"/>
                                        </p:tgtEl>
                                        <p:attrNameLst>
                                          <p:attrName>ppt_x</p:attrName>
                                        </p:attrNameLst>
                                      </p:cBhvr>
                                      <p:tavLst>
                                        <p:tav tm="0">
                                          <p:val>
                                            <p:strVal val="#ppt_x"/>
                                          </p:val>
                                        </p:tav>
                                        <p:tav tm="100000">
                                          <p:val>
                                            <p:strVal val="#ppt_x"/>
                                          </p:val>
                                        </p:tav>
                                      </p:tavLst>
                                    </p:anim>
                                    <p:anim calcmode="lin" valueType="num">
                                      <p:cBhvr>
                                        <p:cTn id="12" dur="2000" fill="hold"/>
                                        <p:tgtEl>
                                          <p:spTgt spid="511075"/>
                                        </p:tgtEl>
                                        <p:attrNameLst>
                                          <p:attrName>ppt_y</p:attrName>
                                        </p:attrNameLst>
                                      </p:cBhvr>
                                      <p:tavLst>
                                        <p:tav tm="0">
                                          <p:val>
                                            <p:strVal val="#ppt_y-#ppt_h/2"/>
                                          </p:val>
                                        </p:tav>
                                        <p:tav tm="100000">
                                          <p:val>
                                            <p:strVal val="#ppt_y"/>
                                          </p:val>
                                        </p:tav>
                                      </p:tavLst>
                                    </p:anim>
                                    <p:anim calcmode="lin" valueType="num">
                                      <p:cBhvr>
                                        <p:cTn id="13" dur="2000" fill="hold"/>
                                        <p:tgtEl>
                                          <p:spTgt spid="511075"/>
                                        </p:tgtEl>
                                        <p:attrNameLst>
                                          <p:attrName>ppt_w</p:attrName>
                                        </p:attrNameLst>
                                      </p:cBhvr>
                                      <p:tavLst>
                                        <p:tav tm="0">
                                          <p:val>
                                            <p:strVal val="#ppt_w"/>
                                          </p:val>
                                        </p:tav>
                                        <p:tav tm="100000">
                                          <p:val>
                                            <p:strVal val="#ppt_w"/>
                                          </p:val>
                                        </p:tav>
                                      </p:tavLst>
                                    </p:anim>
                                    <p:anim calcmode="lin" valueType="num">
                                      <p:cBhvr>
                                        <p:cTn id="14" dur="2000" fill="hold"/>
                                        <p:tgtEl>
                                          <p:spTgt spid="511075"/>
                                        </p:tgtEl>
                                        <p:attrNameLst>
                                          <p:attrName>ppt_h</p:attrName>
                                        </p:attrNameLst>
                                      </p:cBhvr>
                                      <p:tavLst>
                                        <p:tav tm="0">
                                          <p:val>
                                            <p:fltVal val="0"/>
                                          </p:val>
                                        </p:tav>
                                        <p:tav tm="100000">
                                          <p:val>
                                            <p:strVal val="#ppt_h"/>
                                          </p:val>
                                        </p:tav>
                                      </p:tavLst>
                                    </p:anim>
                                  </p:childTnLst>
                                </p:cTn>
                              </p:par>
                            </p:childTnLst>
                          </p:cTn>
                        </p:par>
                        <p:par>
                          <p:cTn id="15" fill="hold" nodeType="afterGroup">
                            <p:stCondLst>
                              <p:cond delay="2500"/>
                            </p:stCondLst>
                            <p:childTnLst>
                              <p:par>
                                <p:cTn id="16" presetID="17" presetClass="entr" presetSubtype="8" fill="hold" nodeType="afterEffect">
                                  <p:stCondLst>
                                    <p:cond delay="0"/>
                                  </p:stCondLst>
                                  <p:childTnLst>
                                    <p:set>
                                      <p:cBhvr>
                                        <p:cTn id="17" dur="1" fill="hold">
                                          <p:stCondLst>
                                            <p:cond delay="0"/>
                                          </p:stCondLst>
                                        </p:cTn>
                                        <p:tgtEl>
                                          <p:spTgt spid="511081"/>
                                        </p:tgtEl>
                                        <p:attrNameLst>
                                          <p:attrName>style.visibility</p:attrName>
                                        </p:attrNameLst>
                                      </p:cBhvr>
                                      <p:to>
                                        <p:strVal val="visible"/>
                                      </p:to>
                                    </p:set>
                                    <p:anim calcmode="lin" valueType="num">
                                      <p:cBhvr>
                                        <p:cTn id="18" dur="2000" fill="hold"/>
                                        <p:tgtEl>
                                          <p:spTgt spid="511081"/>
                                        </p:tgtEl>
                                        <p:attrNameLst>
                                          <p:attrName>ppt_x</p:attrName>
                                        </p:attrNameLst>
                                      </p:cBhvr>
                                      <p:tavLst>
                                        <p:tav tm="0">
                                          <p:val>
                                            <p:strVal val="#ppt_x-#ppt_w/2"/>
                                          </p:val>
                                        </p:tav>
                                        <p:tav tm="100000">
                                          <p:val>
                                            <p:strVal val="#ppt_x"/>
                                          </p:val>
                                        </p:tav>
                                      </p:tavLst>
                                    </p:anim>
                                    <p:anim calcmode="lin" valueType="num">
                                      <p:cBhvr>
                                        <p:cTn id="19" dur="2000" fill="hold"/>
                                        <p:tgtEl>
                                          <p:spTgt spid="511081"/>
                                        </p:tgtEl>
                                        <p:attrNameLst>
                                          <p:attrName>ppt_y</p:attrName>
                                        </p:attrNameLst>
                                      </p:cBhvr>
                                      <p:tavLst>
                                        <p:tav tm="0">
                                          <p:val>
                                            <p:strVal val="#ppt_y"/>
                                          </p:val>
                                        </p:tav>
                                        <p:tav tm="100000">
                                          <p:val>
                                            <p:strVal val="#ppt_y"/>
                                          </p:val>
                                        </p:tav>
                                      </p:tavLst>
                                    </p:anim>
                                    <p:anim calcmode="lin" valueType="num">
                                      <p:cBhvr>
                                        <p:cTn id="20" dur="2000" fill="hold"/>
                                        <p:tgtEl>
                                          <p:spTgt spid="511081"/>
                                        </p:tgtEl>
                                        <p:attrNameLst>
                                          <p:attrName>ppt_w</p:attrName>
                                        </p:attrNameLst>
                                      </p:cBhvr>
                                      <p:tavLst>
                                        <p:tav tm="0">
                                          <p:val>
                                            <p:fltVal val="0"/>
                                          </p:val>
                                        </p:tav>
                                        <p:tav tm="100000">
                                          <p:val>
                                            <p:strVal val="#ppt_w"/>
                                          </p:val>
                                        </p:tav>
                                      </p:tavLst>
                                    </p:anim>
                                    <p:anim calcmode="lin" valueType="num">
                                      <p:cBhvr>
                                        <p:cTn id="21" dur="2000" fill="hold"/>
                                        <p:tgtEl>
                                          <p:spTgt spid="511081"/>
                                        </p:tgtEl>
                                        <p:attrNameLst>
                                          <p:attrName>ppt_h</p:attrName>
                                        </p:attrNameLst>
                                      </p:cBhvr>
                                      <p:tavLst>
                                        <p:tav tm="0">
                                          <p:val>
                                            <p:strVal val="#ppt_h"/>
                                          </p:val>
                                        </p:tav>
                                        <p:tav tm="100000">
                                          <p:val>
                                            <p:strVal val="#ppt_h"/>
                                          </p:val>
                                        </p:tav>
                                      </p:tavLst>
                                    </p:anim>
                                  </p:childTnLst>
                                </p:cTn>
                              </p:par>
                            </p:childTnLst>
                          </p:cTn>
                        </p:par>
                        <p:par>
                          <p:cTn id="22" fill="hold" nodeType="afterGroup">
                            <p:stCondLst>
                              <p:cond delay="4500"/>
                            </p:stCondLst>
                            <p:childTnLst>
                              <p:par>
                                <p:cTn id="23" presetID="18" presetClass="entr" presetSubtype="6" fill="hold" nodeType="afterEffect">
                                  <p:stCondLst>
                                    <p:cond delay="0"/>
                                  </p:stCondLst>
                                  <p:childTnLst>
                                    <p:set>
                                      <p:cBhvr>
                                        <p:cTn id="24" dur="1" fill="hold">
                                          <p:stCondLst>
                                            <p:cond delay="0"/>
                                          </p:stCondLst>
                                        </p:cTn>
                                        <p:tgtEl>
                                          <p:spTgt spid="511082"/>
                                        </p:tgtEl>
                                        <p:attrNameLst>
                                          <p:attrName>style.visibility</p:attrName>
                                        </p:attrNameLst>
                                      </p:cBhvr>
                                      <p:to>
                                        <p:strVal val="visible"/>
                                      </p:to>
                                    </p:set>
                                    <p:animEffect transition="in" filter="strips(downRight)">
                                      <p:cBhvr>
                                        <p:cTn id="25" dur="2000"/>
                                        <p:tgtEl>
                                          <p:spTgt spid="511082"/>
                                        </p:tgtEl>
                                      </p:cBhvr>
                                    </p:animEffect>
                                  </p:childTnLst>
                                </p:cTn>
                              </p:par>
                            </p:childTnLst>
                          </p:cTn>
                        </p:par>
                        <p:par>
                          <p:cTn id="26" fill="hold" nodeType="afterGroup">
                            <p:stCondLst>
                              <p:cond delay="6500"/>
                            </p:stCondLst>
                            <p:childTnLst>
                              <p:par>
                                <p:cTn id="27" presetID="17" presetClass="entr" presetSubtype="4" fill="hold" nodeType="afterEffect">
                                  <p:stCondLst>
                                    <p:cond delay="0"/>
                                  </p:stCondLst>
                                  <p:childTnLst>
                                    <p:set>
                                      <p:cBhvr>
                                        <p:cTn id="28" dur="1" fill="hold">
                                          <p:stCondLst>
                                            <p:cond delay="0"/>
                                          </p:stCondLst>
                                        </p:cTn>
                                        <p:tgtEl>
                                          <p:spTgt spid="511077"/>
                                        </p:tgtEl>
                                        <p:attrNameLst>
                                          <p:attrName>style.visibility</p:attrName>
                                        </p:attrNameLst>
                                      </p:cBhvr>
                                      <p:to>
                                        <p:strVal val="visible"/>
                                      </p:to>
                                    </p:set>
                                    <p:anim calcmode="lin" valueType="num">
                                      <p:cBhvr>
                                        <p:cTn id="29" dur="2000" fill="hold"/>
                                        <p:tgtEl>
                                          <p:spTgt spid="511077"/>
                                        </p:tgtEl>
                                        <p:attrNameLst>
                                          <p:attrName>ppt_x</p:attrName>
                                        </p:attrNameLst>
                                      </p:cBhvr>
                                      <p:tavLst>
                                        <p:tav tm="0">
                                          <p:val>
                                            <p:strVal val="#ppt_x"/>
                                          </p:val>
                                        </p:tav>
                                        <p:tav tm="100000">
                                          <p:val>
                                            <p:strVal val="#ppt_x"/>
                                          </p:val>
                                        </p:tav>
                                      </p:tavLst>
                                    </p:anim>
                                    <p:anim calcmode="lin" valueType="num">
                                      <p:cBhvr>
                                        <p:cTn id="30" dur="2000" fill="hold"/>
                                        <p:tgtEl>
                                          <p:spTgt spid="511077"/>
                                        </p:tgtEl>
                                        <p:attrNameLst>
                                          <p:attrName>ppt_y</p:attrName>
                                        </p:attrNameLst>
                                      </p:cBhvr>
                                      <p:tavLst>
                                        <p:tav tm="0">
                                          <p:val>
                                            <p:strVal val="#ppt_y+#ppt_h/2"/>
                                          </p:val>
                                        </p:tav>
                                        <p:tav tm="100000">
                                          <p:val>
                                            <p:strVal val="#ppt_y"/>
                                          </p:val>
                                        </p:tav>
                                      </p:tavLst>
                                    </p:anim>
                                    <p:anim calcmode="lin" valueType="num">
                                      <p:cBhvr>
                                        <p:cTn id="31" dur="2000" fill="hold"/>
                                        <p:tgtEl>
                                          <p:spTgt spid="511077"/>
                                        </p:tgtEl>
                                        <p:attrNameLst>
                                          <p:attrName>ppt_w</p:attrName>
                                        </p:attrNameLst>
                                      </p:cBhvr>
                                      <p:tavLst>
                                        <p:tav tm="0">
                                          <p:val>
                                            <p:strVal val="#ppt_w"/>
                                          </p:val>
                                        </p:tav>
                                        <p:tav tm="100000">
                                          <p:val>
                                            <p:strVal val="#ppt_w"/>
                                          </p:val>
                                        </p:tav>
                                      </p:tavLst>
                                    </p:anim>
                                    <p:anim calcmode="lin" valueType="num">
                                      <p:cBhvr>
                                        <p:cTn id="32" dur="2000" fill="hold"/>
                                        <p:tgtEl>
                                          <p:spTgt spid="511077"/>
                                        </p:tgtEl>
                                        <p:attrNameLst>
                                          <p:attrName>ppt_h</p:attrName>
                                        </p:attrNameLst>
                                      </p:cBhvr>
                                      <p:tavLst>
                                        <p:tav tm="0">
                                          <p:val>
                                            <p:fltVal val="0"/>
                                          </p:val>
                                        </p:tav>
                                        <p:tav tm="100000">
                                          <p:val>
                                            <p:strVal val="#ppt_h"/>
                                          </p:val>
                                        </p:tav>
                                      </p:tavLst>
                                    </p:anim>
                                  </p:childTnLst>
                                </p:cTn>
                              </p:par>
                            </p:childTnLst>
                          </p:cTn>
                        </p:par>
                        <p:par>
                          <p:cTn id="33" fill="hold" nodeType="afterGroup">
                            <p:stCondLst>
                              <p:cond delay="8500"/>
                            </p:stCondLst>
                            <p:childTnLst>
                              <p:par>
                                <p:cTn id="34" presetID="17" presetClass="entr" presetSubtype="8" fill="hold" nodeType="afterEffect">
                                  <p:stCondLst>
                                    <p:cond delay="0"/>
                                  </p:stCondLst>
                                  <p:childTnLst>
                                    <p:set>
                                      <p:cBhvr>
                                        <p:cTn id="35" dur="1" fill="hold">
                                          <p:stCondLst>
                                            <p:cond delay="0"/>
                                          </p:stCondLst>
                                        </p:cTn>
                                        <p:tgtEl>
                                          <p:spTgt spid="511078"/>
                                        </p:tgtEl>
                                        <p:attrNameLst>
                                          <p:attrName>style.visibility</p:attrName>
                                        </p:attrNameLst>
                                      </p:cBhvr>
                                      <p:to>
                                        <p:strVal val="visible"/>
                                      </p:to>
                                    </p:set>
                                    <p:anim calcmode="lin" valueType="num">
                                      <p:cBhvr>
                                        <p:cTn id="36" dur="2000" fill="hold"/>
                                        <p:tgtEl>
                                          <p:spTgt spid="511078"/>
                                        </p:tgtEl>
                                        <p:attrNameLst>
                                          <p:attrName>ppt_x</p:attrName>
                                        </p:attrNameLst>
                                      </p:cBhvr>
                                      <p:tavLst>
                                        <p:tav tm="0">
                                          <p:val>
                                            <p:strVal val="#ppt_x-#ppt_w/2"/>
                                          </p:val>
                                        </p:tav>
                                        <p:tav tm="100000">
                                          <p:val>
                                            <p:strVal val="#ppt_x"/>
                                          </p:val>
                                        </p:tav>
                                      </p:tavLst>
                                    </p:anim>
                                    <p:anim calcmode="lin" valueType="num">
                                      <p:cBhvr>
                                        <p:cTn id="37" dur="2000" fill="hold"/>
                                        <p:tgtEl>
                                          <p:spTgt spid="511078"/>
                                        </p:tgtEl>
                                        <p:attrNameLst>
                                          <p:attrName>ppt_y</p:attrName>
                                        </p:attrNameLst>
                                      </p:cBhvr>
                                      <p:tavLst>
                                        <p:tav tm="0">
                                          <p:val>
                                            <p:strVal val="#ppt_y"/>
                                          </p:val>
                                        </p:tav>
                                        <p:tav tm="100000">
                                          <p:val>
                                            <p:strVal val="#ppt_y"/>
                                          </p:val>
                                        </p:tav>
                                      </p:tavLst>
                                    </p:anim>
                                    <p:anim calcmode="lin" valueType="num">
                                      <p:cBhvr>
                                        <p:cTn id="38" dur="2000" fill="hold"/>
                                        <p:tgtEl>
                                          <p:spTgt spid="511078"/>
                                        </p:tgtEl>
                                        <p:attrNameLst>
                                          <p:attrName>ppt_w</p:attrName>
                                        </p:attrNameLst>
                                      </p:cBhvr>
                                      <p:tavLst>
                                        <p:tav tm="0">
                                          <p:val>
                                            <p:fltVal val="0"/>
                                          </p:val>
                                        </p:tav>
                                        <p:tav tm="100000">
                                          <p:val>
                                            <p:strVal val="#ppt_w"/>
                                          </p:val>
                                        </p:tav>
                                      </p:tavLst>
                                    </p:anim>
                                    <p:anim calcmode="lin" valueType="num">
                                      <p:cBhvr>
                                        <p:cTn id="39" dur="2000" fill="hold"/>
                                        <p:tgtEl>
                                          <p:spTgt spid="511078"/>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10500"/>
                            </p:stCondLst>
                            <p:childTnLst>
                              <p:par>
                                <p:cTn id="41" presetID="17" presetClass="entr" presetSubtype="1" fill="hold" nodeType="afterEffect">
                                  <p:stCondLst>
                                    <p:cond delay="0"/>
                                  </p:stCondLst>
                                  <p:childTnLst>
                                    <p:set>
                                      <p:cBhvr>
                                        <p:cTn id="42" dur="1" fill="hold">
                                          <p:stCondLst>
                                            <p:cond delay="0"/>
                                          </p:stCondLst>
                                        </p:cTn>
                                        <p:tgtEl>
                                          <p:spTgt spid="511076"/>
                                        </p:tgtEl>
                                        <p:attrNameLst>
                                          <p:attrName>style.visibility</p:attrName>
                                        </p:attrNameLst>
                                      </p:cBhvr>
                                      <p:to>
                                        <p:strVal val="visible"/>
                                      </p:to>
                                    </p:set>
                                    <p:anim calcmode="lin" valueType="num">
                                      <p:cBhvr>
                                        <p:cTn id="43" dur="2000" fill="hold"/>
                                        <p:tgtEl>
                                          <p:spTgt spid="511076"/>
                                        </p:tgtEl>
                                        <p:attrNameLst>
                                          <p:attrName>ppt_x</p:attrName>
                                        </p:attrNameLst>
                                      </p:cBhvr>
                                      <p:tavLst>
                                        <p:tav tm="0">
                                          <p:val>
                                            <p:strVal val="#ppt_x"/>
                                          </p:val>
                                        </p:tav>
                                        <p:tav tm="100000">
                                          <p:val>
                                            <p:strVal val="#ppt_x"/>
                                          </p:val>
                                        </p:tav>
                                      </p:tavLst>
                                    </p:anim>
                                    <p:anim calcmode="lin" valueType="num">
                                      <p:cBhvr>
                                        <p:cTn id="44" dur="2000" fill="hold"/>
                                        <p:tgtEl>
                                          <p:spTgt spid="511076"/>
                                        </p:tgtEl>
                                        <p:attrNameLst>
                                          <p:attrName>ppt_y</p:attrName>
                                        </p:attrNameLst>
                                      </p:cBhvr>
                                      <p:tavLst>
                                        <p:tav tm="0">
                                          <p:val>
                                            <p:strVal val="#ppt_y-#ppt_h/2"/>
                                          </p:val>
                                        </p:tav>
                                        <p:tav tm="100000">
                                          <p:val>
                                            <p:strVal val="#ppt_y"/>
                                          </p:val>
                                        </p:tav>
                                      </p:tavLst>
                                    </p:anim>
                                    <p:anim calcmode="lin" valueType="num">
                                      <p:cBhvr>
                                        <p:cTn id="45" dur="2000" fill="hold"/>
                                        <p:tgtEl>
                                          <p:spTgt spid="511076"/>
                                        </p:tgtEl>
                                        <p:attrNameLst>
                                          <p:attrName>ppt_w</p:attrName>
                                        </p:attrNameLst>
                                      </p:cBhvr>
                                      <p:tavLst>
                                        <p:tav tm="0">
                                          <p:val>
                                            <p:strVal val="#ppt_w"/>
                                          </p:val>
                                        </p:tav>
                                        <p:tav tm="100000">
                                          <p:val>
                                            <p:strVal val="#ppt_w"/>
                                          </p:val>
                                        </p:tav>
                                      </p:tavLst>
                                    </p:anim>
                                    <p:anim calcmode="lin" valueType="num">
                                      <p:cBhvr>
                                        <p:cTn id="46" dur="2000" fill="hold"/>
                                        <p:tgtEl>
                                          <p:spTgt spid="511076"/>
                                        </p:tgtEl>
                                        <p:attrNameLst>
                                          <p:attrName>ppt_h</p:attrName>
                                        </p:attrNameLst>
                                      </p:cBhvr>
                                      <p:tavLst>
                                        <p:tav tm="0">
                                          <p:val>
                                            <p:fltVal val="0"/>
                                          </p:val>
                                        </p:tav>
                                        <p:tav tm="100000">
                                          <p:val>
                                            <p:strVal val="#ppt_h"/>
                                          </p:val>
                                        </p:tav>
                                      </p:tavLst>
                                    </p:anim>
                                  </p:childTnLst>
                                </p:cTn>
                              </p:par>
                            </p:childTnLst>
                          </p:cTn>
                        </p:par>
                        <p:par>
                          <p:cTn id="47" fill="hold" nodeType="afterGroup">
                            <p:stCondLst>
                              <p:cond delay="12500"/>
                            </p:stCondLst>
                            <p:childTnLst>
                              <p:par>
                                <p:cTn id="48" presetID="17" presetClass="entr" presetSubtype="8" fill="hold" nodeType="afterEffect">
                                  <p:stCondLst>
                                    <p:cond delay="0"/>
                                  </p:stCondLst>
                                  <p:childTnLst>
                                    <p:set>
                                      <p:cBhvr>
                                        <p:cTn id="49" dur="1" fill="hold">
                                          <p:stCondLst>
                                            <p:cond delay="0"/>
                                          </p:stCondLst>
                                        </p:cTn>
                                        <p:tgtEl>
                                          <p:spTgt spid="511079"/>
                                        </p:tgtEl>
                                        <p:attrNameLst>
                                          <p:attrName>style.visibility</p:attrName>
                                        </p:attrNameLst>
                                      </p:cBhvr>
                                      <p:to>
                                        <p:strVal val="visible"/>
                                      </p:to>
                                    </p:set>
                                    <p:anim calcmode="lin" valueType="num">
                                      <p:cBhvr>
                                        <p:cTn id="50" dur="2000" fill="hold"/>
                                        <p:tgtEl>
                                          <p:spTgt spid="511079"/>
                                        </p:tgtEl>
                                        <p:attrNameLst>
                                          <p:attrName>ppt_x</p:attrName>
                                        </p:attrNameLst>
                                      </p:cBhvr>
                                      <p:tavLst>
                                        <p:tav tm="0">
                                          <p:val>
                                            <p:strVal val="#ppt_x-#ppt_w/2"/>
                                          </p:val>
                                        </p:tav>
                                        <p:tav tm="100000">
                                          <p:val>
                                            <p:strVal val="#ppt_x"/>
                                          </p:val>
                                        </p:tav>
                                      </p:tavLst>
                                    </p:anim>
                                    <p:anim calcmode="lin" valueType="num">
                                      <p:cBhvr>
                                        <p:cTn id="51" dur="2000" fill="hold"/>
                                        <p:tgtEl>
                                          <p:spTgt spid="511079"/>
                                        </p:tgtEl>
                                        <p:attrNameLst>
                                          <p:attrName>ppt_y</p:attrName>
                                        </p:attrNameLst>
                                      </p:cBhvr>
                                      <p:tavLst>
                                        <p:tav tm="0">
                                          <p:val>
                                            <p:strVal val="#ppt_y"/>
                                          </p:val>
                                        </p:tav>
                                        <p:tav tm="100000">
                                          <p:val>
                                            <p:strVal val="#ppt_y"/>
                                          </p:val>
                                        </p:tav>
                                      </p:tavLst>
                                    </p:anim>
                                    <p:anim calcmode="lin" valueType="num">
                                      <p:cBhvr>
                                        <p:cTn id="52" dur="2000" fill="hold"/>
                                        <p:tgtEl>
                                          <p:spTgt spid="511079"/>
                                        </p:tgtEl>
                                        <p:attrNameLst>
                                          <p:attrName>ppt_w</p:attrName>
                                        </p:attrNameLst>
                                      </p:cBhvr>
                                      <p:tavLst>
                                        <p:tav tm="0">
                                          <p:val>
                                            <p:fltVal val="0"/>
                                          </p:val>
                                        </p:tav>
                                        <p:tav tm="100000">
                                          <p:val>
                                            <p:strVal val="#ppt_w"/>
                                          </p:val>
                                        </p:tav>
                                      </p:tavLst>
                                    </p:anim>
                                    <p:anim calcmode="lin" valueType="num">
                                      <p:cBhvr>
                                        <p:cTn id="53" dur="2000" fill="hold"/>
                                        <p:tgtEl>
                                          <p:spTgt spid="511079"/>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14500"/>
                            </p:stCondLst>
                            <p:childTnLst>
                              <p:par>
                                <p:cTn id="55" presetID="17" presetClass="entr" presetSubtype="4" fill="hold" nodeType="afterEffect">
                                  <p:stCondLst>
                                    <p:cond delay="0"/>
                                  </p:stCondLst>
                                  <p:childTnLst>
                                    <p:set>
                                      <p:cBhvr>
                                        <p:cTn id="56" dur="1" fill="hold">
                                          <p:stCondLst>
                                            <p:cond delay="0"/>
                                          </p:stCondLst>
                                        </p:cTn>
                                        <p:tgtEl>
                                          <p:spTgt spid="511080"/>
                                        </p:tgtEl>
                                        <p:attrNameLst>
                                          <p:attrName>style.visibility</p:attrName>
                                        </p:attrNameLst>
                                      </p:cBhvr>
                                      <p:to>
                                        <p:strVal val="visible"/>
                                      </p:to>
                                    </p:set>
                                    <p:anim calcmode="lin" valueType="num">
                                      <p:cBhvr>
                                        <p:cTn id="57" dur="2000" fill="hold"/>
                                        <p:tgtEl>
                                          <p:spTgt spid="511080"/>
                                        </p:tgtEl>
                                        <p:attrNameLst>
                                          <p:attrName>ppt_x</p:attrName>
                                        </p:attrNameLst>
                                      </p:cBhvr>
                                      <p:tavLst>
                                        <p:tav tm="0">
                                          <p:val>
                                            <p:strVal val="#ppt_x"/>
                                          </p:val>
                                        </p:tav>
                                        <p:tav tm="100000">
                                          <p:val>
                                            <p:strVal val="#ppt_x"/>
                                          </p:val>
                                        </p:tav>
                                      </p:tavLst>
                                    </p:anim>
                                    <p:anim calcmode="lin" valueType="num">
                                      <p:cBhvr>
                                        <p:cTn id="58" dur="2000" fill="hold"/>
                                        <p:tgtEl>
                                          <p:spTgt spid="511080"/>
                                        </p:tgtEl>
                                        <p:attrNameLst>
                                          <p:attrName>ppt_y</p:attrName>
                                        </p:attrNameLst>
                                      </p:cBhvr>
                                      <p:tavLst>
                                        <p:tav tm="0">
                                          <p:val>
                                            <p:strVal val="#ppt_y+#ppt_h/2"/>
                                          </p:val>
                                        </p:tav>
                                        <p:tav tm="100000">
                                          <p:val>
                                            <p:strVal val="#ppt_y"/>
                                          </p:val>
                                        </p:tav>
                                      </p:tavLst>
                                    </p:anim>
                                    <p:anim calcmode="lin" valueType="num">
                                      <p:cBhvr>
                                        <p:cTn id="59" dur="2000" fill="hold"/>
                                        <p:tgtEl>
                                          <p:spTgt spid="511080"/>
                                        </p:tgtEl>
                                        <p:attrNameLst>
                                          <p:attrName>ppt_w</p:attrName>
                                        </p:attrNameLst>
                                      </p:cBhvr>
                                      <p:tavLst>
                                        <p:tav tm="0">
                                          <p:val>
                                            <p:strVal val="#ppt_w"/>
                                          </p:val>
                                        </p:tav>
                                        <p:tav tm="100000">
                                          <p:val>
                                            <p:strVal val="#ppt_w"/>
                                          </p:val>
                                        </p:tav>
                                      </p:tavLst>
                                    </p:anim>
                                    <p:anim calcmode="lin" valueType="num">
                                      <p:cBhvr>
                                        <p:cTn id="60" dur="2000" fill="hold"/>
                                        <p:tgtEl>
                                          <p:spTgt spid="511080"/>
                                        </p:tgtEl>
                                        <p:attrNameLst>
                                          <p:attrName>ppt_h</p:attrName>
                                        </p:attrNameLst>
                                      </p:cBhvr>
                                      <p:tavLst>
                                        <p:tav tm="0">
                                          <p:val>
                                            <p:fltVal val="0"/>
                                          </p:val>
                                        </p:tav>
                                        <p:tav tm="100000">
                                          <p:val>
                                            <p:strVal val="#ppt_h"/>
                                          </p:val>
                                        </p:tav>
                                      </p:tavLst>
                                    </p:anim>
                                  </p:childTnLst>
                                </p:cTn>
                              </p:par>
                            </p:childTnLst>
                          </p:cTn>
                        </p:par>
                        <p:par>
                          <p:cTn id="61" fill="hold" nodeType="afterGroup">
                            <p:stCondLst>
                              <p:cond delay="16500"/>
                            </p:stCondLst>
                            <p:childTnLst>
                              <p:par>
                                <p:cTn id="62" presetID="9"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dissolve">
                                      <p:cBhvr>
                                        <p:cTn id="6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0.2|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7271</TotalTime>
  <Words>10043</Words>
  <Application>Microsoft Macintosh PowerPoint</Application>
  <PresentationFormat>宽屏</PresentationFormat>
  <Paragraphs>1075</Paragraphs>
  <Slides>136</Slides>
  <Notes>28</Notes>
  <HiddenSlides>3</HiddenSlides>
  <MMClips>4</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136</vt:i4>
      </vt:variant>
    </vt:vector>
  </HeadingPairs>
  <TitlesOfParts>
    <vt:vector size="152" baseType="lpstr">
      <vt:lpstr>等线</vt:lpstr>
      <vt:lpstr>等线 Light</vt:lpstr>
      <vt:lpstr>FangSong</vt:lpstr>
      <vt:lpstr>SimHei</vt:lpstr>
      <vt:lpstr>楷体_GB2312</vt:lpstr>
      <vt:lpstr>ZapfDingbats</vt:lpstr>
      <vt:lpstr>Arial</vt:lpstr>
      <vt:lpstr>Calibri</vt:lpstr>
      <vt:lpstr>Comic Sans MS</vt:lpstr>
      <vt:lpstr>Courier New</vt:lpstr>
      <vt:lpstr>Franklin Gothic Book</vt:lpstr>
      <vt:lpstr>Times New Roman</vt:lpstr>
      <vt:lpstr>Wingdings</vt:lpstr>
      <vt:lpstr>Office 主题​​</vt:lpstr>
      <vt:lpstr>Photo Editor Photo</vt:lpstr>
      <vt:lpstr>ClipArt</vt:lpstr>
      <vt:lpstr>Module Information</vt:lpstr>
      <vt:lpstr>PowerPoint 演示文稿</vt:lpstr>
      <vt:lpstr>Preface</vt:lpstr>
      <vt:lpstr>Preface</vt:lpstr>
      <vt:lpstr>Uses of Computer Networks</vt:lpstr>
      <vt:lpstr>What is computer network?</vt:lpstr>
      <vt:lpstr>网络概念的三重含义</vt:lpstr>
      <vt:lpstr>Computer Networks v.s. Distributed Systems</vt:lpstr>
      <vt:lpstr>Business Applications</vt:lpstr>
      <vt:lpstr>Business Applications</vt:lpstr>
      <vt:lpstr>Business Applications</vt:lpstr>
      <vt:lpstr>Business Applications of Networks (2)</vt:lpstr>
      <vt:lpstr>Home Network Applications</vt:lpstr>
      <vt:lpstr>Home Network Applications</vt:lpstr>
      <vt:lpstr>Home Network Applications</vt:lpstr>
      <vt:lpstr>Home Network Applications (3)</vt:lpstr>
      <vt:lpstr>Mobile Network Users</vt:lpstr>
      <vt:lpstr>Mobile Network Users</vt:lpstr>
      <vt:lpstr>Social Issues</vt:lpstr>
      <vt:lpstr>Social Issues</vt:lpstr>
      <vt:lpstr>Social Issues</vt:lpstr>
      <vt:lpstr>Lecture Review</vt:lpstr>
      <vt:lpstr>Network Hardware</vt:lpstr>
      <vt:lpstr>Network Hardware Outline</vt:lpstr>
      <vt:lpstr>Transmission Technologies</vt:lpstr>
      <vt:lpstr>Transmission Technologies (Broadcast)</vt:lpstr>
      <vt:lpstr>Transmission Technologies (Point2Point)</vt:lpstr>
      <vt:lpstr>Transmission Technologies</vt:lpstr>
      <vt:lpstr>Transmission Technologies</vt:lpstr>
      <vt:lpstr>Transmission Technologies</vt:lpstr>
      <vt:lpstr>Network Scale</vt:lpstr>
      <vt:lpstr>Network Scale</vt:lpstr>
      <vt:lpstr>PAN（个域网）</vt:lpstr>
      <vt:lpstr>LAN（局域网）</vt:lpstr>
      <vt:lpstr>LAN（局域网）例子</vt:lpstr>
      <vt:lpstr>LAN（局域网）例子</vt:lpstr>
      <vt:lpstr>LAN（局域网）例子</vt:lpstr>
      <vt:lpstr>MAN（城域网）</vt:lpstr>
      <vt:lpstr>WAN（广域网）</vt:lpstr>
      <vt:lpstr>WAN（广域网）</vt:lpstr>
      <vt:lpstr>Wide Area Networks (1)</vt:lpstr>
      <vt:lpstr>Wide Area Networks (2)</vt:lpstr>
      <vt:lpstr>Wide Area Networks (3)</vt:lpstr>
      <vt:lpstr>Wide Area Network(4)</vt:lpstr>
      <vt:lpstr>Wide Area Networks(9)</vt:lpstr>
      <vt:lpstr>PowerPoint 演示文稿</vt:lpstr>
      <vt:lpstr>PowerPoint 演示文稿</vt:lpstr>
      <vt:lpstr>互联网络internetwork</vt:lpstr>
      <vt:lpstr>Internet or internet？ </vt:lpstr>
      <vt:lpstr>NSP and ISP</vt:lpstr>
      <vt:lpstr>Wireless Networks</vt:lpstr>
      <vt:lpstr>Wireless Networks (2)</vt:lpstr>
      <vt:lpstr>Wireless Networks (3)</vt:lpstr>
      <vt:lpstr>Wireless Networks (4)</vt:lpstr>
      <vt:lpstr>PowerPoint 演示文稿</vt:lpstr>
      <vt:lpstr>End of Lecture 1-2</vt:lpstr>
      <vt:lpstr>Network Software</vt:lpstr>
      <vt:lpstr>Network Software-概念</vt:lpstr>
      <vt:lpstr>Network Software-概念</vt:lpstr>
      <vt:lpstr>Network Software-概念</vt:lpstr>
      <vt:lpstr>Network Software-概念</vt:lpstr>
      <vt:lpstr>Network Software-概念</vt:lpstr>
      <vt:lpstr>Network Software-概念</vt:lpstr>
      <vt:lpstr>Network Software-概念</vt:lpstr>
      <vt:lpstr>Network Software-概念</vt:lpstr>
      <vt:lpstr>Network Software-概念</vt:lpstr>
      <vt:lpstr>Network Software-概念</vt:lpstr>
      <vt:lpstr>Network Software-概念</vt:lpstr>
      <vt:lpstr>Network Software-概念</vt:lpstr>
      <vt:lpstr>Protocol Layers (1)</vt:lpstr>
      <vt:lpstr>Protocol Layers (2)</vt:lpstr>
      <vt:lpstr>Protocol Layers (3)</vt:lpstr>
      <vt:lpstr>Protocol Layers (4)</vt:lpstr>
      <vt:lpstr>PowerPoint 演示文稿</vt:lpstr>
      <vt:lpstr>Design Issues for the Layers</vt:lpstr>
      <vt:lpstr>Design Issues for the Layers</vt:lpstr>
      <vt:lpstr>Connection-Oriented vs. Connectionless</vt:lpstr>
      <vt:lpstr>Service Primitives (1)</vt:lpstr>
      <vt:lpstr>Service Primitives (2)</vt:lpstr>
      <vt:lpstr>Service Primitives (2)</vt:lpstr>
      <vt:lpstr>Service Primitives (2)</vt:lpstr>
      <vt:lpstr>Relationship of Services to Protocols</vt:lpstr>
      <vt:lpstr>The history of Internet (Video)</vt:lpstr>
      <vt:lpstr>End of Lecture 3-4</vt:lpstr>
      <vt:lpstr>Reference Models</vt:lpstr>
      <vt:lpstr>Reference Model</vt:lpstr>
      <vt:lpstr>Reference Models</vt:lpstr>
      <vt:lpstr>从“零”开始：OSI参考模型</vt:lpstr>
      <vt:lpstr>从“零”开始：OSI参考模型</vt:lpstr>
      <vt:lpstr>从“零”开始：OSI参考模型</vt:lpstr>
      <vt:lpstr>从“零”开始：OSI参考模型</vt:lpstr>
      <vt:lpstr>从“零”开始：OSI参考模型</vt:lpstr>
      <vt:lpstr>从“零”开始：OSI参考模型</vt:lpstr>
      <vt:lpstr>从“零”开始：OSI参考模型</vt:lpstr>
      <vt:lpstr>从“零”开始：OSI参考模型</vt:lpstr>
      <vt:lpstr>从“零”开始：OSI参考模型</vt:lpstr>
      <vt:lpstr>OSI环境中的数据传输过程    OSI环境（OSI environment） </vt:lpstr>
      <vt:lpstr>OSI环境中的数据流 </vt:lpstr>
      <vt:lpstr>PowerPoint 演示文稿</vt:lpstr>
      <vt:lpstr>PowerPoint 演示文稿</vt:lpstr>
      <vt:lpstr>Lecture Review </vt:lpstr>
      <vt:lpstr>Lecture Review </vt:lpstr>
      <vt:lpstr>Lecture Review </vt:lpstr>
      <vt:lpstr>Lecture Review </vt:lpstr>
      <vt:lpstr>从“现实”开始：TCP/IP参考模型</vt:lpstr>
      <vt:lpstr>从“现实”开始：TCP/IP参考模型</vt:lpstr>
      <vt:lpstr>从“现实”开始：TCP/IP参考模型</vt:lpstr>
      <vt:lpstr>从“现实”开始：TCP/IP参考模型</vt:lpstr>
      <vt:lpstr>从“现实”开始：TCP/IP参考模型</vt:lpstr>
      <vt:lpstr>Comparing OSI and TCP/IP Models</vt:lpstr>
      <vt:lpstr>Comparing OSI and TCP/IP Models</vt:lpstr>
      <vt:lpstr>Comparing OSI and TCP/IP Models</vt:lpstr>
      <vt:lpstr>A Critique of the OSI Model and Protocols</vt:lpstr>
      <vt:lpstr>Bad Timing</vt:lpstr>
      <vt:lpstr>A Critique of the TCP/IP Reference Model</vt:lpstr>
      <vt:lpstr>两种参考模型的现实：</vt:lpstr>
      <vt:lpstr>本书使用的参考模型：</vt:lpstr>
      <vt:lpstr>Example Networks</vt:lpstr>
      <vt:lpstr>Internet (1)</vt:lpstr>
      <vt:lpstr>Internet (2)</vt:lpstr>
      <vt:lpstr>Internet (3)</vt:lpstr>
      <vt:lpstr>Internet (4)</vt:lpstr>
      <vt:lpstr>3G Mobile Phone Networks (1)</vt:lpstr>
      <vt:lpstr>3G Mobile Phone Networks (2)</vt:lpstr>
      <vt:lpstr>3G Mobile Phone Networks (3)</vt:lpstr>
      <vt:lpstr>Ethernet(LAN)</vt:lpstr>
      <vt:lpstr>Wireless LANs</vt:lpstr>
      <vt:lpstr>Wireless LANs  (1)</vt:lpstr>
      <vt:lpstr>Wireless LANs (3)</vt:lpstr>
      <vt:lpstr>RFID and Sensor Networks (1)</vt:lpstr>
      <vt:lpstr>RFID and Sensor Networks (2)</vt:lpstr>
      <vt:lpstr>5th Generation Mobile Communication Tech</vt:lpstr>
      <vt:lpstr>物联网（Internet of Things）</vt:lpstr>
      <vt:lpstr>IEEE 802 Standards</vt:lpstr>
      <vt:lpstr>Network Standardization</vt:lpstr>
      <vt:lpstr>End of Lecture 5-6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Information</dc:title>
  <dc:creator>Microsoft Office User</dc:creator>
  <cp:lastModifiedBy>Microsoft Office User</cp:lastModifiedBy>
  <cp:revision>232</cp:revision>
  <dcterms:created xsi:type="dcterms:W3CDTF">2021-08-06T05:22:53Z</dcterms:created>
  <dcterms:modified xsi:type="dcterms:W3CDTF">2022-09-02T12:20:51Z</dcterms:modified>
</cp:coreProperties>
</file>